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5"/>
  </p:sldMasterIdLst>
  <p:sldIdLst>
    <p:sldId id="256" r:id="rId6"/>
    <p:sldId id="316" r:id="rId7"/>
    <p:sldId id="301" r:id="rId8"/>
    <p:sldId id="259" r:id="rId9"/>
    <p:sldId id="336" r:id="rId10"/>
    <p:sldId id="449" r:id="rId11"/>
    <p:sldId id="466" r:id="rId12"/>
    <p:sldId id="467" r:id="rId13"/>
    <p:sldId id="468" r:id="rId14"/>
    <p:sldId id="420" r:id="rId15"/>
    <p:sldId id="374" r:id="rId16"/>
    <p:sldId id="487" r:id="rId17"/>
    <p:sldId id="501" r:id="rId18"/>
    <p:sldId id="489" r:id="rId19"/>
    <p:sldId id="490" r:id="rId20"/>
    <p:sldId id="491" r:id="rId21"/>
    <p:sldId id="492" r:id="rId22"/>
    <p:sldId id="493" r:id="rId23"/>
    <p:sldId id="494" r:id="rId24"/>
    <p:sldId id="472" r:id="rId25"/>
    <p:sldId id="359" r:id="rId26"/>
    <p:sldId id="394" r:id="rId27"/>
    <p:sldId id="495" r:id="rId28"/>
    <p:sldId id="395" r:id="rId29"/>
    <p:sldId id="496" r:id="rId30"/>
    <p:sldId id="497" r:id="rId31"/>
    <p:sldId id="498" r:id="rId32"/>
    <p:sldId id="476" r:id="rId33"/>
    <p:sldId id="500" r:id="rId34"/>
    <p:sldId id="257" r:id="rId35"/>
    <p:sldId id="258" r:id="rId36"/>
    <p:sldId id="477" r:id="rId37"/>
    <p:sldId id="464" r:id="rId38"/>
    <p:sldId id="465" r:id="rId39"/>
    <p:sldId id="473" r:id="rId40"/>
    <p:sldId id="462" r:id="rId41"/>
    <p:sldId id="463" r:id="rId42"/>
    <p:sldId id="502" r:id="rId43"/>
    <p:sldId id="470" r:id="rId44"/>
    <p:sldId id="471" r:id="rId45"/>
    <p:sldId id="474" r:id="rId46"/>
    <p:sldId id="475" r:id="rId47"/>
    <p:sldId id="308" r:id="rId48"/>
    <p:sldId id="310" r:id="rId49"/>
    <p:sldId id="284" r:id="rId50"/>
  </p:sldIdLst>
  <p:sldSz cx="10691813" cy="7559675"/>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ary Eisner" initials="GE" lastIdx="4" clrIdx="0">
    <p:extLst>
      <p:ext uri="{19B8F6BF-5375-455C-9EA6-DF929625EA0E}">
        <p15:presenceInfo xmlns:p15="http://schemas.microsoft.com/office/powerpoint/2012/main" userId="S-1-5-21-256186967-1468483519-2110688028-3319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4660"/>
  </p:normalViewPr>
  <p:slideViewPr>
    <p:cSldViewPr snapToGrid="0">
      <p:cViewPr varScale="1">
        <p:scale>
          <a:sx n="105" d="100"/>
          <a:sy n="105" d="100"/>
        </p:scale>
        <p:origin x="69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54"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8" Type="http://schemas.openxmlformats.org/officeDocument/2006/relationships/slide" Target="slides/slide3.xml"/><Relationship Id="rId51" Type="http://schemas.openxmlformats.org/officeDocument/2006/relationships/commentAuthors" Target="commentAuthors.xml"/><Relationship Id="rId3" Type="http://schemas.openxmlformats.org/officeDocument/2006/relationships/customXml" Target="../customXml/item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8F415C1-E230-47D1-A5B3-D02EAC3E5CBE}" type="doc">
      <dgm:prSet loTypeId="urn:microsoft.com/office/officeart/2005/8/layout/hProcess9" loCatId="process" qsTypeId="urn:microsoft.com/office/officeart/2005/8/quickstyle/simple1" qsCatId="simple" csTypeId="urn:microsoft.com/office/officeart/2005/8/colors/accent1_2" csCatId="accent1" phldr="1"/>
      <dgm:spPr/>
    </dgm:pt>
    <dgm:pt modelId="{B6C0CAEA-2D67-4F14-882C-C14BBE2DF224}">
      <dgm:prSet phldrT="[Text]" custT="1"/>
      <dgm:spPr/>
      <dgm:t>
        <a:bodyPr/>
        <a:lstStyle/>
        <a:p>
          <a:pPr algn="ctr"/>
          <a:r>
            <a:rPr lang="en-AU" sz="2400" b="1" dirty="0"/>
            <a:t>1 December 2019</a:t>
          </a:r>
          <a:endParaRPr lang="en-AU" sz="2000" b="1" dirty="0"/>
        </a:p>
        <a:p>
          <a:pPr algn="ctr"/>
          <a:r>
            <a:rPr lang="en-AU" sz="2000" dirty="0"/>
            <a:t>AEMO procedures updated for both 5MS and GS</a:t>
          </a:r>
        </a:p>
      </dgm:t>
    </dgm:pt>
    <dgm:pt modelId="{9B828E2E-513C-48DB-A3D3-48E387A5DBE3}" type="parTrans" cxnId="{31EEB48D-C46D-41C7-A8E4-CFE41C530980}">
      <dgm:prSet/>
      <dgm:spPr/>
      <dgm:t>
        <a:bodyPr/>
        <a:lstStyle/>
        <a:p>
          <a:endParaRPr lang="en-AU"/>
        </a:p>
      </dgm:t>
    </dgm:pt>
    <dgm:pt modelId="{16DEB9C7-AC0C-439F-8ED2-F11E7412C8A4}" type="sibTrans" cxnId="{31EEB48D-C46D-41C7-A8E4-CFE41C530980}">
      <dgm:prSet/>
      <dgm:spPr/>
      <dgm:t>
        <a:bodyPr/>
        <a:lstStyle/>
        <a:p>
          <a:endParaRPr lang="en-AU"/>
        </a:p>
      </dgm:t>
    </dgm:pt>
    <dgm:pt modelId="{DBD87166-8D84-4F39-86AD-3FEC54994B40}">
      <dgm:prSet phldrT="[Text]" custT="1"/>
      <dgm:spPr/>
      <dgm:t>
        <a:bodyPr/>
        <a:lstStyle/>
        <a:p>
          <a:pPr algn="ctr"/>
          <a:r>
            <a:rPr lang="en-AU" sz="2400" b="1" dirty="0"/>
            <a:t>1 July 2021</a:t>
          </a:r>
        </a:p>
        <a:p>
          <a:pPr algn="ctr"/>
          <a:r>
            <a:rPr lang="en-AU" sz="2100" dirty="0"/>
            <a:t>5MS begins</a:t>
          </a:r>
        </a:p>
        <a:p>
          <a:pPr algn="ctr"/>
          <a:r>
            <a:rPr lang="en-AU" sz="2100" dirty="0"/>
            <a:t>AEMO starts publishing UFE data (‘soft start’)</a:t>
          </a:r>
        </a:p>
      </dgm:t>
    </dgm:pt>
    <dgm:pt modelId="{EEB130C0-DCE6-4775-BDD7-DE7F9730CAC9}" type="parTrans" cxnId="{5AD8038B-457E-40FE-9948-0C906087FDAA}">
      <dgm:prSet/>
      <dgm:spPr/>
      <dgm:t>
        <a:bodyPr/>
        <a:lstStyle/>
        <a:p>
          <a:endParaRPr lang="en-AU"/>
        </a:p>
      </dgm:t>
    </dgm:pt>
    <dgm:pt modelId="{972C765F-71DA-43C3-B189-1C887A84CD92}" type="sibTrans" cxnId="{5AD8038B-457E-40FE-9948-0C906087FDAA}">
      <dgm:prSet/>
      <dgm:spPr/>
      <dgm:t>
        <a:bodyPr/>
        <a:lstStyle/>
        <a:p>
          <a:endParaRPr lang="en-AU"/>
        </a:p>
      </dgm:t>
    </dgm:pt>
    <dgm:pt modelId="{3D130BF9-2D7B-4060-B539-2C3E80DED954}">
      <dgm:prSet phldrT="[Text]" custT="1"/>
      <dgm:spPr/>
      <dgm:t>
        <a:bodyPr/>
        <a:lstStyle/>
        <a:p>
          <a:r>
            <a:rPr lang="en-AU" sz="2400" b="1" dirty="0"/>
            <a:t>6 February 2022</a:t>
          </a:r>
        </a:p>
        <a:p>
          <a:r>
            <a:rPr lang="en-AU" sz="2000" dirty="0"/>
            <a:t>GS begins</a:t>
          </a:r>
          <a:endParaRPr lang="en-AU" sz="2400" dirty="0"/>
        </a:p>
      </dgm:t>
    </dgm:pt>
    <dgm:pt modelId="{0AE8D2D5-8443-4104-AA2E-AF0C5F130DFB}" type="parTrans" cxnId="{A0E94289-D725-4747-BE67-87AA96E315A3}">
      <dgm:prSet/>
      <dgm:spPr/>
      <dgm:t>
        <a:bodyPr/>
        <a:lstStyle/>
        <a:p>
          <a:endParaRPr lang="en-AU"/>
        </a:p>
      </dgm:t>
    </dgm:pt>
    <dgm:pt modelId="{8BAC1BB8-CF15-4B74-BFDC-A0890F451231}" type="sibTrans" cxnId="{A0E94289-D725-4747-BE67-87AA96E315A3}">
      <dgm:prSet/>
      <dgm:spPr/>
      <dgm:t>
        <a:bodyPr/>
        <a:lstStyle/>
        <a:p>
          <a:endParaRPr lang="en-AU"/>
        </a:p>
      </dgm:t>
    </dgm:pt>
    <dgm:pt modelId="{E2CBC053-74DA-43C7-A02F-5509ECAFE91C}">
      <dgm:prSet phldrT="[Text]"/>
      <dgm:spPr/>
      <dgm:t>
        <a:bodyPr/>
        <a:lstStyle/>
        <a:p>
          <a:r>
            <a:rPr lang="en-AU" b="1" dirty="0"/>
            <a:t>1 March 2022</a:t>
          </a:r>
        </a:p>
        <a:p>
          <a:r>
            <a:rPr lang="en-AU" dirty="0"/>
            <a:t>AEMO’s first annual report on UFE trends </a:t>
          </a:r>
        </a:p>
      </dgm:t>
    </dgm:pt>
    <dgm:pt modelId="{515B5CD5-1F4A-49A7-83A7-635024BBBB6A}" type="parTrans" cxnId="{BD9FAAA6-1750-474B-93F9-DCD83F7421B4}">
      <dgm:prSet/>
      <dgm:spPr/>
      <dgm:t>
        <a:bodyPr/>
        <a:lstStyle/>
        <a:p>
          <a:endParaRPr lang="en-AU"/>
        </a:p>
      </dgm:t>
    </dgm:pt>
    <dgm:pt modelId="{5DBC4CB0-9D54-4590-AE07-14D4613F02F3}" type="sibTrans" cxnId="{BD9FAAA6-1750-474B-93F9-DCD83F7421B4}">
      <dgm:prSet/>
      <dgm:spPr/>
      <dgm:t>
        <a:bodyPr/>
        <a:lstStyle/>
        <a:p>
          <a:endParaRPr lang="en-AU"/>
        </a:p>
      </dgm:t>
    </dgm:pt>
    <dgm:pt modelId="{B64B785F-4E9F-43D5-921A-57E545B80BAC}" type="pres">
      <dgm:prSet presAssocID="{58F415C1-E230-47D1-A5B3-D02EAC3E5CBE}" presName="CompostProcess" presStyleCnt="0">
        <dgm:presLayoutVars>
          <dgm:dir/>
          <dgm:resizeHandles val="exact"/>
        </dgm:presLayoutVars>
      </dgm:prSet>
      <dgm:spPr/>
    </dgm:pt>
    <dgm:pt modelId="{B07A4C4C-39A7-46E3-A16F-3302DFA84C92}" type="pres">
      <dgm:prSet presAssocID="{58F415C1-E230-47D1-A5B3-D02EAC3E5CBE}" presName="arrow" presStyleLbl="bgShp" presStyleIdx="0" presStyleCnt="1" custLinFactNeighborY="192"/>
      <dgm:spPr/>
    </dgm:pt>
    <dgm:pt modelId="{B7BD280B-5213-4AEB-AC53-A15820EE4C5A}" type="pres">
      <dgm:prSet presAssocID="{58F415C1-E230-47D1-A5B3-D02EAC3E5CBE}" presName="linearProcess" presStyleCnt="0"/>
      <dgm:spPr/>
    </dgm:pt>
    <dgm:pt modelId="{853FEA94-ACB8-42EB-A5C1-328DFC418C55}" type="pres">
      <dgm:prSet presAssocID="{B6C0CAEA-2D67-4F14-882C-C14BBE2DF224}" presName="textNode" presStyleLbl="node1" presStyleIdx="0" presStyleCnt="4" custScaleX="124134" custScaleY="109013">
        <dgm:presLayoutVars>
          <dgm:bulletEnabled val="1"/>
        </dgm:presLayoutVars>
      </dgm:prSet>
      <dgm:spPr/>
    </dgm:pt>
    <dgm:pt modelId="{5F4A27E7-DB37-4136-B333-1E3690A3A664}" type="pres">
      <dgm:prSet presAssocID="{16DEB9C7-AC0C-439F-8ED2-F11E7412C8A4}" presName="sibTrans" presStyleCnt="0"/>
      <dgm:spPr/>
    </dgm:pt>
    <dgm:pt modelId="{23B2F23F-4287-48D8-9C0B-55EAEAFF95A2}" type="pres">
      <dgm:prSet presAssocID="{DBD87166-8D84-4F39-86AD-3FEC54994B40}" presName="textNode" presStyleLbl="node1" presStyleIdx="1" presStyleCnt="4" custScaleX="112216" custScaleY="112216">
        <dgm:presLayoutVars>
          <dgm:bulletEnabled val="1"/>
        </dgm:presLayoutVars>
      </dgm:prSet>
      <dgm:spPr/>
    </dgm:pt>
    <dgm:pt modelId="{9137E349-D29F-4015-AF9E-826580CF452A}" type="pres">
      <dgm:prSet presAssocID="{972C765F-71DA-43C3-B189-1C887A84CD92}" presName="sibTrans" presStyleCnt="0"/>
      <dgm:spPr/>
    </dgm:pt>
    <dgm:pt modelId="{887C991F-53C1-49EF-8577-4BA702E645B3}" type="pres">
      <dgm:prSet presAssocID="{3D130BF9-2D7B-4060-B539-2C3E80DED954}" presName="textNode" presStyleLbl="node1" presStyleIdx="2" presStyleCnt="4" custScaleX="111311" custScaleY="111311" custLinFactNeighborY="0">
        <dgm:presLayoutVars>
          <dgm:bulletEnabled val="1"/>
        </dgm:presLayoutVars>
      </dgm:prSet>
      <dgm:spPr/>
    </dgm:pt>
    <dgm:pt modelId="{0D736334-AA4E-4C0C-8356-B5AFE1D1626A}" type="pres">
      <dgm:prSet presAssocID="{8BAC1BB8-CF15-4B74-BFDC-A0890F451231}" presName="sibTrans" presStyleCnt="0"/>
      <dgm:spPr/>
    </dgm:pt>
    <dgm:pt modelId="{4C1869E0-ED14-4D0E-9916-245E245C7CA6}" type="pres">
      <dgm:prSet presAssocID="{E2CBC053-74DA-43C7-A02F-5509ECAFE91C}" presName="textNode" presStyleLbl="node1" presStyleIdx="3" presStyleCnt="4" custScaleX="111311" custScaleY="111311" custLinFactNeighborY="0">
        <dgm:presLayoutVars>
          <dgm:bulletEnabled val="1"/>
        </dgm:presLayoutVars>
      </dgm:prSet>
      <dgm:spPr/>
    </dgm:pt>
  </dgm:ptLst>
  <dgm:cxnLst>
    <dgm:cxn modelId="{08034009-9D21-40DB-9F3C-145EC52AC55B}" type="presOf" srcId="{E2CBC053-74DA-43C7-A02F-5509ECAFE91C}" destId="{4C1869E0-ED14-4D0E-9916-245E245C7CA6}" srcOrd="0" destOrd="0" presId="urn:microsoft.com/office/officeart/2005/8/layout/hProcess9"/>
    <dgm:cxn modelId="{E4C6690A-3764-4474-8BDC-13C69C9A488E}" type="presOf" srcId="{B6C0CAEA-2D67-4F14-882C-C14BBE2DF224}" destId="{853FEA94-ACB8-42EB-A5C1-328DFC418C55}" srcOrd="0" destOrd="0" presId="urn:microsoft.com/office/officeart/2005/8/layout/hProcess9"/>
    <dgm:cxn modelId="{6F25DA6A-64EC-4413-B510-7F0F4C62C7C5}" type="presOf" srcId="{3D130BF9-2D7B-4060-B539-2C3E80DED954}" destId="{887C991F-53C1-49EF-8577-4BA702E645B3}" srcOrd="0" destOrd="0" presId="urn:microsoft.com/office/officeart/2005/8/layout/hProcess9"/>
    <dgm:cxn modelId="{57324156-80F3-45EB-A06B-EF2E4F275D41}" type="presOf" srcId="{58F415C1-E230-47D1-A5B3-D02EAC3E5CBE}" destId="{B64B785F-4E9F-43D5-921A-57E545B80BAC}" srcOrd="0" destOrd="0" presId="urn:microsoft.com/office/officeart/2005/8/layout/hProcess9"/>
    <dgm:cxn modelId="{A0E94289-D725-4747-BE67-87AA96E315A3}" srcId="{58F415C1-E230-47D1-A5B3-D02EAC3E5CBE}" destId="{3D130BF9-2D7B-4060-B539-2C3E80DED954}" srcOrd="2" destOrd="0" parTransId="{0AE8D2D5-8443-4104-AA2E-AF0C5F130DFB}" sibTransId="{8BAC1BB8-CF15-4B74-BFDC-A0890F451231}"/>
    <dgm:cxn modelId="{5AD8038B-457E-40FE-9948-0C906087FDAA}" srcId="{58F415C1-E230-47D1-A5B3-D02EAC3E5CBE}" destId="{DBD87166-8D84-4F39-86AD-3FEC54994B40}" srcOrd="1" destOrd="0" parTransId="{EEB130C0-DCE6-4775-BDD7-DE7F9730CAC9}" sibTransId="{972C765F-71DA-43C3-B189-1C887A84CD92}"/>
    <dgm:cxn modelId="{31EEB48D-C46D-41C7-A8E4-CFE41C530980}" srcId="{58F415C1-E230-47D1-A5B3-D02EAC3E5CBE}" destId="{B6C0CAEA-2D67-4F14-882C-C14BBE2DF224}" srcOrd="0" destOrd="0" parTransId="{9B828E2E-513C-48DB-A3D3-48E387A5DBE3}" sibTransId="{16DEB9C7-AC0C-439F-8ED2-F11E7412C8A4}"/>
    <dgm:cxn modelId="{BD9FAAA6-1750-474B-93F9-DCD83F7421B4}" srcId="{58F415C1-E230-47D1-A5B3-D02EAC3E5CBE}" destId="{E2CBC053-74DA-43C7-A02F-5509ECAFE91C}" srcOrd="3" destOrd="0" parTransId="{515B5CD5-1F4A-49A7-83A7-635024BBBB6A}" sibTransId="{5DBC4CB0-9D54-4590-AE07-14D4613F02F3}"/>
    <dgm:cxn modelId="{35FD6BDE-D5BA-433B-910B-7EC5A11C359C}" type="presOf" srcId="{DBD87166-8D84-4F39-86AD-3FEC54994B40}" destId="{23B2F23F-4287-48D8-9C0B-55EAEAFF95A2}" srcOrd="0" destOrd="0" presId="urn:microsoft.com/office/officeart/2005/8/layout/hProcess9"/>
    <dgm:cxn modelId="{34F04D99-2FA3-45CF-91A6-4A31441BEA2E}" type="presParOf" srcId="{B64B785F-4E9F-43D5-921A-57E545B80BAC}" destId="{B07A4C4C-39A7-46E3-A16F-3302DFA84C92}" srcOrd="0" destOrd="0" presId="urn:microsoft.com/office/officeart/2005/8/layout/hProcess9"/>
    <dgm:cxn modelId="{19655632-F611-4C96-98D1-7DD8617D97A2}" type="presParOf" srcId="{B64B785F-4E9F-43D5-921A-57E545B80BAC}" destId="{B7BD280B-5213-4AEB-AC53-A15820EE4C5A}" srcOrd="1" destOrd="0" presId="urn:microsoft.com/office/officeart/2005/8/layout/hProcess9"/>
    <dgm:cxn modelId="{308D73B1-18CD-42FC-9B26-F7C1201271BA}" type="presParOf" srcId="{B7BD280B-5213-4AEB-AC53-A15820EE4C5A}" destId="{853FEA94-ACB8-42EB-A5C1-328DFC418C55}" srcOrd="0" destOrd="0" presId="urn:microsoft.com/office/officeart/2005/8/layout/hProcess9"/>
    <dgm:cxn modelId="{7861534C-660F-4E4B-A8DA-39B96DE61F99}" type="presParOf" srcId="{B7BD280B-5213-4AEB-AC53-A15820EE4C5A}" destId="{5F4A27E7-DB37-4136-B333-1E3690A3A664}" srcOrd="1" destOrd="0" presId="urn:microsoft.com/office/officeart/2005/8/layout/hProcess9"/>
    <dgm:cxn modelId="{75E45EE6-FA30-4FDF-B128-A09E76CD2C07}" type="presParOf" srcId="{B7BD280B-5213-4AEB-AC53-A15820EE4C5A}" destId="{23B2F23F-4287-48D8-9C0B-55EAEAFF95A2}" srcOrd="2" destOrd="0" presId="urn:microsoft.com/office/officeart/2005/8/layout/hProcess9"/>
    <dgm:cxn modelId="{C86D7506-68C5-4A7E-990F-0EAA7DD97DDD}" type="presParOf" srcId="{B7BD280B-5213-4AEB-AC53-A15820EE4C5A}" destId="{9137E349-D29F-4015-AF9E-826580CF452A}" srcOrd="3" destOrd="0" presId="urn:microsoft.com/office/officeart/2005/8/layout/hProcess9"/>
    <dgm:cxn modelId="{4FE855D0-35AB-4A2B-BD05-2FBD8DA220F0}" type="presParOf" srcId="{B7BD280B-5213-4AEB-AC53-A15820EE4C5A}" destId="{887C991F-53C1-49EF-8577-4BA702E645B3}" srcOrd="4" destOrd="0" presId="urn:microsoft.com/office/officeart/2005/8/layout/hProcess9"/>
    <dgm:cxn modelId="{0C6731D3-5AD1-4E59-A466-A5B5A1BBAF10}" type="presParOf" srcId="{B7BD280B-5213-4AEB-AC53-A15820EE4C5A}" destId="{0D736334-AA4E-4C0C-8356-B5AFE1D1626A}" srcOrd="5" destOrd="0" presId="urn:microsoft.com/office/officeart/2005/8/layout/hProcess9"/>
    <dgm:cxn modelId="{CD5513BB-87EB-4F6B-B7EC-440A1B754B23}" type="presParOf" srcId="{B7BD280B-5213-4AEB-AC53-A15820EE4C5A}" destId="{4C1869E0-ED14-4D0E-9916-245E245C7CA6}"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7A4C4C-39A7-46E3-A16F-3302DFA84C92}">
      <dsp:nvSpPr>
        <dsp:cNvPr id="0" name=""/>
        <dsp:cNvSpPr/>
      </dsp:nvSpPr>
      <dsp:spPr>
        <a:xfrm>
          <a:off x="780036" y="0"/>
          <a:ext cx="8840419" cy="4751917"/>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53FEA94-ACB8-42EB-A5C1-328DFC418C55}">
      <dsp:nvSpPr>
        <dsp:cNvPr id="0" name=""/>
        <dsp:cNvSpPr/>
      </dsp:nvSpPr>
      <dsp:spPr>
        <a:xfrm>
          <a:off x="1119" y="1339917"/>
          <a:ext cx="2723318" cy="207208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AU" sz="2400" b="1" kern="1200" dirty="0"/>
            <a:t>1 December 2019</a:t>
          </a:r>
          <a:endParaRPr lang="en-AU" sz="2000" b="1" kern="1200" dirty="0"/>
        </a:p>
        <a:p>
          <a:pPr marL="0" lvl="0" indent="0" algn="ctr" defTabSz="1066800">
            <a:lnSpc>
              <a:spcPct val="90000"/>
            </a:lnSpc>
            <a:spcBef>
              <a:spcPct val="0"/>
            </a:spcBef>
            <a:spcAft>
              <a:spcPct val="35000"/>
            </a:spcAft>
            <a:buNone/>
          </a:pPr>
          <a:r>
            <a:rPr lang="en-AU" sz="2000" kern="1200" dirty="0"/>
            <a:t>AEMO procedures updated for both 5MS and GS</a:t>
          </a:r>
        </a:p>
      </dsp:txBody>
      <dsp:txXfrm>
        <a:off x="102270" y="1441068"/>
        <a:ext cx="2521016" cy="1869780"/>
      </dsp:txXfrm>
    </dsp:sp>
    <dsp:sp modelId="{23B2F23F-4287-48D8-9C0B-55EAEAFF95A2}">
      <dsp:nvSpPr>
        <dsp:cNvPr id="0" name=""/>
        <dsp:cNvSpPr/>
      </dsp:nvSpPr>
      <dsp:spPr>
        <a:xfrm>
          <a:off x="2834131" y="1309476"/>
          <a:ext cx="2461855" cy="213296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AU" sz="2400" b="1" kern="1200" dirty="0"/>
            <a:t>1 July 2021</a:t>
          </a:r>
        </a:p>
        <a:p>
          <a:pPr marL="0" lvl="0" indent="0" algn="ctr" defTabSz="1066800">
            <a:lnSpc>
              <a:spcPct val="90000"/>
            </a:lnSpc>
            <a:spcBef>
              <a:spcPct val="0"/>
            </a:spcBef>
            <a:spcAft>
              <a:spcPct val="35000"/>
            </a:spcAft>
            <a:buNone/>
          </a:pPr>
          <a:r>
            <a:rPr lang="en-AU" sz="2100" kern="1200" dirty="0"/>
            <a:t>5MS begins</a:t>
          </a:r>
        </a:p>
        <a:p>
          <a:pPr marL="0" lvl="0" indent="0" algn="ctr" defTabSz="1066800">
            <a:lnSpc>
              <a:spcPct val="90000"/>
            </a:lnSpc>
            <a:spcBef>
              <a:spcPct val="0"/>
            </a:spcBef>
            <a:spcAft>
              <a:spcPct val="35000"/>
            </a:spcAft>
            <a:buNone/>
          </a:pPr>
          <a:r>
            <a:rPr lang="en-AU" sz="2100" kern="1200" dirty="0"/>
            <a:t>AEMO starts publishing UFE data (‘soft start’)</a:t>
          </a:r>
        </a:p>
      </dsp:txBody>
      <dsp:txXfrm>
        <a:off x="2938254" y="1413599"/>
        <a:ext cx="2253609" cy="1924718"/>
      </dsp:txXfrm>
    </dsp:sp>
    <dsp:sp modelId="{887C991F-53C1-49EF-8577-4BA702E645B3}">
      <dsp:nvSpPr>
        <dsp:cNvPr id="0" name=""/>
        <dsp:cNvSpPr/>
      </dsp:nvSpPr>
      <dsp:spPr>
        <a:xfrm>
          <a:off x="5405678" y="1318077"/>
          <a:ext cx="2442000" cy="211576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AU" sz="2400" b="1" kern="1200" dirty="0"/>
            <a:t>6 February 2022</a:t>
          </a:r>
        </a:p>
        <a:p>
          <a:pPr marL="0" lvl="0" indent="0" algn="ctr" defTabSz="1066800">
            <a:lnSpc>
              <a:spcPct val="90000"/>
            </a:lnSpc>
            <a:spcBef>
              <a:spcPct val="0"/>
            </a:spcBef>
            <a:spcAft>
              <a:spcPct val="35000"/>
            </a:spcAft>
            <a:buNone/>
          </a:pPr>
          <a:r>
            <a:rPr lang="en-AU" sz="2000" kern="1200" dirty="0"/>
            <a:t>GS begins</a:t>
          </a:r>
          <a:endParaRPr lang="en-AU" sz="2400" kern="1200" dirty="0"/>
        </a:p>
      </dsp:txBody>
      <dsp:txXfrm>
        <a:off x="5508961" y="1421360"/>
        <a:ext cx="2235434" cy="1909196"/>
      </dsp:txXfrm>
    </dsp:sp>
    <dsp:sp modelId="{4C1869E0-ED14-4D0E-9916-245E245C7CA6}">
      <dsp:nvSpPr>
        <dsp:cNvPr id="0" name=""/>
        <dsp:cNvSpPr/>
      </dsp:nvSpPr>
      <dsp:spPr>
        <a:xfrm>
          <a:off x="7957372" y="1318077"/>
          <a:ext cx="2442000" cy="211576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AU" sz="2700" b="1" kern="1200" dirty="0"/>
            <a:t>1 March 2022</a:t>
          </a:r>
        </a:p>
        <a:p>
          <a:pPr marL="0" lvl="0" indent="0" algn="ctr" defTabSz="1200150">
            <a:lnSpc>
              <a:spcPct val="90000"/>
            </a:lnSpc>
            <a:spcBef>
              <a:spcPct val="0"/>
            </a:spcBef>
            <a:spcAft>
              <a:spcPct val="35000"/>
            </a:spcAft>
            <a:buNone/>
          </a:pPr>
          <a:r>
            <a:rPr lang="en-AU" sz="2700" kern="1200" dirty="0"/>
            <a:t>AEMO’s first annual report on UFE trends </a:t>
          </a:r>
        </a:p>
      </dsp:txBody>
      <dsp:txXfrm>
        <a:off x="8060655" y="1421360"/>
        <a:ext cx="2235434" cy="1909196"/>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2"/>
        </a:solidFill>
        <a:effectLst/>
      </p:bgPr>
    </p:bg>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05A90067-2361-4840-83F8-CBD421F060F8}"/>
              </a:ext>
            </a:extLst>
          </p:cNvPr>
          <p:cNvGrpSpPr/>
          <p:nvPr userDrawn="1"/>
        </p:nvGrpSpPr>
        <p:grpSpPr>
          <a:xfrm>
            <a:off x="-2522553" y="5191458"/>
            <a:ext cx="13381761" cy="3156233"/>
            <a:chOff x="-2935513" y="4064389"/>
            <a:chExt cx="15659100" cy="3693368"/>
          </a:xfrm>
        </p:grpSpPr>
        <p:sp>
          <p:nvSpPr>
            <p:cNvPr id="14" name="Freeform 15">
              <a:extLst>
                <a:ext uri="{FF2B5EF4-FFF2-40B4-BE49-F238E27FC236}">
                  <a16:creationId xmlns:a16="http://schemas.microsoft.com/office/drawing/2014/main" id="{DEBCA1C5-5795-4F26-B880-05CD7CA9A5B0}"/>
                </a:ext>
              </a:extLst>
            </p:cNvPr>
            <p:cNvSpPr>
              <a:spLocks/>
            </p:cNvSpPr>
            <p:nvPr userDrawn="1"/>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sp>
          <p:nvSpPr>
            <p:cNvPr id="15" name="Freeform 16">
              <a:extLst>
                <a:ext uri="{FF2B5EF4-FFF2-40B4-BE49-F238E27FC236}">
                  <a16:creationId xmlns:a16="http://schemas.microsoft.com/office/drawing/2014/main" id="{F253B752-9D1D-46A8-B0EA-628BFC103A70}"/>
                </a:ext>
              </a:extLst>
            </p:cNvPr>
            <p:cNvSpPr>
              <a:spLocks/>
            </p:cNvSpPr>
            <p:nvPr userDrawn="1"/>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grpSp>
      <p:sp>
        <p:nvSpPr>
          <p:cNvPr id="10" name="Freeform: Shape 9">
            <a:extLst>
              <a:ext uri="{FF2B5EF4-FFF2-40B4-BE49-F238E27FC236}">
                <a16:creationId xmlns:a16="http://schemas.microsoft.com/office/drawing/2014/main" id="{7B9E9ED6-D0E9-4818-A55E-FEFC2F0CD672}"/>
              </a:ext>
            </a:extLst>
          </p:cNvPr>
          <p:cNvSpPr/>
          <p:nvPr userDrawn="1"/>
        </p:nvSpPr>
        <p:spPr>
          <a:xfrm>
            <a:off x="0" y="0"/>
            <a:ext cx="10691813" cy="7559675"/>
          </a:xfrm>
          <a:custGeom>
            <a:avLst/>
            <a:gdLst>
              <a:gd name="connsiteX0" fmla="*/ 263525 w 12192000"/>
              <a:gd name="connsiteY0" fmla="*/ 260350 h 6858000"/>
              <a:gd name="connsiteX1" fmla="*/ 263525 w 12192000"/>
              <a:gd name="connsiteY1" fmla="*/ 6597650 h 6858000"/>
              <a:gd name="connsiteX2" fmla="*/ 11928475 w 12192000"/>
              <a:gd name="connsiteY2" fmla="*/ 6597650 h 6858000"/>
              <a:gd name="connsiteX3" fmla="*/ 11928475 w 12192000"/>
              <a:gd name="connsiteY3" fmla="*/ 260350 h 6858000"/>
              <a:gd name="connsiteX4" fmla="*/ 0 w 12192000"/>
              <a:gd name="connsiteY4" fmla="*/ 0 h 6858000"/>
              <a:gd name="connsiteX5" fmla="*/ 12192000 w 12192000"/>
              <a:gd name="connsiteY5" fmla="*/ 0 h 6858000"/>
              <a:gd name="connsiteX6" fmla="*/ 12192000 w 12192000"/>
              <a:gd name="connsiteY6" fmla="*/ 6858000 h 6858000"/>
              <a:gd name="connsiteX7" fmla="*/ 0 w 12192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8000">
                <a:moveTo>
                  <a:pt x="263525" y="260350"/>
                </a:moveTo>
                <a:lnTo>
                  <a:pt x="263525" y="6597650"/>
                </a:lnTo>
                <a:lnTo>
                  <a:pt x="11928475" y="6597650"/>
                </a:lnTo>
                <a:lnTo>
                  <a:pt x="11928475" y="260350"/>
                </a:lnTo>
                <a:close/>
                <a:moveTo>
                  <a:pt x="0" y="0"/>
                </a:moveTo>
                <a:lnTo>
                  <a:pt x="12192000" y="0"/>
                </a:lnTo>
                <a:lnTo>
                  <a:pt x="12192000"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01929" rtl="0" eaLnBrk="1" fontAlgn="auto" latinLnBrk="0" hangingPunct="1">
              <a:lnSpc>
                <a:spcPct val="100000"/>
              </a:lnSpc>
              <a:spcBef>
                <a:spcPts val="0"/>
              </a:spcBef>
              <a:spcAft>
                <a:spcPts val="0"/>
              </a:spcAft>
              <a:buClrTx/>
              <a:buSzTx/>
              <a:buFontTx/>
              <a:buNone/>
              <a:tabLst/>
              <a:defRPr/>
            </a:pPr>
            <a:endParaRPr kumimoji="0" lang="en-US" sz="1579" b="0" i="0" u="none" strike="noStrike" kern="1200" cap="none" spc="0" normalizeH="0" baseline="0" noProof="0" dirty="0">
              <a:ln>
                <a:noFill/>
              </a:ln>
              <a:solidFill>
                <a:prstClr val="white"/>
              </a:solidFill>
              <a:effectLst/>
              <a:uLnTx/>
              <a:uFillTx/>
              <a:latin typeface="Futura Std Light"/>
              <a:ea typeface="+mn-ea"/>
              <a:cs typeface="+mn-cs"/>
              <a:sym typeface="Futura Std Light"/>
            </a:endParaRPr>
          </a:p>
        </p:txBody>
      </p:sp>
      <p:sp>
        <p:nvSpPr>
          <p:cNvPr id="2" name="Title 1">
            <a:extLst>
              <a:ext uri="{FF2B5EF4-FFF2-40B4-BE49-F238E27FC236}">
                <a16:creationId xmlns:a16="http://schemas.microsoft.com/office/drawing/2014/main" id="{AD559B4D-39E2-4A2E-8A5C-95726E785FF9}"/>
              </a:ext>
            </a:extLst>
          </p:cNvPr>
          <p:cNvSpPr>
            <a:spLocks noGrp="1"/>
          </p:cNvSpPr>
          <p:nvPr>
            <p:ph type="ctrTitle"/>
          </p:nvPr>
        </p:nvSpPr>
        <p:spPr>
          <a:xfrm>
            <a:off x="735588" y="2591322"/>
            <a:ext cx="8018860" cy="2631887"/>
          </a:xfrm>
        </p:spPr>
        <p:txBody>
          <a:bodyPr anchor="b"/>
          <a:lstStyle>
            <a:lvl1pPr algn="l">
              <a:defRPr sz="5262"/>
            </a:lvl1pPr>
          </a:lstStyle>
          <a:p>
            <a:r>
              <a:rPr lang="en-US"/>
              <a:t>Click to edit Master title style</a:t>
            </a:r>
            <a:endParaRPr lang="en-AU" dirty="0"/>
          </a:p>
        </p:txBody>
      </p:sp>
      <p:sp>
        <p:nvSpPr>
          <p:cNvPr id="3" name="Subtitle 2">
            <a:extLst>
              <a:ext uri="{FF2B5EF4-FFF2-40B4-BE49-F238E27FC236}">
                <a16:creationId xmlns:a16="http://schemas.microsoft.com/office/drawing/2014/main" id="{4F9AB51E-A732-4105-AAF9-C4C491281C8E}"/>
              </a:ext>
            </a:extLst>
          </p:cNvPr>
          <p:cNvSpPr>
            <a:spLocks noGrp="1"/>
          </p:cNvSpPr>
          <p:nvPr>
            <p:ph type="subTitle" idx="1"/>
          </p:nvPr>
        </p:nvSpPr>
        <p:spPr>
          <a:xfrm>
            <a:off x="735588" y="5400902"/>
            <a:ext cx="8018860" cy="690490"/>
          </a:xfrm>
        </p:spPr>
        <p:txBody>
          <a:bodyPr>
            <a:normAutofit/>
          </a:bodyPr>
          <a:lstStyle>
            <a:lvl1pPr marL="0" indent="0" algn="l">
              <a:buNone/>
              <a:defRPr sz="2456">
                <a:solidFill>
                  <a:schemeClr val="bg1"/>
                </a:solidFill>
              </a:defRPr>
            </a:lvl1pPr>
            <a:lvl2pPr marL="400964" indent="0" algn="ctr">
              <a:buNone/>
              <a:defRPr sz="1754"/>
            </a:lvl2pPr>
            <a:lvl3pPr marL="801929" indent="0" algn="ctr">
              <a:buNone/>
              <a:defRPr sz="1579"/>
            </a:lvl3pPr>
            <a:lvl4pPr marL="1202893" indent="0" algn="ctr">
              <a:buNone/>
              <a:defRPr sz="1403"/>
            </a:lvl4pPr>
            <a:lvl5pPr marL="1603858" indent="0" algn="ctr">
              <a:buNone/>
              <a:defRPr sz="1403"/>
            </a:lvl5pPr>
            <a:lvl6pPr marL="2004822" indent="0" algn="ctr">
              <a:buNone/>
              <a:defRPr sz="1403"/>
            </a:lvl6pPr>
            <a:lvl7pPr marL="2405786" indent="0" algn="ctr">
              <a:buNone/>
              <a:defRPr sz="1403"/>
            </a:lvl7pPr>
            <a:lvl8pPr marL="2806751" indent="0" algn="ctr">
              <a:buNone/>
              <a:defRPr sz="1403"/>
            </a:lvl8pPr>
            <a:lvl9pPr marL="3207715" indent="0" algn="ctr">
              <a:buNone/>
              <a:defRPr sz="1403"/>
            </a:lvl9pPr>
          </a:lstStyle>
          <a:p>
            <a:r>
              <a:rPr lang="en-US"/>
              <a:t>Click to edit Master subtitle style</a:t>
            </a:r>
            <a:endParaRPr lang="en-AU" dirty="0"/>
          </a:p>
        </p:txBody>
      </p:sp>
      <p:sp>
        <p:nvSpPr>
          <p:cNvPr id="6" name="Slide Number Placeholder 5">
            <a:extLst>
              <a:ext uri="{FF2B5EF4-FFF2-40B4-BE49-F238E27FC236}">
                <a16:creationId xmlns:a16="http://schemas.microsoft.com/office/drawing/2014/main" id="{5B9216FF-48D2-43CC-A7A2-6B66955AF4F4}"/>
              </a:ext>
            </a:extLst>
          </p:cNvPr>
          <p:cNvSpPr>
            <a:spLocks noGrp="1"/>
          </p:cNvSpPr>
          <p:nvPr>
            <p:ph type="sldNum" sz="quarter" idx="12"/>
          </p:nvPr>
        </p:nvSpPr>
        <p:spPr>
          <a:xfrm>
            <a:off x="9941028" y="6868355"/>
            <a:ext cx="505220" cy="402483"/>
          </a:xfrm>
        </p:spPr>
        <p:txBody>
          <a:bodyPr/>
          <a:lstStyle>
            <a:lvl1pPr>
              <a:defRPr>
                <a:solidFill>
                  <a:schemeClr val="bg1"/>
                </a:solidFill>
              </a:defRPr>
            </a:lvl1pPr>
          </a:lstStyle>
          <a:p>
            <a:fld id="{4EC81F68-4976-451A-B2E9-79BCBD2F70CC}" type="slidenum">
              <a:rPr lang="en-AU" smtClean="0"/>
              <a:pPr/>
              <a:t>‹#›</a:t>
            </a:fld>
            <a:endParaRPr lang="en-AU" dirty="0"/>
          </a:p>
        </p:txBody>
      </p:sp>
      <p:sp>
        <p:nvSpPr>
          <p:cNvPr id="4" name="Date Placeholder 3">
            <a:extLst>
              <a:ext uri="{FF2B5EF4-FFF2-40B4-BE49-F238E27FC236}">
                <a16:creationId xmlns:a16="http://schemas.microsoft.com/office/drawing/2014/main" id="{FCDF4901-5DA8-4CDF-9DD6-0DFA0044C2F9}"/>
              </a:ext>
            </a:extLst>
          </p:cNvPr>
          <p:cNvSpPr>
            <a:spLocks noGrp="1"/>
          </p:cNvSpPr>
          <p:nvPr>
            <p:ph type="dt" sz="half" idx="10"/>
          </p:nvPr>
        </p:nvSpPr>
        <p:spPr>
          <a:xfrm>
            <a:off x="8312197" y="6868355"/>
            <a:ext cx="1522449" cy="402483"/>
          </a:xfrm>
        </p:spPr>
        <p:txBody>
          <a:bodyPr/>
          <a:lstStyle>
            <a:lvl1pPr>
              <a:defRPr>
                <a:solidFill>
                  <a:schemeClr val="bg1"/>
                </a:solidFill>
              </a:defRPr>
            </a:lvl1pPr>
          </a:lstStyle>
          <a:p>
            <a:fld id="{DB25E40E-9DF4-47B5-BAB8-388FDD99D59B}" type="datetimeFigureOut">
              <a:rPr lang="en-AU" smtClean="0"/>
              <a:pPr/>
              <a:t>12/12/2018</a:t>
            </a:fld>
            <a:endParaRPr lang="en-AU" dirty="0"/>
          </a:p>
        </p:txBody>
      </p:sp>
      <p:sp>
        <p:nvSpPr>
          <p:cNvPr id="5" name="Footer Placeholder 4">
            <a:extLst>
              <a:ext uri="{FF2B5EF4-FFF2-40B4-BE49-F238E27FC236}">
                <a16:creationId xmlns:a16="http://schemas.microsoft.com/office/drawing/2014/main" id="{4A27B57D-1C5A-4936-973A-C09D58DAEA00}"/>
              </a:ext>
            </a:extLst>
          </p:cNvPr>
          <p:cNvSpPr>
            <a:spLocks noGrp="1"/>
          </p:cNvSpPr>
          <p:nvPr>
            <p:ph type="ftr" sz="quarter" idx="11"/>
          </p:nvPr>
        </p:nvSpPr>
        <p:spPr>
          <a:xfrm>
            <a:off x="3525940" y="6868355"/>
            <a:ext cx="4679868" cy="402483"/>
          </a:xfrm>
        </p:spPr>
        <p:txBody>
          <a:bodyPr/>
          <a:lstStyle>
            <a:lvl1pPr>
              <a:defRPr>
                <a:solidFill>
                  <a:schemeClr val="bg1"/>
                </a:solidFill>
              </a:defRPr>
            </a:lvl1pPr>
          </a:lstStyle>
          <a:p>
            <a:endParaRPr lang="en-AU" dirty="0"/>
          </a:p>
        </p:txBody>
      </p:sp>
      <p:pic>
        <p:nvPicPr>
          <p:cNvPr id="11" name="Picture 10">
            <a:extLst>
              <a:ext uri="{FF2B5EF4-FFF2-40B4-BE49-F238E27FC236}">
                <a16:creationId xmlns:a16="http://schemas.microsoft.com/office/drawing/2014/main" id="{5DF909FA-3722-4F31-ACE2-78B291F153C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082657" y="834013"/>
            <a:ext cx="3024336" cy="996252"/>
          </a:xfrm>
          <a:prstGeom prst="rect">
            <a:avLst/>
          </a:prstGeom>
        </p:spPr>
      </p:pic>
    </p:spTree>
    <p:extLst>
      <p:ext uri="{BB962C8B-B14F-4D97-AF65-F5344CB8AC3E}">
        <p14:creationId xmlns:p14="http://schemas.microsoft.com/office/powerpoint/2010/main" val="3191040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6B70B14-71BF-4D10-B3DA-12193BF02EE1}"/>
              </a:ext>
            </a:extLst>
          </p:cNvPr>
          <p:cNvSpPr/>
          <p:nvPr userDrawn="1"/>
        </p:nvSpPr>
        <p:spPr>
          <a:xfrm>
            <a:off x="0" y="0"/>
            <a:ext cx="3451173" cy="7559675"/>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579" dirty="0"/>
          </a:p>
        </p:txBody>
      </p:sp>
      <p:sp>
        <p:nvSpPr>
          <p:cNvPr id="2" name="Title 1">
            <a:extLst>
              <a:ext uri="{FF2B5EF4-FFF2-40B4-BE49-F238E27FC236}">
                <a16:creationId xmlns:a16="http://schemas.microsoft.com/office/drawing/2014/main" id="{93A023EC-89BA-427F-B659-C9BA6F7C97BD}"/>
              </a:ext>
            </a:extLst>
          </p:cNvPr>
          <p:cNvSpPr>
            <a:spLocks noGrp="1"/>
          </p:cNvSpPr>
          <p:nvPr>
            <p:ph type="title"/>
          </p:nvPr>
        </p:nvSpPr>
        <p:spPr>
          <a:xfrm>
            <a:off x="233620" y="503978"/>
            <a:ext cx="2907626" cy="1460347"/>
          </a:xfrm>
        </p:spPr>
        <p:txBody>
          <a:bodyPr anchor="t" anchorCtr="0">
            <a:noAutofit/>
          </a:bodyPr>
          <a:lstStyle>
            <a:lvl1pPr>
              <a:defRPr sz="3859"/>
            </a:lvl1pPr>
          </a:lstStyle>
          <a:p>
            <a:r>
              <a:rPr lang="en-US"/>
              <a:t>Click to edit Master title style</a:t>
            </a:r>
            <a:endParaRPr lang="en-AU" dirty="0"/>
          </a:p>
        </p:txBody>
      </p:sp>
      <p:sp>
        <p:nvSpPr>
          <p:cNvPr id="3" name="Picture Placeholder 2">
            <a:extLst>
              <a:ext uri="{FF2B5EF4-FFF2-40B4-BE49-F238E27FC236}">
                <a16:creationId xmlns:a16="http://schemas.microsoft.com/office/drawing/2014/main" id="{6E2789DB-5346-49A4-93BC-CE824ABD6F0D}"/>
              </a:ext>
            </a:extLst>
          </p:cNvPr>
          <p:cNvSpPr>
            <a:spLocks noGrp="1"/>
          </p:cNvSpPr>
          <p:nvPr>
            <p:ph type="pic" idx="1"/>
          </p:nvPr>
        </p:nvSpPr>
        <p:spPr>
          <a:xfrm>
            <a:off x="3684793" y="503978"/>
            <a:ext cx="6774452" cy="6202505"/>
          </a:xfrm>
        </p:spPr>
        <p:txBody>
          <a:bodyPr/>
          <a:lstStyle>
            <a:lvl1pPr marL="0" indent="0">
              <a:buNone/>
              <a:defRPr sz="2806"/>
            </a:lvl1pPr>
            <a:lvl2pPr marL="400964" indent="0">
              <a:buNone/>
              <a:defRPr sz="2456"/>
            </a:lvl2pPr>
            <a:lvl3pPr marL="801929" indent="0">
              <a:buNone/>
              <a:defRPr sz="2105"/>
            </a:lvl3pPr>
            <a:lvl4pPr marL="1202893" indent="0">
              <a:buNone/>
              <a:defRPr sz="1754"/>
            </a:lvl4pPr>
            <a:lvl5pPr marL="1603858" indent="0">
              <a:buNone/>
              <a:defRPr sz="1754"/>
            </a:lvl5pPr>
            <a:lvl6pPr marL="2004822" indent="0">
              <a:buNone/>
              <a:defRPr sz="1754"/>
            </a:lvl6pPr>
            <a:lvl7pPr marL="2405786" indent="0">
              <a:buNone/>
              <a:defRPr sz="1754"/>
            </a:lvl7pPr>
            <a:lvl8pPr marL="2806751" indent="0">
              <a:buNone/>
              <a:defRPr sz="1754"/>
            </a:lvl8pPr>
            <a:lvl9pPr marL="3207715" indent="0">
              <a:buNone/>
              <a:defRPr sz="1754"/>
            </a:lvl9pPr>
          </a:lstStyle>
          <a:p>
            <a:r>
              <a:rPr lang="en-US" dirty="0"/>
              <a:t>Click icon to add picture</a:t>
            </a:r>
            <a:endParaRPr lang="en-AU" dirty="0"/>
          </a:p>
        </p:txBody>
      </p:sp>
      <p:sp>
        <p:nvSpPr>
          <p:cNvPr id="4" name="Text Placeholder 3">
            <a:extLst>
              <a:ext uri="{FF2B5EF4-FFF2-40B4-BE49-F238E27FC236}">
                <a16:creationId xmlns:a16="http://schemas.microsoft.com/office/drawing/2014/main" id="{227ED3C4-6241-480A-9C80-94FA28B6BFD3}"/>
              </a:ext>
            </a:extLst>
          </p:cNvPr>
          <p:cNvSpPr>
            <a:spLocks noGrp="1"/>
          </p:cNvSpPr>
          <p:nvPr>
            <p:ph type="body" sz="half" idx="2"/>
          </p:nvPr>
        </p:nvSpPr>
        <p:spPr>
          <a:xfrm>
            <a:off x="233620" y="3436577"/>
            <a:ext cx="2907626" cy="2035755"/>
          </a:xfrm>
        </p:spPr>
        <p:txBody>
          <a:bodyPr/>
          <a:lstStyle>
            <a:lvl1pPr marL="0" indent="0">
              <a:buNone/>
              <a:defRPr sz="2456">
                <a:solidFill>
                  <a:schemeClr val="bg1"/>
                </a:solidFill>
              </a:defRPr>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en-US"/>
              <a:t>Edit Master text styles</a:t>
            </a:r>
          </a:p>
        </p:txBody>
      </p:sp>
      <p:sp>
        <p:nvSpPr>
          <p:cNvPr id="5" name="Date Placeholder 4">
            <a:extLst>
              <a:ext uri="{FF2B5EF4-FFF2-40B4-BE49-F238E27FC236}">
                <a16:creationId xmlns:a16="http://schemas.microsoft.com/office/drawing/2014/main" id="{9A2BE93A-F35B-437B-B683-A13F8549B11A}"/>
              </a:ext>
            </a:extLst>
          </p:cNvPr>
          <p:cNvSpPr>
            <a:spLocks noGrp="1"/>
          </p:cNvSpPr>
          <p:nvPr>
            <p:ph type="dt" sz="half" idx="10"/>
          </p:nvPr>
        </p:nvSpPr>
        <p:spPr/>
        <p:txBody>
          <a:bodyPr/>
          <a:lstStyle/>
          <a:p>
            <a:fld id="{DB25E40E-9DF4-47B5-BAB8-388FDD99D59B}" type="datetimeFigureOut">
              <a:rPr lang="en-AU" smtClean="0"/>
              <a:t>12/12/2018</a:t>
            </a:fld>
            <a:endParaRPr lang="en-AU" dirty="0"/>
          </a:p>
        </p:txBody>
      </p:sp>
      <p:sp>
        <p:nvSpPr>
          <p:cNvPr id="6" name="Footer Placeholder 5">
            <a:extLst>
              <a:ext uri="{FF2B5EF4-FFF2-40B4-BE49-F238E27FC236}">
                <a16:creationId xmlns:a16="http://schemas.microsoft.com/office/drawing/2014/main" id="{F94D30DB-3BC0-4933-B267-A5A1205AA3B8}"/>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167EDBB3-96E6-4EEA-931F-DB7B9E145130}"/>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438974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Final Slide">
    <p:bg>
      <p:bgPr>
        <a:solidFill>
          <a:schemeClr val="accent2"/>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CB963A3D-4158-4862-80EF-B6397DC9CE90}"/>
              </a:ext>
            </a:extLst>
          </p:cNvPr>
          <p:cNvGrpSpPr/>
          <p:nvPr userDrawn="1"/>
        </p:nvGrpSpPr>
        <p:grpSpPr>
          <a:xfrm>
            <a:off x="-2080098" y="5309446"/>
            <a:ext cx="13381761" cy="3156233"/>
            <a:chOff x="-2935513" y="4064389"/>
            <a:chExt cx="15659100" cy="3693368"/>
          </a:xfrm>
        </p:grpSpPr>
        <p:sp>
          <p:nvSpPr>
            <p:cNvPr id="6" name="Freeform 15">
              <a:extLst>
                <a:ext uri="{FF2B5EF4-FFF2-40B4-BE49-F238E27FC236}">
                  <a16:creationId xmlns:a16="http://schemas.microsoft.com/office/drawing/2014/main" id="{847E1A0B-CD25-493E-BBD2-63F153442D8D}"/>
                </a:ext>
              </a:extLst>
            </p:cNvPr>
            <p:cNvSpPr>
              <a:spLocks/>
            </p:cNvSpPr>
            <p:nvPr userDrawn="1"/>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sp>
          <p:nvSpPr>
            <p:cNvPr id="8" name="Freeform 16">
              <a:extLst>
                <a:ext uri="{FF2B5EF4-FFF2-40B4-BE49-F238E27FC236}">
                  <a16:creationId xmlns:a16="http://schemas.microsoft.com/office/drawing/2014/main" id="{5E2C415D-48A1-4209-A679-82D52AD61504}"/>
                </a:ext>
              </a:extLst>
            </p:cNvPr>
            <p:cNvSpPr>
              <a:spLocks/>
            </p:cNvSpPr>
            <p:nvPr userDrawn="1"/>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grpSp>
      <p:pic>
        <p:nvPicPr>
          <p:cNvPr id="11" name="Picture 10">
            <a:extLst>
              <a:ext uri="{FF2B5EF4-FFF2-40B4-BE49-F238E27FC236}">
                <a16:creationId xmlns:a16="http://schemas.microsoft.com/office/drawing/2014/main" id="{D2C647D8-C790-464F-B73C-E653BB9133A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23138" y="3080572"/>
            <a:ext cx="4245537" cy="1398530"/>
          </a:xfrm>
          <a:prstGeom prst="rect">
            <a:avLst/>
          </a:prstGeom>
        </p:spPr>
      </p:pic>
    </p:spTree>
    <p:extLst>
      <p:ext uri="{BB962C8B-B14F-4D97-AF65-F5344CB8AC3E}">
        <p14:creationId xmlns:p14="http://schemas.microsoft.com/office/powerpoint/2010/main" val="535503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Agenda">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userDrawn="1"/>
        </p:nvSpPr>
        <p:spPr>
          <a:xfrm>
            <a:off x="0" y="0"/>
            <a:ext cx="3451173" cy="7559675"/>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579" dirty="0"/>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233620" y="503978"/>
            <a:ext cx="2907626" cy="1460347"/>
          </a:xfrm>
        </p:spPr>
        <p:txBody>
          <a:bodyPr anchor="t" anchorCtr="0">
            <a:noAutofit/>
          </a:bodyPr>
          <a:lstStyle>
            <a:lvl1pPr>
              <a:defRPr sz="3859"/>
            </a:lvl1pPr>
          </a:lstStyle>
          <a:p>
            <a:r>
              <a:rPr lang="en-US"/>
              <a:t>Click to edit Master title style</a:t>
            </a:r>
            <a:endParaRPr lang="en-AU" dirty="0"/>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DB25E40E-9DF4-47B5-BAB8-388FDD99D59B}" type="datetimeFigureOut">
              <a:rPr lang="en-AU" smtClean="0"/>
              <a:t>12/12/2018</a:t>
            </a:fld>
            <a:endParaRPr lang="en-AU" dirty="0"/>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dirty="0"/>
          </a:p>
        </p:txBody>
      </p:sp>
      <p:sp>
        <p:nvSpPr>
          <p:cNvPr id="9" name="Text Placeholder 8">
            <a:extLst>
              <a:ext uri="{FF2B5EF4-FFF2-40B4-BE49-F238E27FC236}">
                <a16:creationId xmlns:a16="http://schemas.microsoft.com/office/drawing/2014/main" id="{96966F1C-22DB-47A8-8E30-240A14932D3A}"/>
              </a:ext>
            </a:extLst>
          </p:cNvPr>
          <p:cNvSpPr>
            <a:spLocks noGrp="1"/>
          </p:cNvSpPr>
          <p:nvPr>
            <p:ph type="body" sz="quarter" idx="13"/>
          </p:nvPr>
        </p:nvSpPr>
        <p:spPr>
          <a:xfrm>
            <a:off x="3686400" y="503237"/>
            <a:ext cx="6775200" cy="6202800"/>
          </a:xfrm>
        </p:spPr>
        <p:txBody>
          <a:bodyPr/>
          <a:lstStyle>
            <a:lvl1pPr marL="360363" indent="-360363">
              <a:buFont typeface="+mj-lt"/>
              <a:buAutoNum type="arabicPeriod"/>
              <a:defRPr/>
            </a:lvl1pPr>
            <a:lvl2pPr marL="858165" indent="-457200">
              <a:buFont typeface="+mj-lt"/>
              <a:buAutoNum type="arabicPeriod"/>
              <a:defRPr/>
            </a:lvl2pPr>
            <a:lvl3pPr marL="1144829" indent="-342900">
              <a:buFont typeface="+mj-lt"/>
              <a:buAutoNum type="arabicPeriod"/>
              <a:defRPr/>
            </a:lvl3pPr>
            <a:lvl4pPr marL="1545793" indent="-342900">
              <a:buFont typeface="+mj-lt"/>
              <a:buAutoNum type="arabicPeriod"/>
              <a:defRPr/>
            </a:lvl4pPr>
            <a:lvl5pPr marL="1946758" indent="-342900">
              <a:buFont typeface="+mj-lt"/>
              <a:buAutoNum type="arabicPeriod"/>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extLst>
      <p:ext uri="{BB962C8B-B14F-4D97-AF65-F5344CB8AC3E}">
        <p14:creationId xmlns:p14="http://schemas.microsoft.com/office/powerpoint/2010/main" val="1613455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78D73-741E-4A3A-B8C4-124CE6BAC49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3D4DF620-32AE-46C9-9F22-DDE369B504A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E8A0033-3118-46E0-9F01-3652AE36EBE3}"/>
              </a:ext>
            </a:extLst>
          </p:cNvPr>
          <p:cNvSpPr>
            <a:spLocks noGrp="1"/>
          </p:cNvSpPr>
          <p:nvPr>
            <p:ph type="dt" sz="half" idx="10"/>
          </p:nvPr>
        </p:nvSpPr>
        <p:spPr/>
        <p:txBody>
          <a:bodyPr/>
          <a:lstStyle/>
          <a:p>
            <a:fld id="{DB25E40E-9DF4-47B5-BAB8-388FDD99D59B}" type="datetimeFigureOut">
              <a:rPr lang="en-AU" smtClean="0"/>
              <a:t>12/12/2018</a:t>
            </a:fld>
            <a:endParaRPr lang="en-AU" dirty="0"/>
          </a:p>
        </p:txBody>
      </p:sp>
      <p:sp>
        <p:nvSpPr>
          <p:cNvPr id="5" name="Footer Placeholder 4">
            <a:extLst>
              <a:ext uri="{FF2B5EF4-FFF2-40B4-BE49-F238E27FC236}">
                <a16:creationId xmlns:a16="http://schemas.microsoft.com/office/drawing/2014/main" id="{947995D5-0AEB-4D1D-8A60-9100F1F04538}"/>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1B05ED6E-F140-4083-9570-EFDF8AAE9C49}"/>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1046279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07475-FEE0-40F3-B487-DB82C280664C}"/>
              </a:ext>
            </a:extLst>
          </p:cNvPr>
          <p:cNvSpPr>
            <a:spLocks noGrp="1"/>
          </p:cNvSpPr>
          <p:nvPr>
            <p:ph type="title"/>
          </p:nvPr>
        </p:nvSpPr>
        <p:spPr>
          <a:xfrm>
            <a:off x="729493" y="1884670"/>
            <a:ext cx="9221689" cy="3144614"/>
          </a:xfrm>
        </p:spPr>
        <p:txBody>
          <a:bodyPr anchor="b"/>
          <a:lstStyle>
            <a:lvl1pPr>
              <a:defRPr sz="5262"/>
            </a:lvl1pPr>
          </a:lstStyle>
          <a:p>
            <a:r>
              <a:rPr lang="en-US"/>
              <a:t>Click to edit Master title style</a:t>
            </a:r>
            <a:endParaRPr lang="en-AU" dirty="0"/>
          </a:p>
        </p:txBody>
      </p:sp>
      <p:sp>
        <p:nvSpPr>
          <p:cNvPr id="3" name="Text Placeholder 2">
            <a:extLst>
              <a:ext uri="{FF2B5EF4-FFF2-40B4-BE49-F238E27FC236}">
                <a16:creationId xmlns:a16="http://schemas.microsoft.com/office/drawing/2014/main" id="{2A56FD0D-B4CE-41F4-9879-E575CB28F436}"/>
              </a:ext>
            </a:extLst>
          </p:cNvPr>
          <p:cNvSpPr>
            <a:spLocks noGrp="1"/>
          </p:cNvSpPr>
          <p:nvPr>
            <p:ph type="body" idx="1"/>
          </p:nvPr>
        </p:nvSpPr>
        <p:spPr>
          <a:xfrm>
            <a:off x="729493" y="5059034"/>
            <a:ext cx="9221689" cy="1653678"/>
          </a:xfrm>
        </p:spPr>
        <p:txBody>
          <a:bodyPr/>
          <a:lstStyle>
            <a:lvl1pPr marL="0" indent="0">
              <a:buNone/>
              <a:defRPr sz="2105">
                <a:solidFill>
                  <a:schemeClr val="bg1"/>
                </a:solidFill>
              </a:defRPr>
            </a:lvl1pPr>
            <a:lvl2pPr marL="400964" indent="0">
              <a:buNone/>
              <a:defRPr sz="1754">
                <a:solidFill>
                  <a:schemeClr val="tx1">
                    <a:tint val="75000"/>
                  </a:schemeClr>
                </a:solidFill>
              </a:defRPr>
            </a:lvl2pPr>
            <a:lvl3pPr marL="801929" indent="0">
              <a:buNone/>
              <a:defRPr sz="1579">
                <a:solidFill>
                  <a:schemeClr val="tx1">
                    <a:tint val="75000"/>
                  </a:schemeClr>
                </a:solidFill>
              </a:defRPr>
            </a:lvl3pPr>
            <a:lvl4pPr marL="1202893" indent="0">
              <a:buNone/>
              <a:defRPr sz="1403">
                <a:solidFill>
                  <a:schemeClr val="tx1">
                    <a:tint val="75000"/>
                  </a:schemeClr>
                </a:solidFill>
              </a:defRPr>
            </a:lvl4pPr>
            <a:lvl5pPr marL="1603858" indent="0">
              <a:buNone/>
              <a:defRPr sz="1403">
                <a:solidFill>
                  <a:schemeClr val="tx1">
                    <a:tint val="75000"/>
                  </a:schemeClr>
                </a:solidFill>
              </a:defRPr>
            </a:lvl5pPr>
            <a:lvl6pPr marL="2004822" indent="0">
              <a:buNone/>
              <a:defRPr sz="1403">
                <a:solidFill>
                  <a:schemeClr val="tx1">
                    <a:tint val="75000"/>
                  </a:schemeClr>
                </a:solidFill>
              </a:defRPr>
            </a:lvl6pPr>
            <a:lvl7pPr marL="2405786" indent="0">
              <a:buNone/>
              <a:defRPr sz="1403">
                <a:solidFill>
                  <a:schemeClr val="tx1">
                    <a:tint val="75000"/>
                  </a:schemeClr>
                </a:solidFill>
              </a:defRPr>
            </a:lvl7pPr>
            <a:lvl8pPr marL="2806751" indent="0">
              <a:buNone/>
              <a:defRPr sz="1403">
                <a:solidFill>
                  <a:schemeClr val="tx1">
                    <a:tint val="75000"/>
                  </a:schemeClr>
                </a:solidFill>
              </a:defRPr>
            </a:lvl8pPr>
            <a:lvl9pPr marL="3207715" indent="0">
              <a:buNone/>
              <a:defRPr sz="1403">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3BDB86D-BED8-4F4E-A228-4A9502398278}"/>
              </a:ext>
            </a:extLst>
          </p:cNvPr>
          <p:cNvSpPr>
            <a:spLocks noGrp="1"/>
          </p:cNvSpPr>
          <p:nvPr>
            <p:ph type="dt" sz="half" idx="10"/>
          </p:nvPr>
        </p:nvSpPr>
        <p:spPr/>
        <p:txBody>
          <a:bodyPr/>
          <a:lstStyle>
            <a:lvl1pPr>
              <a:defRPr>
                <a:solidFill>
                  <a:schemeClr val="bg1"/>
                </a:solidFill>
              </a:defRPr>
            </a:lvl1pPr>
          </a:lstStyle>
          <a:p>
            <a:fld id="{DB25E40E-9DF4-47B5-BAB8-388FDD99D59B}" type="datetimeFigureOut">
              <a:rPr lang="en-AU" smtClean="0"/>
              <a:pPr/>
              <a:t>12/12/2018</a:t>
            </a:fld>
            <a:endParaRPr lang="en-AU" dirty="0"/>
          </a:p>
        </p:txBody>
      </p:sp>
      <p:sp>
        <p:nvSpPr>
          <p:cNvPr id="5" name="Footer Placeholder 4">
            <a:extLst>
              <a:ext uri="{FF2B5EF4-FFF2-40B4-BE49-F238E27FC236}">
                <a16:creationId xmlns:a16="http://schemas.microsoft.com/office/drawing/2014/main" id="{8C4C2DBD-604C-465E-B9D8-B4B22647CF29}"/>
              </a:ext>
            </a:extLst>
          </p:cNvPr>
          <p:cNvSpPr>
            <a:spLocks noGrp="1"/>
          </p:cNvSpPr>
          <p:nvPr>
            <p:ph type="ftr" sz="quarter" idx="11"/>
          </p:nvPr>
        </p:nvSpPr>
        <p:spPr/>
        <p:txBody>
          <a:bodyPr/>
          <a:lstStyle>
            <a:lvl1pPr>
              <a:defRPr>
                <a:solidFill>
                  <a:schemeClr val="bg1"/>
                </a:solidFill>
              </a:defRPr>
            </a:lvl1pPr>
          </a:lstStyle>
          <a:p>
            <a:endParaRPr lang="en-AU" dirty="0"/>
          </a:p>
        </p:txBody>
      </p:sp>
      <p:sp>
        <p:nvSpPr>
          <p:cNvPr id="6" name="Slide Number Placeholder 5">
            <a:extLst>
              <a:ext uri="{FF2B5EF4-FFF2-40B4-BE49-F238E27FC236}">
                <a16:creationId xmlns:a16="http://schemas.microsoft.com/office/drawing/2014/main" id="{DFD5CE2D-E898-480E-8C7D-50D7E3781CA3}"/>
              </a:ext>
            </a:extLst>
          </p:cNvPr>
          <p:cNvSpPr>
            <a:spLocks noGrp="1"/>
          </p:cNvSpPr>
          <p:nvPr>
            <p:ph type="sldNum" sz="quarter" idx="12"/>
          </p:nvPr>
        </p:nvSpPr>
        <p:spPr/>
        <p:txBody>
          <a:bodyPr/>
          <a:lstStyle>
            <a:lvl1pPr>
              <a:defRPr>
                <a:solidFill>
                  <a:schemeClr val="bg1"/>
                </a:solidFill>
              </a:defRPr>
            </a:lvl1pPr>
          </a:lstStyle>
          <a:p>
            <a:fld id="{4EC81F68-4976-451A-B2E9-79BCBD2F70CC}" type="slidenum">
              <a:rPr lang="en-AU" smtClean="0"/>
              <a:pPr/>
              <a:t>‹#›</a:t>
            </a:fld>
            <a:endParaRPr lang="en-AU" dirty="0"/>
          </a:p>
        </p:txBody>
      </p:sp>
    </p:spTree>
    <p:extLst>
      <p:ext uri="{BB962C8B-B14F-4D97-AF65-F5344CB8AC3E}">
        <p14:creationId xmlns:p14="http://schemas.microsoft.com/office/powerpoint/2010/main" val="2570968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775BD-C264-4D14-9F9C-5E355E6152C5}"/>
              </a:ext>
            </a:extLst>
          </p:cNvPr>
          <p:cNvSpPr>
            <a:spLocks noGrp="1"/>
          </p:cNvSpPr>
          <p:nvPr>
            <p:ph type="title"/>
          </p:nvPr>
        </p:nvSpPr>
        <p:spPr/>
        <p:txBody>
          <a:bodyPr/>
          <a:lstStyle/>
          <a:p>
            <a:r>
              <a:rPr lang="en-US"/>
              <a:t>Click to edit Master title style</a:t>
            </a:r>
            <a:endParaRPr lang="en-AU" dirty="0"/>
          </a:p>
        </p:txBody>
      </p:sp>
      <p:sp>
        <p:nvSpPr>
          <p:cNvPr id="3" name="Content Placeholder 2">
            <a:extLst>
              <a:ext uri="{FF2B5EF4-FFF2-40B4-BE49-F238E27FC236}">
                <a16:creationId xmlns:a16="http://schemas.microsoft.com/office/drawing/2014/main" id="{C050E30A-9FDC-436A-82DC-AF6B205EB45E}"/>
              </a:ext>
            </a:extLst>
          </p:cNvPr>
          <p:cNvSpPr>
            <a:spLocks noGrp="1"/>
          </p:cNvSpPr>
          <p:nvPr>
            <p:ph sz="half" idx="1"/>
          </p:nvPr>
        </p:nvSpPr>
        <p:spPr>
          <a:xfrm>
            <a:off x="206547" y="2012414"/>
            <a:ext cx="5048093" cy="479654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 name="Content Placeholder 3">
            <a:extLst>
              <a:ext uri="{FF2B5EF4-FFF2-40B4-BE49-F238E27FC236}">
                <a16:creationId xmlns:a16="http://schemas.microsoft.com/office/drawing/2014/main" id="{66E30723-81C3-4A18-9021-A93A3C56F363}"/>
              </a:ext>
            </a:extLst>
          </p:cNvPr>
          <p:cNvSpPr>
            <a:spLocks noGrp="1"/>
          </p:cNvSpPr>
          <p:nvPr>
            <p:ph sz="half" idx="2"/>
          </p:nvPr>
        </p:nvSpPr>
        <p:spPr>
          <a:xfrm>
            <a:off x="5412730" y="2012414"/>
            <a:ext cx="5049240" cy="479654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5" name="Date Placeholder 4">
            <a:extLst>
              <a:ext uri="{FF2B5EF4-FFF2-40B4-BE49-F238E27FC236}">
                <a16:creationId xmlns:a16="http://schemas.microsoft.com/office/drawing/2014/main" id="{CC43672F-28FD-447E-B5A2-6040CEC9D790}"/>
              </a:ext>
            </a:extLst>
          </p:cNvPr>
          <p:cNvSpPr>
            <a:spLocks noGrp="1"/>
          </p:cNvSpPr>
          <p:nvPr>
            <p:ph type="dt" sz="half" idx="10"/>
          </p:nvPr>
        </p:nvSpPr>
        <p:spPr/>
        <p:txBody>
          <a:bodyPr/>
          <a:lstStyle/>
          <a:p>
            <a:fld id="{DB25E40E-9DF4-47B5-BAB8-388FDD99D59B}" type="datetimeFigureOut">
              <a:rPr lang="en-AU" smtClean="0"/>
              <a:t>12/12/2018</a:t>
            </a:fld>
            <a:endParaRPr lang="en-AU" dirty="0"/>
          </a:p>
        </p:txBody>
      </p:sp>
      <p:sp>
        <p:nvSpPr>
          <p:cNvPr id="6" name="Footer Placeholder 5">
            <a:extLst>
              <a:ext uri="{FF2B5EF4-FFF2-40B4-BE49-F238E27FC236}">
                <a16:creationId xmlns:a16="http://schemas.microsoft.com/office/drawing/2014/main" id="{69EE0952-34FB-4217-8FBC-774BE000F6FC}"/>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F1122B44-2702-4DE0-8F4B-297ACA78CA11}"/>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2554385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346C0-76B2-4261-BBDE-BA8E98953FAE}"/>
              </a:ext>
            </a:extLst>
          </p:cNvPr>
          <p:cNvSpPr>
            <a:spLocks noGrp="1"/>
          </p:cNvSpPr>
          <p:nvPr>
            <p:ph type="title"/>
          </p:nvPr>
        </p:nvSpPr>
        <p:spPr>
          <a:xfrm>
            <a:off x="205207" y="150797"/>
            <a:ext cx="7895736" cy="1309550"/>
          </a:xfrm>
        </p:spPr>
        <p:txBody>
          <a:bodyPr/>
          <a:lstStyle/>
          <a:p>
            <a:r>
              <a:rPr lang="en-US"/>
              <a:t>Click to edit Master title style</a:t>
            </a:r>
            <a:endParaRPr lang="en-AU" dirty="0"/>
          </a:p>
        </p:txBody>
      </p:sp>
      <p:sp>
        <p:nvSpPr>
          <p:cNvPr id="3" name="Text Placeholder 2">
            <a:extLst>
              <a:ext uri="{FF2B5EF4-FFF2-40B4-BE49-F238E27FC236}">
                <a16:creationId xmlns:a16="http://schemas.microsoft.com/office/drawing/2014/main" id="{526F9673-06A6-4883-87B9-AEFCC485B9D1}"/>
              </a:ext>
            </a:extLst>
          </p:cNvPr>
          <p:cNvSpPr>
            <a:spLocks noGrp="1"/>
          </p:cNvSpPr>
          <p:nvPr>
            <p:ph type="body" idx="1"/>
          </p:nvPr>
        </p:nvSpPr>
        <p:spPr>
          <a:xfrm>
            <a:off x="205208" y="1853171"/>
            <a:ext cx="5054385" cy="908210"/>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en-US"/>
              <a:t>Edit Master text styles</a:t>
            </a:r>
          </a:p>
        </p:txBody>
      </p:sp>
      <p:sp>
        <p:nvSpPr>
          <p:cNvPr id="4" name="Content Placeholder 3">
            <a:extLst>
              <a:ext uri="{FF2B5EF4-FFF2-40B4-BE49-F238E27FC236}">
                <a16:creationId xmlns:a16="http://schemas.microsoft.com/office/drawing/2014/main" id="{25ECD162-0697-49BE-8899-05FCFB71539C}"/>
              </a:ext>
            </a:extLst>
          </p:cNvPr>
          <p:cNvSpPr>
            <a:spLocks noGrp="1"/>
          </p:cNvSpPr>
          <p:nvPr>
            <p:ph sz="half" idx="2"/>
          </p:nvPr>
        </p:nvSpPr>
        <p:spPr>
          <a:xfrm>
            <a:off x="205208" y="2761381"/>
            <a:ext cx="5054385" cy="40615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A69E6007-785B-41D0-B932-2B4BFF073755}"/>
              </a:ext>
            </a:extLst>
          </p:cNvPr>
          <p:cNvSpPr>
            <a:spLocks noGrp="1"/>
          </p:cNvSpPr>
          <p:nvPr>
            <p:ph type="body" sz="quarter" idx="3"/>
          </p:nvPr>
        </p:nvSpPr>
        <p:spPr>
          <a:xfrm>
            <a:off x="5412730" y="1853171"/>
            <a:ext cx="5054407" cy="908210"/>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en-US"/>
              <a:t>Edit Master text styles</a:t>
            </a:r>
          </a:p>
        </p:txBody>
      </p:sp>
      <p:sp>
        <p:nvSpPr>
          <p:cNvPr id="6" name="Content Placeholder 5">
            <a:extLst>
              <a:ext uri="{FF2B5EF4-FFF2-40B4-BE49-F238E27FC236}">
                <a16:creationId xmlns:a16="http://schemas.microsoft.com/office/drawing/2014/main" id="{E35DF337-0335-4780-B1BA-0BBD0A42EA5C}"/>
              </a:ext>
            </a:extLst>
          </p:cNvPr>
          <p:cNvSpPr>
            <a:spLocks noGrp="1"/>
          </p:cNvSpPr>
          <p:nvPr>
            <p:ph sz="quarter" idx="4"/>
          </p:nvPr>
        </p:nvSpPr>
        <p:spPr>
          <a:xfrm>
            <a:off x="5412730" y="2761381"/>
            <a:ext cx="5054407" cy="40615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0D2C4F8-CFFF-463C-BEA7-03012D7F8516}"/>
              </a:ext>
            </a:extLst>
          </p:cNvPr>
          <p:cNvSpPr>
            <a:spLocks noGrp="1"/>
          </p:cNvSpPr>
          <p:nvPr>
            <p:ph type="dt" sz="half" idx="10"/>
          </p:nvPr>
        </p:nvSpPr>
        <p:spPr/>
        <p:txBody>
          <a:bodyPr/>
          <a:lstStyle/>
          <a:p>
            <a:fld id="{DB25E40E-9DF4-47B5-BAB8-388FDD99D59B}" type="datetimeFigureOut">
              <a:rPr lang="en-AU" smtClean="0"/>
              <a:t>12/12/2018</a:t>
            </a:fld>
            <a:endParaRPr lang="en-AU" dirty="0"/>
          </a:p>
        </p:txBody>
      </p:sp>
      <p:sp>
        <p:nvSpPr>
          <p:cNvPr id="8" name="Footer Placeholder 7">
            <a:extLst>
              <a:ext uri="{FF2B5EF4-FFF2-40B4-BE49-F238E27FC236}">
                <a16:creationId xmlns:a16="http://schemas.microsoft.com/office/drawing/2014/main" id="{45F5B21B-D917-4C2D-A86B-12BB20BCDC13}"/>
              </a:ext>
            </a:extLst>
          </p:cNvPr>
          <p:cNvSpPr>
            <a:spLocks noGrp="1"/>
          </p:cNvSpPr>
          <p:nvPr>
            <p:ph type="ftr" sz="quarter" idx="11"/>
          </p:nvPr>
        </p:nvSpPr>
        <p:spPr/>
        <p:txBody>
          <a:bodyPr/>
          <a:lstStyle/>
          <a:p>
            <a:endParaRPr lang="en-AU" dirty="0"/>
          </a:p>
        </p:txBody>
      </p:sp>
      <p:sp>
        <p:nvSpPr>
          <p:cNvPr id="9" name="Slide Number Placeholder 8">
            <a:extLst>
              <a:ext uri="{FF2B5EF4-FFF2-40B4-BE49-F238E27FC236}">
                <a16:creationId xmlns:a16="http://schemas.microsoft.com/office/drawing/2014/main" id="{3ED006EB-F623-4403-A677-A9921610C0AE}"/>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3365575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57A25-6280-4D1F-8222-2DE5D168B254}"/>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AF5B11E6-D675-4EEF-978E-E387831969B1}"/>
              </a:ext>
            </a:extLst>
          </p:cNvPr>
          <p:cNvSpPr>
            <a:spLocks noGrp="1"/>
          </p:cNvSpPr>
          <p:nvPr>
            <p:ph type="dt" sz="half" idx="10"/>
          </p:nvPr>
        </p:nvSpPr>
        <p:spPr/>
        <p:txBody>
          <a:bodyPr/>
          <a:lstStyle/>
          <a:p>
            <a:fld id="{DB25E40E-9DF4-47B5-BAB8-388FDD99D59B}" type="datetimeFigureOut">
              <a:rPr lang="en-AU" smtClean="0"/>
              <a:t>12/12/2018</a:t>
            </a:fld>
            <a:endParaRPr lang="en-AU" dirty="0"/>
          </a:p>
        </p:txBody>
      </p:sp>
      <p:sp>
        <p:nvSpPr>
          <p:cNvPr id="4" name="Footer Placeholder 3">
            <a:extLst>
              <a:ext uri="{FF2B5EF4-FFF2-40B4-BE49-F238E27FC236}">
                <a16:creationId xmlns:a16="http://schemas.microsoft.com/office/drawing/2014/main" id="{495CDF87-D029-4429-9F21-882389F5C0E6}"/>
              </a:ext>
            </a:extLst>
          </p:cNvPr>
          <p:cNvSpPr>
            <a:spLocks noGrp="1"/>
          </p:cNvSpPr>
          <p:nvPr>
            <p:ph type="ftr" sz="quarter" idx="11"/>
          </p:nvPr>
        </p:nvSpPr>
        <p:spPr/>
        <p:txBody>
          <a:bodyPr/>
          <a:lstStyle/>
          <a:p>
            <a:endParaRPr lang="en-AU" dirty="0"/>
          </a:p>
        </p:txBody>
      </p:sp>
      <p:sp>
        <p:nvSpPr>
          <p:cNvPr id="5" name="Slide Number Placeholder 4">
            <a:extLst>
              <a:ext uri="{FF2B5EF4-FFF2-40B4-BE49-F238E27FC236}">
                <a16:creationId xmlns:a16="http://schemas.microsoft.com/office/drawing/2014/main" id="{170BC53C-4C4B-4FB5-B43A-F9255C94B3E5}"/>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1857413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ABD13F-814C-4D3A-8EB6-2F0288292708}"/>
              </a:ext>
            </a:extLst>
          </p:cNvPr>
          <p:cNvSpPr>
            <a:spLocks noGrp="1"/>
          </p:cNvSpPr>
          <p:nvPr>
            <p:ph type="dt" sz="half" idx="10"/>
          </p:nvPr>
        </p:nvSpPr>
        <p:spPr/>
        <p:txBody>
          <a:bodyPr/>
          <a:lstStyle/>
          <a:p>
            <a:fld id="{DB25E40E-9DF4-47B5-BAB8-388FDD99D59B}" type="datetimeFigureOut">
              <a:rPr lang="en-AU" smtClean="0"/>
              <a:t>12/12/2018</a:t>
            </a:fld>
            <a:endParaRPr lang="en-AU" dirty="0"/>
          </a:p>
        </p:txBody>
      </p:sp>
      <p:sp>
        <p:nvSpPr>
          <p:cNvPr id="3" name="Footer Placeholder 2">
            <a:extLst>
              <a:ext uri="{FF2B5EF4-FFF2-40B4-BE49-F238E27FC236}">
                <a16:creationId xmlns:a16="http://schemas.microsoft.com/office/drawing/2014/main" id="{A6DB036C-D370-4FDE-B942-8258769CEEC3}"/>
              </a:ext>
            </a:extLst>
          </p:cNvPr>
          <p:cNvSpPr>
            <a:spLocks noGrp="1"/>
          </p:cNvSpPr>
          <p:nvPr>
            <p:ph type="ftr" sz="quarter" idx="11"/>
          </p:nvPr>
        </p:nvSpPr>
        <p:spPr/>
        <p:txBody>
          <a:bodyPr/>
          <a:lstStyle/>
          <a:p>
            <a:endParaRPr lang="en-AU" dirty="0"/>
          </a:p>
        </p:txBody>
      </p:sp>
      <p:sp>
        <p:nvSpPr>
          <p:cNvPr id="4" name="Slide Number Placeholder 3">
            <a:extLst>
              <a:ext uri="{FF2B5EF4-FFF2-40B4-BE49-F238E27FC236}">
                <a16:creationId xmlns:a16="http://schemas.microsoft.com/office/drawing/2014/main" id="{00CCFD27-C193-40B6-BAF5-5C073FCA20A5}"/>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278137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userDrawn="1"/>
        </p:nvSpPr>
        <p:spPr>
          <a:xfrm>
            <a:off x="0" y="0"/>
            <a:ext cx="3451173" cy="7559675"/>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579" dirty="0"/>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233620" y="503978"/>
            <a:ext cx="2907626" cy="1460347"/>
          </a:xfrm>
        </p:spPr>
        <p:txBody>
          <a:bodyPr anchor="t" anchorCtr="0">
            <a:noAutofit/>
          </a:bodyPr>
          <a:lstStyle>
            <a:lvl1pPr>
              <a:defRPr sz="3859"/>
            </a:lvl1pPr>
          </a:lstStyle>
          <a:p>
            <a:r>
              <a:rPr lang="en-US"/>
              <a:t>Click to edit Master title style</a:t>
            </a:r>
            <a:endParaRPr lang="en-AU" dirty="0"/>
          </a:p>
        </p:txBody>
      </p:sp>
      <p:sp>
        <p:nvSpPr>
          <p:cNvPr id="3" name="Content Placeholder 2">
            <a:extLst>
              <a:ext uri="{FF2B5EF4-FFF2-40B4-BE49-F238E27FC236}">
                <a16:creationId xmlns:a16="http://schemas.microsoft.com/office/drawing/2014/main" id="{5AE116F7-0AE7-40B0-9C9D-0F9CBF82DF85}"/>
              </a:ext>
            </a:extLst>
          </p:cNvPr>
          <p:cNvSpPr>
            <a:spLocks noGrp="1"/>
          </p:cNvSpPr>
          <p:nvPr>
            <p:ph idx="1"/>
          </p:nvPr>
        </p:nvSpPr>
        <p:spPr>
          <a:xfrm>
            <a:off x="3684793" y="503978"/>
            <a:ext cx="6774452" cy="6202505"/>
          </a:xfrm>
        </p:spPr>
        <p:txBody>
          <a:bodyPr/>
          <a:lstStyle>
            <a:lvl1pPr>
              <a:defRPr sz="2806"/>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 name="Text Placeholder 3">
            <a:extLst>
              <a:ext uri="{FF2B5EF4-FFF2-40B4-BE49-F238E27FC236}">
                <a16:creationId xmlns:a16="http://schemas.microsoft.com/office/drawing/2014/main" id="{4A46DFC6-B1F9-4548-AD13-D6EEFAE6DD0C}"/>
              </a:ext>
            </a:extLst>
          </p:cNvPr>
          <p:cNvSpPr>
            <a:spLocks noGrp="1"/>
          </p:cNvSpPr>
          <p:nvPr>
            <p:ph type="body" sz="half" idx="2"/>
          </p:nvPr>
        </p:nvSpPr>
        <p:spPr>
          <a:xfrm>
            <a:off x="233620" y="3436577"/>
            <a:ext cx="2907626" cy="2035755"/>
          </a:xfrm>
        </p:spPr>
        <p:txBody>
          <a:bodyPr>
            <a:normAutofit/>
          </a:bodyPr>
          <a:lstStyle>
            <a:lvl1pPr marL="0" indent="0">
              <a:buNone/>
              <a:defRPr sz="2456">
                <a:solidFill>
                  <a:schemeClr val="bg1"/>
                </a:solidFill>
              </a:defRPr>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en-US"/>
              <a:t>Edit Master text styles</a:t>
            </a:r>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DB25E40E-9DF4-47B5-BAB8-388FDD99D59B}" type="datetimeFigureOut">
              <a:rPr lang="en-AU" smtClean="0"/>
              <a:t>12/12/2018</a:t>
            </a:fld>
            <a:endParaRPr lang="en-AU" dirty="0"/>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4035369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4AA570C-1BBC-4CDB-A506-E6982C6B7BDD}"/>
              </a:ext>
            </a:extLst>
          </p:cNvPr>
          <p:cNvSpPr/>
          <p:nvPr userDrawn="1"/>
        </p:nvSpPr>
        <p:spPr>
          <a:xfrm>
            <a:off x="0" y="0"/>
            <a:ext cx="10691813" cy="1461188"/>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84" dirty="0"/>
          </a:p>
        </p:txBody>
      </p:sp>
      <p:sp>
        <p:nvSpPr>
          <p:cNvPr id="2" name="Title Placeholder 1">
            <a:extLst>
              <a:ext uri="{FF2B5EF4-FFF2-40B4-BE49-F238E27FC236}">
                <a16:creationId xmlns:a16="http://schemas.microsoft.com/office/drawing/2014/main" id="{E813FF67-1633-4DD4-99C9-C98EEFE702B2}"/>
              </a:ext>
            </a:extLst>
          </p:cNvPr>
          <p:cNvSpPr>
            <a:spLocks noGrp="1"/>
          </p:cNvSpPr>
          <p:nvPr>
            <p:ph type="title"/>
          </p:nvPr>
        </p:nvSpPr>
        <p:spPr>
          <a:xfrm>
            <a:off x="206547" y="150494"/>
            <a:ext cx="7894138" cy="1310695"/>
          </a:xfrm>
          <a:prstGeom prst="rect">
            <a:avLst/>
          </a:prstGeom>
        </p:spPr>
        <p:txBody>
          <a:bodyPr vert="horz" lIns="91440" tIns="45720" rIns="91440" bIns="45720" rtlCol="0" anchor="b" anchorCtr="0">
            <a:normAutofit/>
          </a:bodyPr>
          <a:lstStyle/>
          <a:p>
            <a:r>
              <a:rPr lang="en-US"/>
              <a:t>Click to edit Master title style</a:t>
            </a:r>
            <a:endParaRPr lang="en-AU" dirty="0"/>
          </a:p>
        </p:txBody>
      </p:sp>
      <p:sp>
        <p:nvSpPr>
          <p:cNvPr id="3" name="Text Placeholder 2">
            <a:extLst>
              <a:ext uri="{FF2B5EF4-FFF2-40B4-BE49-F238E27FC236}">
                <a16:creationId xmlns:a16="http://schemas.microsoft.com/office/drawing/2014/main" id="{27D0BBB1-D145-40B9-81B9-93197AFAADDE}"/>
              </a:ext>
            </a:extLst>
          </p:cNvPr>
          <p:cNvSpPr>
            <a:spLocks noGrp="1"/>
          </p:cNvSpPr>
          <p:nvPr>
            <p:ph type="body" idx="1"/>
          </p:nvPr>
        </p:nvSpPr>
        <p:spPr>
          <a:xfrm>
            <a:off x="206546" y="2012414"/>
            <a:ext cx="10255425" cy="4796544"/>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Date Placeholder 3">
            <a:extLst>
              <a:ext uri="{FF2B5EF4-FFF2-40B4-BE49-F238E27FC236}">
                <a16:creationId xmlns:a16="http://schemas.microsoft.com/office/drawing/2014/main" id="{C4F2B31C-A208-4978-9A1D-EA4662D26BC7}"/>
              </a:ext>
            </a:extLst>
          </p:cNvPr>
          <p:cNvSpPr>
            <a:spLocks noGrp="1"/>
          </p:cNvSpPr>
          <p:nvPr>
            <p:ph type="dt" sz="half" idx="2"/>
          </p:nvPr>
        </p:nvSpPr>
        <p:spPr>
          <a:xfrm>
            <a:off x="8327920" y="7006699"/>
            <a:ext cx="1522449" cy="402483"/>
          </a:xfrm>
          <a:prstGeom prst="rect">
            <a:avLst/>
          </a:prstGeom>
        </p:spPr>
        <p:txBody>
          <a:bodyPr vert="horz" lIns="91440" tIns="45720" rIns="91440" bIns="45720" rtlCol="0" anchor="ctr"/>
          <a:lstStyle>
            <a:lvl1pPr algn="l">
              <a:defRPr sz="1052">
                <a:solidFill>
                  <a:schemeClr val="tx1">
                    <a:tint val="75000"/>
                  </a:schemeClr>
                </a:solidFill>
              </a:defRPr>
            </a:lvl1pPr>
          </a:lstStyle>
          <a:p>
            <a:fld id="{DB25E40E-9DF4-47B5-BAB8-388FDD99D59B}" type="datetimeFigureOut">
              <a:rPr lang="en-AU" smtClean="0"/>
              <a:t>12/12/2018</a:t>
            </a:fld>
            <a:endParaRPr lang="en-AU" dirty="0"/>
          </a:p>
        </p:txBody>
      </p:sp>
      <p:sp>
        <p:nvSpPr>
          <p:cNvPr id="5" name="Footer Placeholder 4">
            <a:extLst>
              <a:ext uri="{FF2B5EF4-FFF2-40B4-BE49-F238E27FC236}">
                <a16:creationId xmlns:a16="http://schemas.microsoft.com/office/drawing/2014/main" id="{7ACC266F-310A-4449-8A29-6F1ACA0C6CA5}"/>
              </a:ext>
            </a:extLst>
          </p:cNvPr>
          <p:cNvSpPr>
            <a:spLocks noGrp="1"/>
          </p:cNvSpPr>
          <p:nvPr>
            <p:ph type="ftr" sz="quarter" idx="3"/>
          </p:nvPr>
        </p:nvSpPr>
        <p:spPr>
          <a:xfrm>
            <a:off x="3541663" y="7006699"/>
            <a:ext cx="4679868" cy="402483"/>
          </a:xfrm>
          <a:prstGeom prst="rect">
            <a:avLst/>
          </a:prstGeom>
        </p:spPr>
        <p:txBody>
          <a:bodyPr vert="horz" lIns="91440" tIns="45720" rIns="91440" bIns="45720" rtlCol="0" anchor="ctr"/>
          <a:lstStyle>
            <a:lvl1pPr algn="r">
              <a:defRPr sz="1052">
                <a:solidFill>
                  <a:schemeClr val="tx1">
                    <a:tint val="75000"/>
                  </a:schemeClr>
                </a:solidFill>
              </a:defRPr>
            </a:lvl1pPr>
          </a:lstStyle>
          <a:p>
            <a:endParaRPr lang="en-AU" dirty="0"/>
          </a:p>
        </p:txBody>
      </p:sp>
      <p:sp>
        <p:nvSpPr>
          <p:cNvPr id="6" name="Slide Number Placeholder 5">
            <a:extLst>
              <a:ext uri="{FF2B5EF4-FFF2-40B4-BE49-F238E27FC236}">
                <a16:creationId xmlns:a16="http://schemas.microsoft.com/office/drawing/2014/main" id="{F32EF9F2-B7AF-45F0-96E3-4AB78790C458}"/>
              </a:ext>
            </a:extLst>
          </p:cNvPr>
          <p:cNvSpPr>
            <a:spLocks noGrp="1"/>
          </p:cNvSpPr>
          <p:nvPr>
            <p:ph type="sldNum" sz="quarter" idx="4"/>
          </p:nvPr>
        </p:nvSpPr>
        <p:spPr>
          <a:xfrm>
            <a:off x="9956751" y="7006699"/>
            <a:ext cx="505220" cy="402483"/>
          </a:xfrm>
          <a:prstGeom prst="rect">
            <a:avLst/>
          </a:prstGeom>
        </p:spPr>
        <p:txBody>
          <a:bodyPr vert="horz" lIns="91440" tIns="45720" rIns="91440" bIns="45720" rtlCol="0" anchor="ctr"/>
          <a:lstStyle>
            <a:lvl1pPr algn="r">
              <a:defRPr sz="1052">
                <a:solidFill>
                  <a:schemeClr val="tx1">
                    <a:tint val="75000"/>
                  </a:schemeClr>
                </a:solidFill>
              </a:defRPr>
            </a:lvl1pPr>
          </a:lstStyle>
          <a:p>
            <a:fld id="{4EC81F68-4976-451A-B2E9-79BCBD2F70CC}" type="slidenum">
              <a:rPr lang="en-AU" smtClean="0"/>
              <a:t>‹#›</a:t>
            </a:fld>
            <a:endParaRPr lang="en-AU" dirty="0"/>
          </a:p>
        </p:txBody>
      </p:sp>
    </p:spTree>
    <p:extLst>
      <p:ext uri="{BB962C8B-B14F-4D97-AF65-F5344CB8AC3E}">
        <p14:creationId xmlns:p14="http://schemas.microsoft.com/office/powerpoint/2010/main" val="343749320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9" r:id="rId11"/>
  </p:sldLayoutIdLst>
  <p:txStyles>
    <p:titleStyle>
      <a:lvl1pPr algn="l" defTabSz="801929" rtl="0" eaLnBrk="1" latinLnBrk="0" hangingPunct="1">
        <a:lnSpc>
          <a:spcPct val="90000"/>
        </a:lnSpc>
        <a:spcBef>
          <a:spcPct val="0"/>
        </a:spcBef>
        <a:buNone/>
        <a:defRPr sz="3859" b="0" kern="1200">
          <a:solidFill>
            <a:schemeClr val="bg1"/>
          </a:solidFill>
          <a:latin typeface="+mj-lt"/>
          <a:ea typeface="+mj-ea"/>
          <a:cs typeface="+mj-cs"/>
        </a:defRPr>
      </a:lvl1pPr>
    </p:titleStyle>
    <p:bodyStyle>
      <a:lvl1pPr marL="200482" indent="-200482" algn="l" defTabSz="801929" rtl="0" eaLnBrk="1" latinLnBrk="0" hangingPunct="1">
        <a:lnSpc>
          <a:spcPct val="90000"/>
        </a:lnSpc>
        <a:spcBef>
          <a:spcPts val="877"/>
        </a:spcBef>
        <a:buFont typeface="Arial" panose="020B0604020202020204" pitchFamily="34" charset="0"/>
        <a:buChar char="•"/>
        <a:defRPr sz="2456" kern="1200">
          <a:solidFill>
            <a:schemeClr val="tx1"/>
          </a:solidFill>
          <a:latin typeface="+mn-lt"/>
          <a:ea typeface="+mn-ea"/>
          <a:cs typeface="+mn-cs"/>
        </a:defRPr>
      </a:lvl1pPr>
      <a:lvl2pPr marL="601447" indent="-200482" algn="l" defTabSz="801929" rtl="0" eaLnBrk="1" latinLnBrk="0" hangingPunct="1">
        <a:lnSpc>
          <a:spcPct val="90000"/>
        </a:lnSpc>
        <a:spcBef>
          <a:spcPts val="439"/>
        </a:spcBef>
        <a:buFont typeface="Arial" panose="020B0604020202020204" pitchFamily="34" charset="0"/>
        <a:buChar char="•"/>
        <a:defRPr sz="2105" kern="1200">
          <a:solidFill>
            <a:schemeClr val="tx1"/>
          </a:solidFill>
          <a:latin typeface="+mn-lt"/>
          <a:ea typeface="+mn-ea"/>
          <a:cs typeface="+mn-cs"/>
        </a:defRPr>
      </a:lvl2pPr>
      <a:lvl3pPr marL="1002411" indent="-200482" algn="l" defTabSz="801929" rtl="0" eaLnBrk="1" latinLnBrk="0" hangingPunct="1">
        <a:lnSpc>
          <a:spcPct val="90000"/>
        </a:lnSpc>
        <a:spcBef>
          <a:spcPts val="439"/>
        </a:spcBef>
        <a:buFont typeface="Arial" panose="020B0604020202020204" pitchFamily="34" charset="0"/>
        <a:buChar char="•"/>
        <a:defRPr sz="1754" kern="1200">
          <a:solidFill>
            <a:schemeClr val="tx1"/>
          </a:solidFill>
          <a:latin typeface="+mn-lt"/>
          <a:ea typeface="+mn-ea"/>
          <a:cs typeface="+mn-cs"/>
        </a:defRPr>
      </a:lvl3pPr>
      <a:lvl4pPr marL="1403375"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4pPr>
      <a:lvl5pPr marL="1804340"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5pPr>
      <a:lvl6pPr marL="2205304"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p:bodyStyle>
    <p:otherStyle>
      <a:defPPr>
        <a:defRPr lang="en-US"/>
      </a:defPPr>
      <a:lvl1pPr marL="0" algn="l" defTabSz="801929" rtl="0" eaLnBrk="1" latinLnBrk="0" hangingPunct="1">
        <a:defRPr sz="1579" kern="1200">
          <a:solidFill>
            <a:schemeClr val="tx1"/>
          </a:solidFill>
          <a:latin typeface="+mn-lt"/>
          <a:ea typeface="+mn-ea"/>
          <a:cs typeface="+mn-cs"/>
        </a:defRPr>
      </a:lvl1pPr>
      <a:lvl2pPr marL="400964" algn="l" defTabSz="801929" rtl="0" eaLnBrk="1" latinLnBrk="0" hangingPunct="1">
        <a:defRPr sz="1579" kern="1200">
          <a:solidFill>
            <a:schemeClr val="tx1"/>
          </a:solidFill>
          <a:latin typeface="+mn-lt"/>
          <a:ea typeface="+mn-ea"/>
          <a:cs typeface="+mn-cs"/>
        </a:defRPr>
      </a:lvl2pPr>
      <a:lvl3pPr marL="801929" algn="l" defTabSz="801929" rtl="0" eaLnBrk="1" latinLnBrk="0" hangingPunct="1">
        <a:defRPr sz="1579" kern="1200">
          <a:solidFill>
            <a:schemeClr val="tx1"/>
          </a:solidFill>
          <a:latin typeface="+mn-lt"/>
          <a:ea typeface="+mn-ea"/>
          <a:cs typeface="+mn-cs"/>
        </a:defRPr>
      </a:lvl3pPr>
      <a:lvl4pPr marL="1202893" algn="l" defTabSz="801929" rtl="0" eaLnBrk="1" latinLnBrk="0" hangingPunct="1">
        <a:defRPr sz="1579" kern="1200">
          <a:solidFill>
            <a:schemeClr val="tx1"/>
          </a:solidFill>
          <a:latin typeface="+mn-lt"/>
          <a:ea typeface="+mn-ea"/>
          <a:cs typeface="+mn-cs"/>
        </a:defRPr>
      </a:lvl4pPr>
      <a:lvl5pPr marL="1603858" algn="l" defTabSz="801929" rtl="0" eaLnBrk="1" latinLnBrk="0" hangingPunct="1">
        <a:defRPr sz="1579" kern="1200">
          <a:solidFill>
            <a:schemeClr val="tx1"/>
          </a:solidFill>
          <a:latin typeface="+mn-lt"/>
          <a:ea typeface="+mn-ea"/>
          <a:cs typeface="+mn-cs"/>
        </a:defRPr>
      </a:lvl5pPr>
      <a:lvl6pPr marL="2004822" algn="l" defTabSz="801929" rtl="0" eaLnBrk="1" latinLnBrk="0" hangingPunct="1">
        <a:defRPr sz="1579" kern="1200">
          <a:solidFill>
            <a:schemeClr val="tx1"/>
          </a:solidFill>
          <a:latin typeface="+mn-lt"/>
          <a:ea typeface="+mn-ea"/>
          <a:cs typeface="+mn-cs"/>
        </a:defRPr>
      </a:lvl6pPr>
      <a:lvl7pPr marL="2405786" algn="l" defTabSz="801929" rtl="0" eaLnBrk="1" latinLnBrk="0" hangingPunct="1">
        <a:defRPr sz="1579" kern="1200">
          <a:solidFill>
            <a:schemeClr val="tx1"/>
          </a:solidFill>
          <a:latin typeface="+mn-lt"/>
          <a:ea typeface="+mn-ea"/>
          <a:cs typeface="+mn-cs"/>
        </a:defRPr>
      </a:lvl7pPr>
      <a:lvl8pPr marL="2806751" algn="l" defTabSz="801929" rtl="0" eaLnBrk="1" latinLnBrk="0" hangingPunct="1">
        <a:defRPr sz="1579" kern="1200">
          <a:solidFill>
            <a:schemeClr val="tx1"/>
          </a:solidFill>
          <a:latin typeface="+mn-lt"/>
          <a:ea typeface="+mn-ea"/>
          <a:cs typeface="+mn-cs"/>
        </a:defRPr>
      </a:lvl8pPr>
      <a:lvl9pPr marL="3207715" algn="l" defTabSz="801929" rtl="0" eaLnBrk="1" latinLnBrk="0" hangingPunct="1">
        <a:defRPr sz="157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hyperlink" Target="http://aemo.com.au/Electricity/National-Electricity-Market-NEM/Five-Minute-Settlement"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281ED5-F6FA-4769-B786-76B872A1C0E1}"/>
              </a:ext>
            </a:extLst>
          </p:cNvPr>
          <p:cNvSpPr>
            <a:spLocks noGrp="1"/>
          </p:cNvSpPr>
          <p:nvPr>
            <p:ph type="ctrTitle"/>
          </p:nvPr>
        </p:nvSpPr>
        <p:spPr>
          <a:xfrm>
            <a:off x="420624" y="835674"/>
            <a:ext cx="9866376" cy="2631887"/>
          </a:xfrm>
        </p:spPr>
        <p:txBody>
          <a:bodyPr/>
          <a:lstStyle/>
          <a:p>
            <a:r>
              <a:rPr lang="en-AU" dirty="0">
                <a:latin typeface="Arial" panose="020B0604020202020204" pitchFamily="34" charset="0"/>
                <a:cs typeface="Arial" panose="020B0604020202020204" pitchFamily="34" charset="0"/>
              </a:rPr>
              <a:t>5MS Systems Working Group</a:t>
            </a:r>
          </a:p>
        </p:txBody>
      </p:sp>
      <p:sp>
        <p:nvSpPr>
          <p:cNvPr id="3" name="Subtitle 2">
            <a:extLst>
              <a:ext uri="{FF2B5EF4-FFF2-40B4-BE49-F238E27FC236}">
                <a16:creationId xmlns:a16="http://schemas.microsoft.com/office/drawing/2014/main" id="{0FF767D6-CA30-4825-9F9F-D537B00C2291}"/>
              </a:ext>
            </a:extLst>
          </p:cNvPr>
          <p:cNvSpPr>
            <a:spLocks noGrp="1"/>
          </p:cNvSpPr>
          <p:nvPr>
            <p:ph type="subTitle" idx="1"/>
          </p:nvPr>
        </p:nvSpPr>
        <p:spPr>
          <a:xfrm>
            <a:off x="561852" y="3615560"/>
            <a:ext cx="8018860" cy="3544194"/>
          </a:xfrm>
        </p:spPr>
        <p:txBody>
          <a:bodyPr>
            <a:normAutofit fontScale="85000" lnSpcReduction="20000"/>
          </a:bodyPr>
          <a:lstStyle/>
          <a:p>
            <a:r>
              <a:rPr lang="en-AU" dirty="0">
                <a:latin typeface="Arial" panose="020B0604020202020204" pitchFamily="34" charset="0"/>
                <a:cs typeface="Arial" panose="020B0604020202020204" pitchFamily="34" charset="0"/>
              </a:rPr>
              <a:t>SWG#5 - Monday, 17</a:t>
            </a:r>
            <a:r>
              <a:rPr lang="en-AU" baseline="30000" dirty="0">
                <a:latin typeface="Arial" panose="020B0604020202020204" pitchFamily="34" charset="0"/>
                <a:cs typeface="Arial" panose="020B0604020202020204" pitchFamily="34" charset="0"/>
              </a:rPr>
              <a:t>th</a:t>
            </a:r>
            <a:r>
              <a:rPr lang="en-AU" dirty="0">
                <a:latin typeface="Arial" panose="020B0604020202020204" pitchFamily="34" charset="0"/>
                <a:cs typeface="Arial" panose="020B0604020202020204" pitchFamily="34" charset="0"/>
              </a:rPr>
              <a:t> December 2018</a:t>
            </a:r>
          </a:p>
          <a:p>
            <a:endParaRPr lang="en-AU" dirty="0">
              <a:latin typeface="Arial" panose="020B0604020202020204" pitchFamily="34" charset="0"/>
              <a:cs typeface="Arial" panose="020B0604020202020204" pitchFamily="34" charset="0"/>
            </a:endParaRPr>
          </a:p>
          <a:p>
            <a:r>
              <a:rPr lang="en-AU" b="1" dirty="0">
                <a:latin typeface="Arial" panose="020B0604020202020204" pitchFamily="34" charset="0"/>
                <a:cs typeface="Arial" panose="020B0604020202020204" pitchFamily="34" charset="0"/>
              </a:rPr>
              <a:t>AEMO Offices</a:t>
            </a:r>
            <a:r>
              <a:rPr lang="en-AU" dirty="0">
                <a:latin typeface="Arial" panose="020B0604020202020204" pitchFamily="34" charset="0"/>
                <a:cs typeface="Arial" panose="020B0604020202020204" pitchFamily="34" charset="0"/>
              </a:rPr>
              <a:t>:</a:t>
            </a:r>
          </a:p>
          <a:p>
            <a:r>
              <a:rPr lang="en-AU" dirty="0">
                <a:latin typeface="Arial" panose="020B0604020202020204" pitchFamily="34" charset="0"/>
                <a:cs typeface="Arial" panose="020B0604020202020204" pitchFamily="34" charset="0"/>
              </a:rPr>
              <a:t>Level 9, 99 Gawler Place, Adelaide</a:t>
            </a:r>
          </a:p>
          <a:p>
            <a:r>
              <a:rPr lang="en-AU" dirty="0">
                <a:latin typeface="Arial" panose="020B0604020202020204" pitchFamily="34" charset="0"/>
                <a:cs typeface="Arial" panose="020B0604020202020204" pitchFamily="34" charset="0"/>
              </a:rPr>
              <a:t>Level 10, 10 Eagle Street, Brisbane</a:t>
            </a:r>
          </a:p>
          <a:p>
            <a:r>
              <a:rPr lang="en-AU" dirty="0">
                <a:latin typeface="Arial" panose="020B0604020202020204" pitchFamily="34" charset="0"/>
                <a:cs typeface="Arial" panose="020B0604020202020204" pitchFamily="34" charset="0"/>
              </a:rPr>
              <a:t>Level 22, 530 Collins Street, Melbourne</a:t>
            </a:r>
          </a:p>
          <a:p>
            <a:r>
              <a:rPr lang="en-AU" dirty="0">
                <a:latin typeface="Arial" panose="020B0604020202020204" pitchFamily="34" charset="0"/>
                <a:cs typeface="Arial" panose="020B0604020202020204" pitchFamily="34" charset="0"/>
              </a:rPr>
              <a:t>Level 2, 20 Bond Street, Sydney</a:t>
            </a:r>
          </a:p>
          <a:p>
            <a:endParaRPr lang="en-AU" dirty="0">
              <a:latin typeface="Arial" panose="020B0604020202020204" pitchFamily="34" charset="0"/>
              <a:cs typeface="Arial" panose="020B0604020202020204" pitchFamily="34" charset="0"/>
            </a:endParaRPr>
          </a:p>
          <a:p>
            <a:r>
              <a:rPr lang="en-AU" dirty="0">
                <a:latin typeface="Arial" panose="020B0604020202020204" pitchFamily="34" charset="0"/>
                <a:cs typeface="Arial" panose="020B0604020202020204" pitchFamily="34" charset="0"/>
              </a:rPr>
              <a:t>WebEx: http://aemo.webex.com</a:t>
            </a:r>
          </a:p>
          <a:p>
            <a:r>
              <a:rPr lang="en-AU" dirty="0">
                <a:latin typeface="Arial" panose="020B0604020202020204" pitchFamily="34" charset="0"/>
                <a:cs typeface="Arial" panose="020B0604020202020204" pitchFamily="34" charset="0"/>
              </a:rPr>
              <a:t>ACCESS CODE: </a:t>
            </a:r>
            <a:r>
              <a:rPr lang="en-AU" b="1" dirty="0"/>
              <a:t>577 849 490</a:t>
            </a:r>
            <a:r>
              <a:rPr lang="en-AU" dirty="0"/>
              <a:t> PASSWORD: </a:t>
            </a:r>
            <a:r>
              <a:rPr lang="en-AU" b="1" dirty="0"/>
              <a:t>p3f83433</a:t>
            </a:r>
            <a:endParaRPr lang="en-AU" b="1" dirty="0">
              <a:latin typeface="Arial" panose="020B0604020202020204" pitchFamily="34" charset="0"/>
              <a:cs typeface="Arial" panose="020B0604020202020204" pitchFamily="34" charset="0"/>
            </a:endParaRPr>
          </a:p>
          <a:p>
            <a:endParaRPr lang="en-A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32065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89DB2-7FBA-4766-909B-5155964B4E9D}"/>
              </a:ext>
            </a:extLst>
          </p:cNvPr>
          <p:cNvSpPr>
            <a:spLocks noGrp="1"/>
          </p:cNvSpPr>
          <p:nvPr>
            <p:ph type="title"/>
          </p:nvPr>
        </p:nvSpPr>
        <p:spPr>
          <a:xfrm>
            <a:off x="729493" y="1884670"/>
            <a:ext cx="9221689" cy="3144614"/>
          </a:xfrm>
        </p:spPr>
        <p:txBody>
          <a:bodyPr/>
          <a:lstStyle/>
          <a:p>
            <a:r>
              <a:rPr lang="en-AU" dirty="0">
                <a:latin typeface="Arial" panose="020B0604020202020204" pitchFamily="34" charset="0"/>
                <a:cs typeface="Arial" panose="020B0604020202020204" pitchFamily="34" charset="0"/>
              </a:rPr>
              <a:t>Matters for Discussion</a:t>
            </a:r>
          </a:p>
        </p:txBody>
      </p:sp>
      <p:sp>
        <p:nvSpPr>
          <p:cNvPr id="3" name="Text Placeholder 2">
            <a:extLst>
              <a:ext uri="{FF2B5EF4-FFF2-40B4-BE49-F238E27FC236}">
                <a16:creationId xmlns:a16="http://schemas.microsoft.com/office/drawing/2014/main" id="{7FF61616-11FF-4493-ABFE-31CA102329A0}"/>
              </a:ext>
            </a:extLst>
          </p:cNvPr>
          <p:cNvSpPr>
            <a:spLocks noGrp="1"/>
          </p:cNvSpPr>
          <p:nvPr>
            <p:ph type="body" idx="1"/>
          </p:nvPr>
        </p:nvSpPr>
        <p:spPr>
          <a:xfrm>
            <a:off x="729493" y="5059034"/>
            <a:ext cx="9221689" cy="1653678"/>
          </a:xfrm>
        </p:spPr>
        <p:txBody>
          <a:bodyPr/>
          <a:lstStyle/>
          <a:p>
            <a:r>
              <a:rPr lang="en-AU" dirty="0">
                <a:latin typeface="Arial" panose="020B0604020202020204" pitchFamily="34" charset="0"/>
                <a:cs typeface="Arial" panose="020B0604020202020204" pitchFamily="34" charset="0"/>
              </a:rPr>
              <a:t>Hamish McNeish</a:t>
            </a:r>
          </a:p>
        </p:txBody>
      </p:sp>
    </p:spTree>
    <p:extLst>
      <p:ext uri="{BB962C8B-B14F-4D97-AF65-F5344CB8AC3E}">
        <p14:creationId xmlns:p14="http://schemas.microsoft.com/office/powerpoint/2010/main" val="4079681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p:txBody>
          <a:bodyPr>
            <a:normAutofit/>
          </a:bodyPr>
          <a:lstStyle/>
          <a:p>
            <a:r>
              <a:rPr lang="en-AU" dirty="0"/>
              <a:t>Debrief on dispatch focus group (27 Nov 2018)</a:t>
            </a:r>
          </a:p>
        </p:txBody>
      </p:sp>
      <p:sp>
        <p:nvSpPr>
          <p:cNvPr id="5" name="Subtitle 4">
            <a:extLst>
              <a:ext uri="{FF2B5EF4-FFF2-40B4-BE49-F238E27FC236}">
                <a16:creationId xmlns:a16="http://schemas.microsoft.com/office/drawing/2014/main" id="{8C1BF767-69BB-4556-9D40-83E020974227}"/>
              </a:ext>
            </a:extLst>
          </p:cNvPr>
          <p:cNvSpPr>
            <a:spLocks noGrp="1"/>
          </p:cNvSpPr>
          <p:nvPr>
            <p:ph type="subTitle" idx="1"/>
          </p:nvPr>
        </p:nvSpPr>
        <p:spPr/>
        <p:txBody>
          <a:bodyPr/>
          <a:lstStyle/>
          <a:p>
            <a:r>
              <a:rPr lang="en-AU" dirty="0"/>
              <a:t>Pierre Fromager</a:t>
            </a:r>
          </a:p>
        </p:txBody>
      </p:sp>
      <p:sp>
        <p:nvSpPr>
          <p:cNvPr id="2" name="Slide Number Placeholder 1">
            <a:extLst>
              <a:ext uri="{FF2B5EF4-FFF2-40B4-BE49-F238E27FC236}">
                <a16:creationId xmlns:a16="http://schemas.microsoft.com/office/drawing/2014/main" id="{538F98EE-7C2F-4F5D-A336-45F4F4D87BE9}"/>
              </a:ext>
            </a:extLst>
          </p:cNvPr>
          <p:cNvSpPr>
            <a:spLocks noGrp="1"/>
          </p:cNvSpPr>
          <p:nvPr>
            <p:ph type="sldNum" sz="quarter" idx="12"/>
          </p:nvPr>
        </p:nvSpPr>
        <p:spPr/>
        <p:txBody>
          <a:bodyPr/>
          <a:lstStyle/>
          <a:p>
            <a:fld id="{4EC81F68-4976-451A-B2E9-79BCBD2F70CC}" type="slidenum">
              <a:rPr lang="en-AU" smtClean="0"/>
              <a:pPr/>
              <a:t>11</a:t>
            </a:fld>
            <a:endParaRPr lang="en-AU"/>
          </a:p>
        </p:txBody>
      </p:sp>
    </p:spTree>
    <p:extLst>
      <p:ext uri="{BB962C8B-B14F-4D97-AF65-F5344CB8AC3E}">
        <p14:creationId xmlns:p14="http://schemas.microsoft.com/office/powerpoint/2010/main" val="15253550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5ED6D-28BE-4DA2-9DC8-DC9BF0AC8317}"/>
              </a:ext>
            </a:extLst>
          </p:cNvPr>
          <p:cNvSpPr>
            <a:spLocks noGrp="1"/>
          </p:cNvSpPr>
          <p:nvPr>
            <p:ph type="title"/>
          </p:nvPr>
        </p:nvSpPr>
        <p:spPr>
          <a:xfrm>
            <a:off x="206546" y="150494"/>
            <a:ext cx="8373249" cy="1310695"/>
          </a:xfrm>
        </p:spPr>
        <p:txBody>
          <a:bodyPr/>
          <a:lstStyle/>
          <a:p>
            <a:r>
              <a:rPr lang="en-AU" dirty="0"/>
              <a:t>Topics discussed at the workshop</a:t>
            </a:r>
          </a:p>
        </p:txBody>
      </p:sp>
      <p:sp>
        <p:nvSpPr>
          <p:cNvPr id="3" name="Content Placeholder 2">
            <a:extLst>
              <a:ext uri="{FF2B5EF4-FFF2-40B4-BE49-F238E27FC236}">
                <a16:creationId xmlns:a16="http://schemas.microsoft.com/office/drawing/2014/main" id="{2C2ACE7F-19CD-406E-8B32-8337F6C76AAD}"/>
              </a:ext>
            </a:extLst>
          </p:cNvPr>
          <p:cNvSpPr>
            <a:spLocks noGrp="1"/>
          </p:cNvSpPr>
          <p:nvPr>
            <p:ph idx="1"/>
          </p:nvPr>
        </p:nvSpPr>
        <p:spPr/>
        <p:txBody>
          <a:bodyPr/>
          <a:lstStyle/>
          <a:p>
            <a:r>
              <a:rPr lang="en-AU" dirty="0"/>
              <a:t>Break-up rebid explanation field into two or four fields.</a:t>
            </a:r>
          </a:p>
          <a:p>
            <a:r>
              <a:rPr lang="en-AU" dirty="0"/>
              <a:t>Bidding interfaces</a:t>
            </a:r>
          </a:p>
          <a:p>
            <a:r>
              <a:rPr lang="en-AU" dirty="0"/>
              <a:t>Improvements to Web UI</a:t>
            </a:r>
          </a:p>
          <a:p>
            <a:pPr lvl="1"/>
            <a:r>
              <a:rPr lang="en-AU" dirty="0"/>
              <a:t>Compressed view</a:t>
            </a:r>
          </a:p>
          <a:p>
            <a:pPr lvl="1"/>
            <a:r>
              <a:rPr lang="en-AU" dirty="0"/>
              <a:t>Targeted updates: fields and ranges</a:t>
            </a:r>
          </a:p>
          <a:p>
            <a:pPr lvl="1"/>
            <a:r>
              <a:rPr lang="en-AU" dirty="0"/>
              <a:t>Extract and upload to and from CSV</a:t>
            </a:r>
          </a:p>
          <a:p>
            <a:pPr lvl="1"/>
            <a:r>
              <a:rPr lang="en-AU" dirty="0"/>
              <a:t>Show LF adjusted prices.</a:t>
            </a:r>
          </a:p>
          <a:p>
            <a:pPr lvl="1"/>
            <a:r>
              <a:rPr lang="en-AU" dirty="0"/>
              <a:t>Running totals</a:t>
            </a:r>
          </a:p>
          <a:p>
            <a:pPr lvl="1"/>
            <a:r>
              <a:rPr lang="en-AU" dirty="0"/>
              <a:t>Multiple-offer submissions</a:t>
            </a:r>
          </a:p>
          <a:p>
            <a:pPr lvl="1"/>
            <a:r>
              <a:rPr lang="en-AU" dirty="0"/>
              <a:t>Multi-participant listings</a:t>
            </a:r>
          </a:p>
          <a:p>
            <a:r>
              <a:rPr lang="en-AU" dirty="0"/>
              <a:t>API Interface</a:t>
            </a:r>
          </a:p>
          <a:p>
            <a:endParaRPr lang="en-AU" dirty="0"/>
          </a:p>
          <a:p>
            <a:endParaRPr lang="en-AU" dirty="0"/>
          </a:p>
        </p:txBody>
      </p:sp>
      <p:sp>
        <p:nvSpPr>
          <p:cNvPr id="4" name="Slide Number Placeholder 3">
            <a:extLst>
              <a:ext uri="{FF2B5EF4-FFF2-40B4-BE49-F238E27FC236}">
                <a16:creationId xmlns:a16="http://schemas.microsoft.com/office/drawing/2014/main" id="{6B264F58-EC46-4147-84D4-F5326ABC75BA}"/>
              </a:ext>
            </a:extLst>
          </p:cNvPr>
          <p:cNvSpPr>
            <a:spLocks noGrp="1"/>
          </p:cNvSpPr>
          <p:nvPr>
            <p:ph type="sldNum" sz="quarter" idx="12"/>
          </p:nvPr>
        </p:nvSpPr>
        <p:spPr/>
        <p:txBody>
          <a:bodyPr/>
          <a:lstStyle/>
          <a:p>
            <a:fld id="{4EC81F68-4976-451A-B2E9-79BCBD2F70CC}" type="slidenum">
              <a:rPr lang="en-AU" smtClean="0"/>
              <a:t>12</a:t>
            </a:fld>
            <a:endParaRPr lang="en-AU"/>
          </a:p>
        </p:txBody>
      </p:sp>
    </p:spTree>
    <p:extLst>
      <p:ext uri="{BB962C8B-B14F-4D97-AF65-F5344CB8AC3E}">
        <p14:creationId xmlns:p14="http://schemas.microsoft.com/office/powerpoint/2010/main" val="1460934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FC7DD-82F6-4FFB-B971-FF0D7F6B9519}"/>
              </a:ext>
            </a:extLst>
          </p:cNvPr>
          <p:cNvSpPr>
            <a:spLocks noGrp="1"/>
          </p:cNvSpPr>
          <p:nvPr>
            <p:ph type="title"/>
          </p:nvPr>
        </p:nvSpPr>
        <p:spPr/>
        <p:txBody>
          <a:bodyPr/>
          <a:lstStyle/>
          <a:p>
            <a:r>
              <a:rPr lang="en-AU" dirty="0"/>
              <a:t>Rebid Explanation - Outcomes</a:t>
            </a:r>
          </a:p>
        </p:txBody>
      </p:sp>
      <p:graphicFrame>
        <p:nvGraphicFramePr>
          <p:cNvPr id="5" name="Content Placeholder 4">
            <a:extLst>
              <a:ext uri="{FF2B5EF4-FFF2-40B4-BE49-F238E27FC236}">
                <a16:creationId xmlns:a16="http://schemas.microsoft.com/office/drawing/2014/main" id="{3B098350-46A8-4AA5-9217-337AFEF808CB}"/>
              </a:ext>
            </a:extLst>
          </p:cNvPr>
          <p:cNvGraphicFramePr>
            <a:graphicFrameLocks noGrp="1"/>
          </p:cNvGraphicFramePr>
          <p:nvPr>
            <p:ph idx="1"/>
            <p:extLst/>
          </p:nvPr>
        </p:nvGraphicFramePr>
        <p:xfrm>
          <a:off x="206547" y="4285062"/>
          <a:ext cx="10255425" cy="1184275"/>
        </p:xfrm>
        <a:graphic>
          <a:graphicData uri="http://schemas.openxmlformats.org/drawingml/2006/table">
            <a:tbl>
              <a:tblPr firstRow="1" bandRow="1">
                <a:tableStyleId>{5C22544A-7EE6-4342-B048-85BDC9FD1C3A}</a:tableStyleId>
              </a:tblPr>
              <a:tblGrid>
                <a:gridCol w="3418475">
                  <a:extLst>
                    <a:ext uri="{9D8B030D-6E8A-4147-A177-3AD203B41FA5}">
                      <a16:colId xmlns:a16="http://schemas.microsoft.com/office/drawing/2014/main" val="385475507"/>
                    </a:ext>
                  </a:extLst>
                </a:gridCol>
                <a:gridCol w="3418475">
                  <a:extLst>
                    <a:ext uri="{9D8B030D-6E8A-4147-A177-3AD203B41FA5}">
                      <a16:colId xmlns:a16="http://schemas.microsoft.com/office/drawing/2014/main" val="1895466345"/>
                    </a:ext>
                  </a:extLst>
                </a:gridCol>
                <a:gridCol w="3418475">
                  <a:extLst>
                    <a:ext uri="{9D8B030D-6E8A-4147-A177-3AD203B41FA5}">
                      <a16:colId xmlns:a16="http://schemas.microsoft.com/office/drawing/2014/main" val="4114258289"/>
                    </a:ext>
                  </a:extLst>
                </a:gridCol>
              </a:tblGrid>
              <a:tr h="370840">
                <a:tc>
                  <a:txBody>
                    <a:bodyPr/>
                    <a:lstStyle/>
                    <a:p>
                      <a:r>
                        <a:rPr lang="en-AU" dirty="0"/>
                        <a:t>Outstanding issues</a:t>
                      </a:r>
                    </a:p>
                  </a:txBody>
                  <a:tcPr/>
                </a:tc>
                <a:tc>
                  <a:txBody>
                    <a:bodyPr/>
                    <a:lstStyle/>
                    <a:p>
                      <a:r>
                        <a:rPr lang="en-AU" dirty="0"/>
                        <a:t>Outcomes</a:t>
                      </a:r>
                    </a:p>
                  </a:txBody>
                  <a:tcPr/>
                </a:tc>
                <a:tc>
                  <a:txBody>
                    <a:bodyPr/>
                    <a:lstStyle/>
                    <a:p>
                      <a:r>
                        <a:rPr lang="en-AU" dirty="0"/>
                        <a:t>Next Steps</a:t>
                      </a:r>
                    </a:p>
                  </a:txBody>
                  <a:tcPr/>
                </a:tc>
                <a:extLst>
                  <a:ext uri="{0D108BD9-81ED-4DB2-BD59-A6C34878D82A}">
                    <a16:rowId xmlns:a16="http://schemas.microsoft.com/office/drawing/2014/main" val="3185420360"/>
                  </a:ext>
                </a:extLst>
              </a:tr>
              <a:tr h="370840">
                <a:tc>
                  <a:txBody>
                    <a:bodyPr/>
                    <a:lstStyle/>
                    <a:p>
                      <a:r>
                        <a:rPr lang="en-AU" dirty="0"/>
                        <a:t>Transition from old format.</a:t>
                      </a:r>
                    </a:p>
                  </a:txBody>
                  <a:tcPr/>
                </a:tc>
                <a:tc>
                  <a:txBody>
                    <a:bodyPr/>
                    <a:lstStyle/>
                    <a:p>
                      <a:r>
                        <a:rPr lang="en-AU" dirty="0"/>
                        <a:t>Acceptance that systems are changing anyway and this </a:t>
                      </a:r>
                      <a:r>
                        <a:rPr lang="en-AU"/>
                        <a:t>represents small </a:t>
                      </a:r>
                      <a:r>
                        <a:rPr lang="en-AU" dirty="0"/>
                        <a:t>extra cost.</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dirty="0"/>
                        <a:t>AEMO internal review and design</a:t>
                      </a:r>
                    </a:p>
                    <a:p>
                      <a:r>
                        <a:rPr lang="en-AU" dirty="0"/>
                        <a:t>Draft Technical Specifications</a:t>
                      </a:r>
                    </a:p>
                  </a:txBody>
                  <a:tcPr/>
                </a:tc>
                <a:extLst>
                  <a:ext uri="{0D108BD9-81ED-4DB2-BD59-A6C34878D82A}">
                    <a16:rowId xmlns:a16="http://schemas.microsoft.com/office/drawing/2014/main" val="676981796"/>
                  </a:ext>
                </a:extLst>
              </a:tr>
            </a:tbl>
          </a:graphicData>
        </a:graphic>
      </p:graphicFrame>
      <p:sp>
        <p:nvSpPr>
          <p:cNvPr id="4" name="Slide Number Placeholder 3">
            <a:extLst>
              <a:ext uri="{FF2B5EF4-FFF2-40B4-BE49-F238E27FC236}">
                <a16:creationId xmlns:a16="http://schemas.microsoft.com/office/drawing/2014/main" id="{66F8E05B-2B4F-4A78-89F4-5E3DC1CE017E}"/>
              </a:ext>
            </a:extLst>
          </p:cNvPr>
          <p:cNvSpPr>
            <a:spLocks noGrp="1"/>
          </p:cNvSpPr>
          <p:nvPr>
            <p:ph type="sldNum" sz="quarter" idx="12"/>
          </p:nvPr>
        </p:nvSpPr>
        <p:spPr/>
        <p:txBody>
          <a:bodyPr/>
          <a:lstStyle/>
          <a:p>
            <a:fld id="{4EC81F68-4976-451A-B2E9-79BCBD2F70CC}" type="slidenum">
              <a:rPr lang="en-AU" smtClean="0"/>
              <a:t>13</a:t>
            </a:fld>
            <a:endParaRPr lang="en-AU"/>
          </a:p>
        </p:txBody>
      </p:sp>
      <p:graphicFrame>
        <p:nvGraphicFramePr>
          <p:cNvPr id="6" name="Content Placeholder 4">
            <a:extLst>
              <a:ext uri="{FF2B5EF4-FFF2-40B4-BE49-F238E27FC236}">
                <a16:creationId xmlns:a16="http://schemas.microsoft.com/office/drawing/2014/main" id="{23D93F66-19B0-4861-ACF1-8D144482C2AA}"/>
              </a:ext>
            </a:extLst>
          </p:cNvPr>
          <p:cNvGraphicFramePr>
            <a:graphicFrameLocks/>
          </p:cNvGraphicFramePr>
          <p:nvPr>
            <p:extLst/>
          </p:nvPr>
        </p:nvGraphicFramePr>
        <p:xfrm>
          <a:off x="206547" y="1540523"/>
          <a:ext cx="10255424" cy="2387600"/>
        </p:xfrm>
        <a:graphic>
          <a:graphicData uri="http://schemas.openxmlformats.org/drawingml/2006/table">
            <a:tbl>
              <a:tblPr firstRow="1" bandRow="1">
                <a:tableStyleId>{5C22544A-7EE6-4342-B048-85BDC9FD1C3A}</a:tableStyleId>
              </a:tblPr>
              <a:tblGrid>
                <a:gridCol w="5127712">
                  <a:extLst>
                    <a:ext uri="{9D8B030D-6E8A-4147-A177-3AD203B41FA5}">
                      <a16:colId xmlns:a16="http://schemas.microsoft.com/office/drawing/2014/main" val="385475507"/>
                    </a:ext>
                  </a:extLst>
                </a:gridCol>
                <a:gridCol w="5127712">
                  <a:extLst>
                    <a:ext uri="{9D8B030D-6E8A-4147-A177-3AD203B41FA5}">
                      <a16:colId xmlns:a16="http://schemas.microsoft.com/office/drawing/2014/main" val="1895466345"/>
                    </a:ext>
                  </a:extLst>
                </a:gridCol>
              </a:tblGrid>
              <a:tr h="370840">
                <a:tc>
                  <a:txBody>
                    <a:bodyPr/>
                    <a:lstStyle/>
                    <a:p>
                      <a:r>
                        <a:rPr lang="en-AU" dirty="0"/>
                        <a:t>AEMO Proposal</a:t>
                      </a:r>
                    </a:p>
                  </a:txBody>
                  <a:tcPr/>
                </a:tc>
                <a:tc>
                  <a:txBody>
                    <a:bodyPr/>
                    <a:lstStyle/>
                    <a:p>
                      <a:r>
                        <a:rPr lang="en-AU" dirty="0"/>
                        <a:t>Discussion</a:t>
                      </a:r>
                    </a:p>
                  </a:txBody>
                  <a:tcPr/>
                </a:tc>
                <a:extLst>
                  <a:ext uri="{0D108BD9-81ED-4DB2-BD59-A6C34878D82A}">
                    <a16:rowId xmlns:a16="http://schemas.microsoft.com/office/drawing/2014/main" val="3185420360"/>
                  </a:ext>
                </a:extLst>
              </a:tr>
              <a:tr h="370840">
                <a:tc>
                  <a:txBody>
                    <a:bodyPr/>
                    <a:lstStyle/>
                    <a:p>
                      <a:r>
                        <a:rPr lang="en-AU" dirty="0"/>
                        <a:t>Split the single REBIDEXPLANATION field into four fields: </a:t>
                      </a:r>
                    </a:p>
                    <a:p>
                      <a:pPr marL="285750" indent="-285750">
                        <a:buFont typeface="Arial" panose="020B0604020202020204" pitchFamily="34" charset="0"/>
                        <a:buChar char="•"/>
                      </a:pPr>
                      <a:r>
                        <a:rPr lang="en-AU" dirty="0"/>
                        <a:t>two mandatory fields in line with NER requirements</a:t>
                      </a:r>
                    </a:p>
                    <a:p>
                      <a:pPr marL="285750" indent="-285750">
                        <a:buFont typeface="Arial" panose="020B0604020202020204" pitchFamily="34" charset="0"/>
                        <a:buChar char="•"/>
                      </a:pPr>
                      <a:r>
                        <a:rPr lang="en-AU" dirty="0"/>
                        <a:t>two optional fields in line with AER guidelines</a:t>
                      </a:r>
                    </a:p>
                  </a:txBody>
                  <a:tcPr/>
                </a:tc>
                <a:tc>
                  <a:txBody>
                    <a:bodyPr/>
                    <a:lstStyle/>
                    <a:p>
                      <a:pPr marL="285750" indent="-285750">
                        <a:buFont typeface="Arial" panose="020B0604020202020204" pitchFamily="34" charset="0"/>
                        <a:buChar char="•"/>
                      </a:pPr>
                      <a:r>
                        <a:rPr lang="en-AU" dirty="0"/>
                        <a:t>AEMO understands that industry preference is to maintain the status quo.</a:t>
                      </a:r>
                    </a:p>
                    <a:p>
                      <a:pPr marL="285750" marR="0" lvl="0" indent="-285750" algn="l" defTabSz="80192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t>AEMO believes that the REBIDEXPLANATION field currently performs too many functions and the status quo is not appropriate.</a:t>
                      </a:r>
                    </a:p>
                    <a:p>
                      <a:pPr marL="285750" indent="-285750">
                        <a:buFont typeface="Arial" panose="020B0604020202020204" pitchFamily="34" charset="0"/>
                        <a:buChar char="•"/>
                      </a:pPr>
                      <a:r>
                        <a:rPr lang="en-AU" dirty="0"/>
                        <a:t>Preferred approach provides flexibility and incremental cost is considered small when implemented as part of 5MS.</a:t>
                      </a:r>
                    </a:p>
                  </a:txBody>
                  <a:tcPr/>
                </a:tc>
                <a:extLst>
                  <a:ext uri="{0D108BD9-81ED-4DB2-BD59-A6C34878D82A}">
                    <a16:rowId xmlns:a16="http://schemas.microsoft.com/office/drawing/2014/main" val="676981796"/>
                  </a:ext>
                </a:extLst>
              </a:tr>
            </a:tbl>
          </a:graphicData>
        </a:graphic>
      </p:graphicFrame>
    </p:spTree>
    <p:extLst>
      <p:ext uri="{BB962C8B-B14F-4D97-AF65-F5344CB8AC3E}">
        <p14:creationId xmlns:p14="http://schemas.microsoft.com/office/powerpoint/2010/main" val="37114488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FC7DD-82F6-4FFB-B971-FF0D7F6B9519}"/>
              </a:ext>
            </a:extLst>
          </p:cNvPr>
          <p:cNvSpPr>
            <a:spLocks noGrp="1"/>
          </p:cNvSpPr>
          <p:nvPr>
            <p:ph type="title"/>
          </p:nvPr>
        </p:nvSpPr>
        <p:spPr/>
        <p:txBody>
          <a:bodyPr/>
          <a:lstStyle/>
          <a:p>
            <a:r>
              <a:rPr lang="en-AU" dirty="0"/>
              <a:t>Bidding interfaces – </a:t>
            </a:r>
            <a:br>
              <a:rPr lang="en-AU" dirty="0"/>
            </a:br>
            <a:r>
              <a:rPr lang="en-AU" dirty="0"/>
              <a:t>Topic Outcomes</a:t>
            </a:r>
          </a:p>
        </p:txBody>
      </p:sp>
      <p:graphicFrame>
        <p:nvGraphicFramePr>
          <p:cNvPr id="5" name="Content Placeholder 4">
            <a:extLst>
              <a:ext uri="{FF2B5EF4-FFF2-40B4-BE49-F238E27FC236}">
                <a16:creationId xmlns:a16="http://schemas.microsoft.com/office/drawing/2014/main" id="{3B098350-46A8-4AA5-9217-337AFEF808CB}"/>
              </a:ext>
            </a:extLst>
          </p:cNvPr>
          <p:cNvGraphicFramePr>
            <a:graphicFrameLocks noGrp="1"/>
          </p:cNvGraphicFramePr>
          <p:nvPr>
            <p:ph idx="1"/>
            <p:extLst>
              <p:ext uri="{D42A27DB-BD31-4B8C-83A1-F6EECF244321}">
                <p14:modId xmlns:p14="http://schemas.microsoft.com/office/powerpoint/2010/main" val="1569900526"/>
              </p:ext>
            </p:extLst>
          </p:nvPr>
        </p:nvGraphicFramePr>
        <p:xfrm>
          <a:off x="206546" y="3453737"/>
          <a:ext cx="10255425" cy="1010920"/>
        </p:xfrm>
        <a:graphic>
          <a:graphicData uri="http://schemas.openxmlformats.org/drawingml/2006/table">
            <a:tbl>
              <a:tblPr firstRow="1" bandRow="1">
                <a:tableStyleId>{5C22544A-7EE6-4342-B048-85BDC9FD1C3A}</a:tableStyleId>
              </a:tblPr>
              <a:tblGrid>
                <a:gridCol w="2569080">
                  <a:extLst>
                    <a:ext uri="{9D8B030D-6E8A-4147-A177-3AD203B41FA5}">
                      <a16:colId xmlns:a16="http://schemas.microsoft.com/office/drawing/2014/main" val="385475507"/>
                    </a:ext>
                  </a:extLst>
                </a:gridCol>
                <a:gridCol w="4267870">
                  <a:extLst>
                    <a:ext uri="{9D8B030D-6E8A-4147-A177-3AD203B41FA5}">
                      <a16:colId xmlns:a16="http://schemas.microsoft.com/office/drawing/2014/main" val="1895466345"/>
                    </a:ext>
                  </a:extLst>
                </a:gridCol>
                <a:gridCol w="3418475">
                  <a:extLst>
                    <a:ext uri="{9D8B030D-6E8A-4147-A177-3AD203B41FA5}">
                      <a16:colId xmlns:a16="http://schemas.microsoft.com/office/drawing/2014/main" val="4114258289"/>
                    </a:ext>
                  </a:extLst>
                </a:gridCol>
              </a:tblGrid>
              <a:tr h="370840">
                <a:tc>
                  <a:txBody>
                    <a:bodyPr/>
                    <a:lstStyle/>
                    <a:p>
                      <a:r>
                        <a:rPr lang="en-AU" sz="1800" dirty="0"/>
                        <a:t>Outstanding issues</a:t>
                      </a:r>
                    </a:p>
                  </a:txBody>
                  <a:tcPr/>
                </a:tc>
                <a:tc>
                  <a:txBody>
                    <a:bodyPr/>
                    <a:lstStyle/>
                    <a:p>
                      <a:r>
                        <a:rPr lang="en-AU" sz="1800" dirty="0"/>
                        <a:t>Outcomes</a:t>
                      </a:r>
                    </a:p>
                  </a:txBody>
                  <a:tcPr/>
                </a:tc>
                <a:tc>
                  <a:txBody>
                    <a:bodyPr/>
                    <a:lstStyle/>
                    <a:p>
                      <a:r>
                        <a:rPr lang="en-AU" sz="1800" dirty="0"/>
                        <a:t>Next Steps</a:t>
                      </a:r>
                    </a:p>
                  </a:txBody>
                  <a:tcPr/>
                </a:tc>
                <a:extLst>
                  <a:ext uri="{0D108BD9-81ED-4DB2-BD59-A6C34878D82A}">
                    <a16:rowId xmlns:a16="http://schemas.microsoft.com/office/drawing/2014/main" val="3185420360"/>
                  </a:ext>
                </a:extLst>
              </a:tr>
              <a:tr h="370840">
                <a:tc>
                  <a:txBody>
                    <a:bodyPr/>
                    <a:lstStyle/>
                    <a:p>
                      <a:r>
                        <a:rPr lang="en-AU" sz="1800" dirty="0"/>
                        <a:t>None</a:t>
                      </a:r>
                    </a:p>
                  </a:txBody>
                  <a:tcPr/>
                </a:tc>
                <a:tc>
                  <a:txBody>
                    <a:bodyPr/>
                    <a:lstStyle/>
                    <a:p>
                      <a:pPr marL="285750" indent="-285750">
                        <a:buFont typeface="Arial" panose="020B0604020202020204" pitchFamily="34" charset="0"/>
                        <a:buChar char="•"/>
                      </a:pPr>
                      <a:r>
                        <a:rPr lang="en-AU" sz="1800" dirty="0"/>
                        <a:t>No strong objections from participants.</a:t>
                      </a:r>
                    </a:p>
                    <a:p>
                      <a:pPr marL="285750" indent="-285750">
                        <a:buFont typeface="Arial" panose="020B0604020202020204" pitchFamily="34" charset="0"/>
                        <a:buChar char="•"/>
                      </a:pPr>
                      <a:r>
                        <a:rPr lang="en-AU" sz="1800" dirty="0"/>
                        <a:t>Strong support for use of JSON format.</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800" dirty="0"/>
                        <a:t>AEMO internal review and design</a:t>
                      </a:r>
                    </a:p>
                    <a:p>
                      <a:r>
                        <a:rPr lang="en-AU" sz="1800" dirty="0"/>
                        <a:t>Draft Technical Specifications</a:t>
                      </a:r>
                    </a:p>
                  </a:txBody>
                  <a:tcPr/>
                </a:tc>
                <a:extLst>
                  <a:ext uri="{0D108BD9-81ED-4DB2-BD59-A6C34878D82A}">
                    <a16:rowId xmlns:a16="http://schemas.microsoft.com/office/drawing/2014/main" val="676981796"/>
                  </a:ext>
                </a:extLst>
              </a:tr>
            </a:tbl>
          </a:graphicData>
        </a:graphic>
      </p:graphicFrame>
      <p:sp>
        <p:nvSpPr>
          <p:cNvPr id="4" name="Slide Number Placeholder 3">
            <a:extLst>
              <a:ext uri="{FF2B5EF4-FFF2-40B4-BE49-F238E27FC236}">
                <a16:creationId xmlns:a16="http://schemas.microsoft.com/office/drawing/2014/main" id="{66F8E05B-2B4F-4A78-89F4-5E3DC1CE017E}"/>
              </a:ext>
            </a:extLst>
          </p:cNvPr>
          <p:cNvSpPr>
            <a:spLocks noGrp="1"/>
          </p:cNvSpPr>
          <p:nvPr>
            <p:ph type="sldNum" sz="quarter" idx="12"/>
          </p:nvPr>
        </p:nvSpPr>
        <p:spPr/>
        <p:txBody>
          <a:bodyPr/>
          <a:lstStyle/>
          <a:p>
            <a:fld id="{4EC81F68-4976-451A-B2E9-79BCBD2F70CC}" type="slidenum">
              <a:rPr lang="en-AU" smtClean="0"/>
              <a:t>14</a:t>
            </a:fld>
            <a:endParaRPr lang="en-AU"/>
          </a:p>
        </p:txBody>
      </p:sp>
      <p:graphicFrame>
        <p:nvGraphicFramePr>
          <p:cNvPr id="6" name="Content Placeholder 4">
            <a:extLst>
              <a:ext uri="{FF2B5EF4-FFF2-40B4-BE49-F238E27FC236}">
                <a16:creationId xmlns:a16="http://schemas.microsoft.com/office/drawing/2014/main" id="{23D93F66-19B0-4861-ACF1-8D144482C2AA}"/>
              </a:ext>
            </a:extLst>
          </p:cNvPr>
          <p:cNvGraphicFramePr>
            <a:graphicFrameLocks/>
          </p:cNvGraphicFramePr>
          <p:nvPr>
            <p:extLst>
              <p:ext uri="{D42A27DB-BD31-4B8C-83A1-F6EECF244321}">
                <p14:modId xmlns:p14="http://schemas.microsoft.com/office/powerpoint/2010/main" val="2018379422"/>
              </p:ext>
            </p:extLst>
          </p:nvPr>
        </p:nvGraphicFramePr>
        <p:xfrm>
          <a:off x="206547" y="1540523"/>
          <a:ext cx="10255424" cy="1833880"/>
        </p:xfrm>
        <a:graphic>
          <a:graphicData uri="http://schemas.openxmlformats.org/drawingml/2006/table">
            <a:tbl>
              <a:tblPr firstRow="1" bandRow="1">
                <a:tableStyleId>{5C22544A-7EE6-4342-B048-85BDC9FD1C3A}</a:tableStyleId>
              </a:tblPr>
              <a:tblGrid>
                <a:gridCol w="5127712">
                  <a:extLst>
                    <a:ext uri="{9D8B030D-6E8A-4147-A177-3AD203B41FA5}">
                      <a16:colId xmlns:a16="http://schemas.microsoft.com/office/drawing/2014/main" val="385475507"/>
                    </a:ext>
                  </a:extLst>
                </a:gridCol>
                <a:gridCol w="5127712">
                  <a:extLst>
                    <a:ext uri="{9D8B030D-6E8A-4147-A177-3AD203B41FA5}">
                      <a16:colId xmlns:a16="http://schemas.microsoft.com/office/drawing/2014/main" val="1895466345"/>
                    </a:ext>
                  </a:extLst>
                </a:gridCol>
              </a:tblGrid>
              <a:tr h="370840">
                <a:tc>
                  <a:txBody>
                    <a:bodyPr/>
                    <a:lstStyle/>
                    <a:p>
                      <a:r>
                        <a:rPr lang="en-AU" sz="1800" dirty="0"/>
                        <a:t>AEMO Proposal</a:t>
                      </a:r>
                    </a:p>
                  </a:txBody>
                  <a:tcPr/>
                </a:tc>
                <a:tc>
                  <a:txBody>
                    <a:bodyPr/>
                    <a:lstStyle/>
                    <a:p>
                      <a:r>
                        <a:rPr lang="en-AU" sz="1800" dirty="0"/>
                        <a:t>Discussion</a:t>
                      </a:r>
                    </a:p>
                  </a:txBody>
                  <a:tcPr/>
                </a:tc>
                <a:extLst>
                  <a:ext uri="{0D108BD9-81ED-4DB2-BD59-A6C34878D82A}">
                    <a16:rowId xmlns:a16="http://schemas.microsoft.com/office/drawing/2014/main" val="3185420360"/>
                  </a:ext>
                </a:extLst>
              </a:tr>
              <a:tr h="370840">
                <a:tc>
                  <a:txBody>
                    <a:bodyPr/>
                    <a:lstStyle/>
                    <a:p>
                      <a:r>
                        <a:rPr lang="en-AU" sz="1800" dirty="0"/>
                        <a:t>Proposed bidding interfaces include:</a:t>
                      </a:r>
                    </a:p>
                    <a:p>
                      <a:pPr marL="357188" lvl="1" indent="-285750">
                        <a:buFont typeface="Arial" panose="020B0604020202020204" pitchFamily="34" charset="0"/>
                        <a:buChar char="•"/>
                      </a:pPr>
                      <a:r>
                        <a:rPr lang="en-AU" sz="1800" dirty="0"/>
                        <a:t>API using JSON format</a:t>
                      </a:r>
                    </a:p>
                    <a:p>
                      <a:pPr marL="357188" lvl="1" indent="-285750">
                        <a:buFont typeface="Arial" panose="020B0604020202020204" pitchFamily="34" charset="0"/>
                        <a:buChar char="•"/>
                      </a:pPr>
                      <a:r>
                        <a:rPr lang="en-AU" sz="1800" dirty="0"/>
                        <a:t>Web UI with improved functionality</a:t>
                      </a:r>
                    </a:p>
                    <a:p>
                      <a:pPr marL="357188" lvl="1" indent="-285750">
                        <a:buFont typeface="Arial" panose="020B0604020202020204" pitchFamily="34" charset="0"/>
                        <a:buChar char="•"/>
                      </a:pPr>
                      <a:r>
                        <a:rPr lang="en-AU" sz="1800" dirty="0"/>
                        <a:t>Web file submission (JSON format)</a:t>
                      </a:r>
                    </a:p>
                    <a:p>
                      <a:pPr marL="357188" lvl="1" indent="-285750">
                        <a:buFont typeface="Arial" panose="020B0604020202020204" pitchFamily="34" charset="0"/>
                        <a:buChar char="•"/>
                      </a:pPr>
                      <a:r>
                        <a:rPr lang="en-AU" sz="1800" dirty="0"/>
                        <a:t>FTP (JSON format)</a:t>
                      </a:r>
                    </a:p>
                  </a:txBody>
                  <a:tcPr/>
                </a:tc>
                <a:tc>
                  <a:txBody>
                    <a:bodyPr/>
                    <a:lstStyle/>
                    <a:p>
                      <a:r>
                        <a:rPr lang="en-AU" sz="1800" b="1" dirty="0"/>
                        <a:t>Why is FTP still supported</a:t>
                      </a:r>
                      <a:r>
                        <a:rPr lang="en-AU" sz="1800" dirty="0"/>
                        <a:t>? AEMO perceived this to be necessary to support the transition path to APIs. Other FTP interfaces are still in operation.</a:t>
                      </a:r>
                    </a:p>
                    <a:p>
                      <a:endParaRPr lang="en-AU" sz="1800" dirty="0"/>
                    </a:p>
                  </a:txBody>
                  <a:tcPr/>
                </a:tc>
                <a:extLst>
                  <a:ext uri="{0D108BD9-81ED-4DB2-BD59-A6C34878D82A}">
                    <a16:rowId xmlns:a16="http://schemas.microsoft.com/office/drawing/2014/main" val="676981796"/>
                  </a:ext>
                </a:extLst>
              </a:tr>
            </a:tbl>
          </a:graphicData>
        </a:graphic>
      </p:graphicFrame>
    </p:spTree>
    <p:extLst>
      <p:ext uri="{BB962C8B-B14F-4D97-AF65-F5344CB8AC3E}">
        <p14:creationId xmlns:p14="http://schemas.microsoft.com/office/powerpoint/2010/main" val="4249006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FC7DD-82F6-4FFB-B971-FF0D7F6B9519}"/>
              </a:ext>
            </a:extLst>
          </p:cNvPr>
          <p:cNvSpPr>
            <a:spLocks noGrp="1"/>
          </p:cNvSpPr>
          <p:nvPr>
            <p:ph type="title"/>
          </p:nvPr>
        </p:nvSpPr>
        <p:spPr>
          <a:xfrm>
            <a:off x="206546" y="150494"/>
            <a:ext cx="9326559" cy="1310695"/>
          </a:xfrm>
        </p:spPr>
        <p:txBody>
          <a:bodyPr/>
          <a:lstStyle/>
          <a:p>
            <a:r>
              <a:rPr lang="en-AU" dirty="0"/>
              <a:t>Improvements to Web UI – </a:t>
            </a:r>
            <a:br>
              <a:rPr lang="en-AU" dirty="0"/>
            </a:br>
            <a:r>
              <a:rPr lang="en-AU" dirty="0"/>
              <a:t>Topic Outcomes</a:t>
            </a:r>
          </a:p>
        </p:txBody>
      </p:sp>
      <p:graphicFrame>
        <p:nvGraphicFramePr>
          <p:cNvPr id="5" name="Content Placeholder 4">
            <a:extLst>
              <a:ext uri="{FF2B5EF4-FFF2-40B4-BE49-F238E27FC236}">
                <a16:creationId xmlns:a16="http://schemas.microsoft.com/office/drawing/2014/main" id="{3B098350-46A8-4AA5-9217-337AFEF808CB}"/>
              </a:ext>
            </a:extLst>
          </p:cNvPr>
          <p:cNvGraphicFramePr>
            <a:graphicFrameLocks noGrp="1"/>
          </p:cNvGraphicFramePr>
          <p:nvPr>
            <p:ph idx="1"/>
            <p:extLst>
              <p:ext uri="{D42A27DB-BD31-4B8C-83A1-F6EECF244321}">
                <p14:modId xmlns:p14="http://schemas.microsoft.com/office/powerpoint/2010/main" val="1577125834"/>
              </p:ext>
            </p:extLst>
          </p:nvPr>
        </p:nvGraphicFramePr>
        <p:xfrm>
          <a:off x="206545" y="5530660"/>
          <a:ext cx="10255425" cy="1412597"/>
        </p:xfrm>
        <a:graphic>
          <a:graphicData uri="http://schemas.openxmlformats.org/drawingml/2006/table">
            <a:tbl>
              <a:tblPr firstRow="1" bandRow="1">
                <a:tableStyleId>{5C22544A-7EE6-4342-B048-85BDC9FD1C3A}</a:tableStyleId>
              </a:tblPr>
              <a:tblGrid>
                <a:gridCol w="5230236">
                  <a:extLst>
                    <a:ext uri="{9D8B030D-6E8A-4147-A177-3AD203B41FA5}">
                      <a16:colId xmlns:a16="http://schemas.microsoft.com/office/drawing/2014/main" val="385475507"/>
                    </a:ext>
                  </a:extLst>
                </a:gridCol>
                <a:gridCol w="2169042">
                  <a:extLst>
                    <a:ext uri="{9D8B030D-6E8A-4147-A177-3AD203B41FA5}">
                      <a16:colId xmlns:a16="http://schemas.microsoft.com/office/drawing/2014/main" val="1895466345"/>
                    </a:ext>
                  </a:extLst>
                </a:gridCol>
                <a:gridCol w="2856147">
                  <a:extLst>
                    <a:ext uri="{9D8B030D-6E8A-4147-A177-3AD203B41FA5}">
                      <a16:colId xmlns:a16="http://schemas.microsoft.com/office/drawing/2014/main" val="4114258289"/>
                    </a:ext>
                  </a:extLst>
                </a:gridCol>
              </a:tblGrid>
              <a:tr h="326577">
                <a:tc>
                  <a:txBody>
                    <a:bodyPr/>
                    <a:lstStyle/>
                    <a:p>
                      <a:r>
                        <a:rPr lang="en-AU" sz="1800" dirty="0"/>
                        <a:t>Outstanding issues</a:t>
                      </a:r>
                    </a:p>
                  </a:txBody>
                  <a:tcPr/>
                </a:tc>
                <a:tc>
                  <a:txBody>
                    <a:bodyPr/>
                    <a:lstStyle/>
                    <a:p>
                      <a:r>
                        <a:rPr lang="en-AU" sz="1800" dirty="0"/>
                        <a:t>Outcomes</a:t>
                      </a:r>
                    </a:p>
                  </a:txBody>
                  <a:tcPr/>
                </a:tc>
                <a:tc>
                  <a:txBody>
                    <a:bodyPr/>
                    <a:lstStyle/>
                    <a:p>
                      <a:r>
                        <a:rPr lang="en-AU" sz="1800" dirty="0"/>
                        <a:t>Next Steps</a:t>
                      </a:r>
                    </a:p>
                  </a:txBody>
                  <a:tcPr/>
                </a:tc>
                <a:extLst>
                  <a:ext uri="{0D108BD9-81ED-4DB2-BD59-A6C34878D82A}">
                    <a16:rowId xmlns:a16="http://schemas.microsoft.com/office/drawing/2014/main" val="3185420360"/>
                  </a:ext>
                </a:extLst>
              </a:tr>
              <a:tr h="1046837">
                <a:tc>
                  <a:txBody>
                    <a:bodyPr/>
                    <a:lstStyle/>
                    <a:p>
                      <a:pPr marL="285750" indent="-285750">
                        <a:buFont typeface="Arial" panose="020B0604020202020204" pitchFamily="34" charset="0"/>
                        <a:buChar char="•"/>
                      </a:pPr>
                      <a:r>
                        <a:rPr lang="en-AU" sz="1800" b="0" dirty="0"/>
                        <a:t>AEMO needs to consider effort in developing these.</a:t>
                      </a:r>
                    </a:p>
                    <a:p>
                      <a:pPr marL="285750" indent="-285750">
                        <a:buFont typeface="Arial" panose="020B0604020202020204" pitchFamily="34" charset="0"/>
                        <a:buChar char="•"/>
                      </a:pPr>
                      <a:r>
                        <a:rPr lang="en-AU" sz="1800" b="0" dirty="0"/>
                        <a:t>Compromise between extent of functionality and frequency of use.</a:t>
                      </a:r>
                      <a:endParaRPr lang="en-AU" sz="1800" dirty="0"/>
                    </a:p>
                  </a:txBody>
                  <a:tcPr/>
                </a:tc>
                <a:tc>
                  <a:txBody>
                    <a:bodyPr/>
                    <a:lstStyle/>
                    <a:p>
                      <a:r>
                        <a:rPr lang="en-AU" sz="1800" b="0" dirty="0"/>
                        <a:t>Strong support for these improvements.</a:t>
                      </a:r>
                    </a:p>
                  </a:txBody>
                  <a:tcPr/>
                </a:tc>
                <a:tc>
                  <a:txBody>
                    <a:bodyPr/>
                    <a:lstStyle/>
                    <a:p>
                      <a:r>
                        <a:rPr lang="en-AU" sz="1800" dirty="0"/>
                        <a:t>AEMO internal review and design</a:t>
                      </a:r>
                    </a:p>
                    <a:p>
                      <a:pPr marL="0" marR="0" lvl="0" indent="0" algn="l" defTabSz="801929" rtl="0" eaLnBrk="1" fontAlgn="auto" latinLnBrk="0" hangingPunct="1">
                        <a:lnSpc>
                          <a:spcPct val="100000"/>
                        </a:lnSpc>
                        <a:spcBef>
                          <a:spcPts val="0"/>
                        </a:spcBef>
                        <a:spcAft>
                          <a:spcPts val="0"/>
                        </a:spcAft>
                        <a:buClrTx/>
                        <a:buSzTx/>
                        <a:buFontTx/>
                        <a:buNone/>
                        <a:tabLst/>
                        <a:defRPr/>
                      </a:pPr>
                      <a:r>
                        <a:rPr lang="en-AU" sz="1800" dirty="0"/>
                        <a:t>Draft Technical Specifications</a:t>
                      </a:r>
                    </a:p>
                  </a:txBody>
                  <a:tcPr/>
                </a:tc>
                <a:extLst>
                  <a:ext uri="{0D108BD9-81ED-4DB2-BD59-A6C34878D82A}">
                    <a16:rowId xmlns:a16="http://schemas.microsoft.com/office/drawing/2014/main" val="676981796"/>
                  </a:ext>
                </a:extLst>
              </a:tr>
            </a:tbl>
          </a:graphicData>
        </a:graphic>
      </p:graphicFrame>
      <p:sp>
        <p:nvSpPr>
          <p:cNvPr id="4" name="Slide Number Placeholder 3">
            <a:extLst>
              <a:ext uri="{FF2B5EF4-FFF2-40B4-BE49-F238E27FC236}">
                <a16:creationId xmlns:a16="http://schemas.microsoft.com/office/drawing/2014/main" id="{66F8E05B-2B4F-4A78-89F4-5E3DC1CE017E}"/>
              </a:ext>
            </a:extLst>
          </p:cNvPr>
          <p:cNvSpPr>
            <a:spLocks noGrp="1"/>
          </p:cNvSpPr>
          <p:nvPr>
            <p:ph type="sldNum" sz="quarter" idx="12"/>
          </p:nvPr>
        </p:nvSpPr>
        <p:spPr/>
        <p:txBody>
          <a:bodyPr/>
          <a:lstStyle/>
          <a:p>
            <a:fld id="{4EC81F68-4976-451A-B2E9-79BCBD2F70CC}" type="slidenum">
              <a:rPr lang="en-AU" smtClean="0"/>
              <a:t>15</a:t>
            </a:fld>
            <a:endParaRPr lang="en-AU"/>
          </a:p>
        </p:txBody>
      </p:sp>
      <p:graphicFrame>
        <p:nvGraphicFramePr>
          <p:cNvPr id="6" name="Content Placeholder 4">
            <a:extLst>
              <a:ext uri="{FF2B5EF4-FFF2-40B4-BE49-F238E27FC236}">
                <a16:creationId xmlns:a16="http://schemas.microsoft.com/office/drawing/2014/main" id="{23D93F66-19B0-4861-ACF1-8D144482C2AA}"/>
              </a:ext>
            </a:extLst>
          </p:cNvPr>
          <p:cNvGraphicFramePr>
            <a:graphicFrameLocks/>
          </p:cNvGraphicFramePr>
          <p:nvPr>
            <p:extLst>
              <p:ext uri="{D42A27DB-BD31-4B8C-83A1-F6EECF244321}">
                <p14:modId xmlns:p14="http://schemas.microsoft.com/office/powerpoint/2010/main" val="486307424"/>
              </p:ext>
            </p:extLst>
          </p:nvPr>
        </p:nvGraphicFramePr>
        <p:xfrm>
          <a:off x="206546" y="1555855"/>
          <a:ext cx="10255424" cy="3852573"/>
        </p:xfrm>
        <a:graphic>
          <a:graphicData uri="http://schemas.openxmlformats.org/drawingml/2006/table">
            <a:tbl>
              <a:tblPr firstRow="1" bandRow="1">
                <a:tableStyleId>{5C22544A-7EE6-4342-B048-85BDC9FD1C3A}</a:tableStyleId>
              </a:tblPr>
              <a:tblGrid>
                <a:gridCol w="4268176">
                  <a:extLst>
                    <a:ext uri="{9D8B030D-6E8A-4147-A177-3AD203B41FA5}">
                      <a16:colId xmlns:a16="http://schemas.microsoft.com/office/drawing/2014/main" val="385475507"/>
                    </a:ext>
                  </a:extLst>
                </a:gridCol>
                <a:gridCol w="5987248">
                  <a:extLst>
                    <a:ext uri="{9D8B030D-6E8A-4147-A177-3AD203B41FA5}">
                      <a16:colId xmlns:a16="http://schemas.microsoft.com/office/drawing/2014/main" val="1895466345"/>
                    </a:ext>
                  </a:extLst>
                </a:gridCol>
              </a:tblGrid>
              <a:tr h="414116">
                <a:tc>
                  <a:txBody>
                    <a:bodyPr/>
                    <a:lstStyle/>
                    <a:p>
                      <a:r>
                        <a:rPr lang="en-AU" sz="1800" dirty="0"/>
                        <a:t>AEMO Proposal</a:t>
                      </a:r>
                    </a:p>
                  </a:txBody>
                  <a:tcPr/>
                </a:tc>
                <a:tc>
                  <a:txBody>
                    <a:bodyPr/>
                    <a:lstStyle/>
                    <a:p>
                      <a:r>
                        <a:rPr lang="en-AU" sz="1800" dirty="0"/>
                        <a:t>Discussion</a:t>
                      </a:r>
                    </a:p>
                  </a:txBody>
                  <a:tcPr/>
                </a:tc>
                <a:extLst>
                  <a:ext uri="{0D108BD9-81ED-4DB2-BD59-A6C34878D82A}">
                    <a16:rowId xmlns:a16="http://schemas.microsoft.com/office/drawing/2014/main" val="3185420360"/>
                  </a:ext>
                </a:extLst>
              </a:tr>
              <a:tr h="3438457">
                <a:tc>
                  <a:txBody>
                    <a:bodyPr/>
                    <a:lstStyle/>
                    <a:p>
                      <a:r>
                        <a:rPr lang="en-AU" sz="1800" dirty="0"/>
                        <a:t>Improvements include:</a:t>
                      </a:r>
                    </a:p>
                    <a:p>
                      <a:pPr marL="686714" lvl="1" indent="-285750">
                        <a:buFont typeface="Arial" panose="020B0604020202020204" pitchFamily="34" charset="0"/>
                        <a:buChar char="•"/>
                      </a:pPr>
                      <a:r>
                        <a:rPr lang="en-AU" sz="1800" dirty="0"/>
                        <a:t>Compressed view</a:t>
                      </a:r>
                    </a:p>
                    <a:p>
                      <a:pPr marL="686714" lvl="1" indent="-285750">
                        <a:buFont typeface="Arial" panose="020B0604020202020204" pitchFamily="34" charset="0"/>
                        <a:buChar char="•"/>
                      </a:pPr>
                      <a:r>
                        <a:rPr lang="en-AU" sz="1800" dirty="0"/>
                        <a:t>Targeted updates: fields and ranges</a:t>
                      </a:r>
                    </a:p>
                    <a:p>
                      <a:pPr marL="686714" lvl="1" indent="-285750">
                        <a:buFont typeface="Arial" panose="020B0604020202020204" pitchFamily="34" charset="0"/>
                        <a:buChar char="•"/>
                      </a:pPr>
                      <a:r>
                        <a:rPr lang="en-AU" sz="1800" dirty="0"/>
                        <a:t>Extract and upload to and from CSV</a:t>
                      </a:r>
                    </a:p>
                    <a:p>
                      <a:pPr marL="686714" lvl="1" indent="-285750">
                        <a:buFont typeface="Arial" panose="020B0604020202020204" pitchFamily="34" charset="0"/>
                        <a:buChar char="•"/>
                      </a:pPr>
                      <a:r>
                        <a:rPr lang="en-AU" sz="1800" dirty="0"/>
                        <a:t>Show LF adjusted prices.</a:t>
                      </a:r>
                    </a:p>
                    <a:p>
                      <a:pPr marL="686714" lvl="1" indent="-285750">
                        <a:buFont typeface="Arial" panose="020B0604020202020204" pitchFamily="34" charset="0"/>
                        <a:buChar char="•"/>
                      </a:pPr>
                      <a:r>
                        <a:rPr lang="en-AU" sz="1800" dirty="0"/>
                        <a:t>Running totals</a:t>
                      </a:r>
                    </a:p>
                    <a:p>
                      <a:pPr marL="686714" lvl="1" indent="-285750">
                        <a:buFont typeface="Arial" panose="020B0604020202020204" pitchFamily="34" charset="0"/>
                        <a:buChar char="•"/>
                      </a:pPr>
                      <a:r>
                        <a:rPr lang="en-AU" sz="1800" dirty="0"/>
                        <a:t>Multiple-offer submissions</a:t>
                      </a:r>
                    </a:p>
                    <a:p>
                      <a:pPr marL="686714" lvl="1" indent="-285750">
                        <a:buFont typeface="Arial" panose="020B0604020202020204" pitchFamily="34" charset="0"/>
                        <a:buChar char="•"/>
                      </a:pPr>
                      <a:r>
                        <a:rPr lang="en-AU" sz="1800" dirty="0"/>
                        <a:t>Multi-participant listings</a:t>
                      </a:r>
                    </a:p>
                    <a:p>
                      <a:pPr marL="686714" lvl="1" indent="-285750">
                        <a:buFont typeface="Arial" panose="020B0604020202020204" pitchFamily="34" charset="0"/>
                        <a:buChar char="•"/>
                      </a:pPr>
                      <a:r>
                        <a:rPr lang="en-AU" sz="1800" dirty="0"/>
                        <a:t>Common list functionality</a:t>
                      </a:r>
                    </a:p>
                    <a:p>
                      <a:pPr marL="686714" marR="0" lvl="1" indent="-285750" algn="l" defTabSz="80192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800" dirty="0"/>
                        <a:t>Graphs (especially FCAS trapezium)</a:t>
                      </a:r>
                    </a:p>
                    <a:p>
                      <a:pPr marL="686714" lvl="1" indent="-285750">
                        <a:buFont typeface="Arial" panose="020B0604020202020204" pitchFamily="34" charset="0"/>
                        <a:buChar char="•"/>
                      </a:pPr>
                      <a:endParaRPr lang="en-AU" sz="1800" dirty="0"/>
                    </a:p>
                  </a:txBody>
                  <a:tcPr/>
                </a:tc>
                <a:tc>
                  <a:txBody>
                    <a:bodyPr/>
                    <a:lstStyle/>
                    <a:p>
                      <a:pPr marL="285750" indent="-285750">
                        <a:buFont typeface="Arial" panose="020B0604020202020204" pitchFamily="34" charset="0"/>
                        <a:buChar char="•"/>
                      </a:pPr>
                      <a:r>
                        <a:rPr lang="en-AU" sz="1600" dirty="0"/>
                        <a:t>Page loading can be slow</a:t>
                      </a:r>
                    </a:p>
                    <a:p>
                      <a:pPr marL="285750" marR="0" lvl="0" indent="-285750" algn="l" defTabSz="80192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600" dirty="0"/>
                        <a:t>No support for submission of CSV (JSON exclusive) – discussed conversion from CSV to JSON.</a:t>
                      </a:r>
                    </a:p>
                    <a:p>
                      <a:pPr marL="285750" indent="-285750">
                        <a:buFont typeface="Arial" panose="020B0604020202020204" pitchFamily="34" charset="0"/>
                        <a:buChar char="•"/>
                      </a:pPr>
                      <a:r>
                        <a:rPr lang="en-AU" sz="1600" dirty="0"/>
                        <a:t>Requested </a:t>
                      </a:r>
                    </a:p>
                    <a:p>
                      <a:pPr marL="686714" lvl="1" indent="-285750">
                        <a:buFont typeface="Arial" panose="020B0604020202020204" pitchFamily="34" charset="0"/>
                        <a:buChar char="•"/>
                      </a:pPr>
                      <a:r>
                        <a:rPr lang="en-AU" sz="1600" dirty="0"/>
                        <a:t>submission identification such as a reference field</a:t>
                      </a:r>
                    </a:p>
                    <a:p>
                      <a:pPr marL="686714" lvl="1" indent="-285750">
                        <a:buFont typeface="Arial" panose="020B0604020202020204" pitchFamily="34" charset="0"/>
                        <a:buChar char="•"/>
                      </a:pPr>
                      <a:r>
                        <a:rPr lang="en-AU" sz="1600" dirty="0"/>
                        <a:t>use of wild-cards in reference and explanation fields</a:t>
                      </a:r>
                    </a:p>
                    <a:p>
                      <a:pPr marL="686714" lvl="1" indent="-285750">
                        <a:buFont typeface="Arial" panose="020B0604020202020204" pitchFamily="34" charset="0"/>
                        <a:buChar char="•"/>
                      </a:pPr>
                      <a:r>
                        <a:rPr lang="en-AU" sz="1600" dirty="0"/>
                        <a:t>context-sensitive help</a:t>
                      </a:r>
                    </a:p>
                    <a:p>
                      <a:pPr marL="686714" lvl="1" indent="-285750">
                        <a:buFont typeface="Arial" panose="020B0604020202020204" pitchFamily="34" charset="0"/>
                        <a:buChar char="•"/>
                      </a:pPr>
                      <a:r>
                        <a:rPr lang="en-AU" sz="1600" dirty="0"/>
                        <a:t>Multi-offer submissions</a:t>
                      </a:r>
                    </a:p>
                    <a:p>
                      <a:pPr marL="686714" lvl="1" indent="-285750">
                        <a:buFont typeface="Arial" panose="020B0604020202020204" pitchFamily="34" charset="0"/>
                        <a:buChar char="•"/>
                      </a:pPr>
                      <a:r>
                        <a:rPr lang="en-AU" sz="1600" dirty="0"/>
                        <a:t>Multi-participant ID view</a:t>
                      </a:r>
                    </a:p>
                    <a:p>
                      <a:pPr marL="285750" indent="-285750">
                        <a:buFont typeface="Arial" panose="020B0604020202020204" pitchFamily="34" charset="0"/>
                        <a:buChar char="•"/>
                      </a:pPr>
                      <a:r>
                        <a:rPr lang="en-AU" sz="1600" dirty="0"/>
                        <a:t>Suggestions: enter value for a ‘window’, default availability to remainder, copy/paste from MS Excel, shade TIs in the past.</a:t>
                      </a:r>
                    </a:p>
                    <a:p>
                      <a:pPr marL="285750" indent="-285750">
                        <a:buFont typeface="Arial" panose="020B0604020202020204" pitchFamily="34" charset="0"/>
                        <a:buChar char="•"/>
                      </a:pPr>
                      <a:r>
                        <a:rPr lang="en-AU" sz="1600" dirty="0"/>
                        <a:t>Support for graphs</a:t>
                      </a:r>
                    </a:p>
                    <a:p>
                      <a:pPr marL="285750" indent="-285750">
                        <a:buFont typeface="Arial" panose="020B0604020202020204" pitchFamily="34" charset="0"/>
                        <a:buChar char="•"/>
                      </a:pPr>
                      <a:r>
                        <a:rPr lang="en-AU" sz="1600" dirty="0"/>
                        <a:t>No support for offer comparisons</a:t>
                      </a:r>
                    </a:p>
                  </a:txBody>
                  <a:tcPr/>
                </a:tc>
                <a:extLst>
                  <a:ext uri="{0D108BD9-81ED-4DB2-BD59-A6C34878D82A}">
                    <a16:rowId xmlns:a16="http://schemas.microsoft.com/office/drawing/2014/main" val="676981796"/>
                  </a:ext>
                </a:extLst>
              </a:tr>
            </a:tbl>
          </a:graphicData>
        </a:graphic>
      </p:graphicFrame>
    </p:spTree>
    <p:extLst>
      <p:ext uri="{BB962C8B-B14F-4D97-AF65-F5344CB8AC3E}">
        <p14:creationId xmlns:p14="http://schemas.microsoft.com/office/powerpoint/2010/main" val="10137724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00AE9-B38D-44A6-8706-ED202D4AFB2E}"/>
              </a:ext>
            </a:extLst>
          </p:cNvPr>
          <p:cNvSpPr>
            <a:spLocks noGrp="1"/>
          </p:cNvSpPr>
          <p:nvPr>
            <p:ph type="title"/>
          </p:nvPr>
        </p:nvSpPr>
        <p:spPr/>
        <p:txBody>
          <a:bodyPr>
            <a:normAutofit/>
          </a:bodyPr>
          <a:lstStyle/>
          <a:p>
            <a:r>
              <a:rPr lang="en-AU" dirty="0"/>
              <a:t>Web user interface</a:t>
            </a:r>
          </a:p>
        </p:txBody>
      </p:sp>
      <p:sp>
        <p:nvSpPr>
          <p:cNvPr id="4" name="Slide Number Placeholder 3">
            <a:extLst>
              <a:ext uri="{FF2B5EF4-FFF2-40B4-BE49-F238E27FC236}">
                <a16:creationId xmlns:a16="http://schemas.microsoft.com/office/drawing/2014/main" id="{F6401801-E811-42B2-9AAB-FDFF47A9A6EE}"/>
              </a:ext>
            </a:extLst>
          </p:cNvPr>
          <p:cNvSpPr>
            <a:spLocks noGrp="1"/>
          </p:cNvSpPr>
          <p:nvPr>
            <p:ph type="sldNum" sz="quarter" idx="12"/>
          </p:nvPr>
        </p:nvSpPr>
        <p:spPr/>
        <p:txBody>
          <a:bodyPr/>
          <a:lstStyle/>
          <a:p>
            <a:fld id="{4EC81F68-4976-451A-B2E9-79BCBD2F70CC}" type="slidenum">
              <a:rPr lang="en-AU" smtClean="0"/>
              <a:t>16</a:t>
            </a:fld>
            <a:endParaRPr lang="en-AU"/>
          </a:p>
        </p:txBody>
      </p:sp>
      <p:pic>
        <p:nvPicPr>
          <p:cNvPr id="7" name="Picture 6">
            <a:extLst>
              <a:ext uri="{FF2B5EF4-FFF2-40B4-BE49-F238E27FC236}">
                <a16:creationId xmlns:a16="http://schemas.microsoft.com/office/drawing/2014/main" id="{36B10C8D-7613-48C0-9E2A-79D73FD68124}"/>
              </a:ext>
            </a:extLst>
          </p:cNvPr>
          <p:cNvPicPr>
            <a:picLocks noChangeAspect="1"/>
          </p:cNvPicPr>
          <p:nvPr/>
        </p:nvPicPr>
        <p:blipFill>
          <a:blip r:embed="rId2"/>
          <a:stretch>
            <a:fillRect/>
          </a:stretch>
        </p:blipFill>
        <p:spPr>
          <a:xfrm>
            <a:off x="206547" y="1461189"/>
            <a:ext cx="10160282" cy="3369784"/>
          </a:xfrm>
          <a:prstGeom prst="rect">
            <a:avLst/>
          </a:prstGeom>
        </p:spPr>
      </p:pic>
      <p:pic>
        <p:nvPicPr>
          <p:cNvPr id="8" name="Picture 7">
            <a:extLst>
              <a:ext uri="{FF2B5EF4-FFF2-40B4-BE49-F238E27FC236}">
                <a16:creationId xmlns:a16="http://schemas.microsoft.com/office/drawing/2014/main" id="{739CEA24-4A4E-4CB7-84CF-CFF4EF4C7CEA}"/>
              </a:ext>
            </a:extLst>
          </p:cNvPr>
          <p:cNvPicPr>
            <a:picLocks noChangeAspect="1"/>
          </p:cNvPicPr>
          <p:nvPr/>
        </p:nvPicPr>
        <p:blipFill>
          <a:blip r:embed="rId3"/>
          <a:stretch>
            <a:fillRect/>
          </a:stretch>
        </p:blipFill>
        <p:spPr>
          <a:xfrm>
            <a:off x="3448828" y="4895075"/>
            <a:ext cx="5746849" cy="2664600"/>
          </a:xfrm>
          <a:prstGeom prst="rect">
            <a:avLst/>
          </a:prstGeom>
        </p:spPr>
      </p:pic>
    </p:spTree>
    <p:extLst>
      <p:ext uri="{BB962C8B-B14F-4D97-AF65-F5344CB8AC3E}">
        <p14:creationId xmlns:p14="http://schemas.microsoft.com/office/powerpoint/2010/main" val="22728686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FC7DD-82F6-4FFB-B971-FF0D7F6B9519}"/>
              </a:ext>
            </a:extLst>
          </p:cNvPr>
          <p:cNvSpPr>
            <a:spLocks noGrp="1"/>
          </p:cNvSpPr>
          <p:nvPr>
            <p:ph type="title"/>
          </p:nvPr>
        </p:nvSpPr>
        <p:spPr/>
        <p:txBody>
          <a:bodyPr/>
          <a:lstStyle/>
          <a:p>
            <a:r>
              <a:rPr lang="en-AU" dirty="0"/>
              <a:t>API interface – </a:t>
            </a:r>
            <a:br>
              <a:rPr lang="en-AU" dirty="0"/>
            </a:br>
            <a:r>
              <a:rPr lang="en-AU" dirty="0"/>
              <a:t>Topic Outcomes</a:t>
            </a:r>
          </a:p>
        </p:txBody>
      </p:sp>
      <p:graphicFrame>
        <p:nvGraphicFramePr>
          <p:cNvPr id="5" name="Content Placeholder 4">
            <a:extLst>
              <a:ext uri="{FF2B5EF4-FFF2-40B4-BE49-F238E27FC236}">
                <a16:creationId xmlns:a16="http://schemas.microsoft.com/office/drawing/2014/main" id="{3B098350-46A8-4AA5-9217-337AFEF808CB}"/>
              </a:ext>
            </a:extLst>
          </p:cNvPr>
          <p:cNvGraphicFramePr>
            <a:graphicFrameLocks noGrp="1"/>
          </p:cNvGraphicFramePr>
          <p:nvPr>
            <p:ph idx="1"/>
            <p:extLst>
              <p:ext uri="{D42A27DB-BD31-4B8C-83A1-F6EECF244321}">
                <p14:modId xmlns:p14="http://schemas.microsoft.com/office/powerpoint/2010/main" val="2880634250"/>
              </p:ext>
            </p:extLst>
          </p:nvPr>
        </p:nvGraphicFramePr>
        <p:xfrm>
          <a:off x="206546" y="4551017"/>
          <a:ext cx="10255425" cy="1285240"/>
        </p:xfrm>
        <a:graphic>
          <a:graphicData uri="http://schemas.openxmlformats.org/drawingml/2006/table">
            <a:tbl>
              <a:tblPr firstRow="1" bandRow="1">
                <a:tableStyleId>{5C22544A-7EE6-4342-B048-85BDC9FD1C3A}</a:tableStyleId>
              </a:tblPr>
              <a:tblGrid>
                <a:gridCol w="3869268">
                  <a:extLst>
                    <a:ext uri="{9D8B030D-6E8A-4147-A177-3AD203B41FA5}">
                      <a16:colId xmlns:a16="http://schemas.microsoft.com/office/drawing/2014/main" val="385475507"/>
                    </a:ext>
                  </a:extLst>
                </a:gridCol>
                <a:gridCol w="2967682">
                  <a:extLst>
                    <a:ext uri="{9D8B030D-6E8A-4147-A177-3AD203B41FA5}">
                      <a16:colId xmlns:a16="http://schemas.microsoft.com/office/drawing/2014/main" val="1895466345"/>
                    </a:ext>
                  </a:extLst>
                </a:gridCol>
                <a:gridCol w="3418475">
                  <a:extLst>
                    <a:ext uri="{9D8B030D-6E8A-4147-A177-3AD203B41FA5}">
                      <a16:colId xmlns:a16="http://schemas.microsoft.com/office/drawing/2014/main" val="4114258289"/>
                    </a:ext>
                  </a:extLst>
                </a:gridCol>
              </a:tblGrid>
              <a:tr h="370840">
                <a:tc>
                  <a:txBody>
                    <a:bodyPr/>
                    <a:lstStyle/>
                    <a:p>
                      <a:r>
                        <a:rPr lang="en-AU" dirty="0"/>
                        <a:t>Outstanding issues</a:t>
                      </a:r>
                    </a:p>
                  </a:txBody>
                  <a:tcPr/>
                </a:tc>
                <a:tc>
                  <a:txBody>
                    <a:bodyPr/>
                    <a:lstStyle/>
                    <a:p>
                      <a:r>
                        <a:rPr lang="en-AU" dirty="0"/>
                        <a:t>Outcomes</a:t>
                      </a:r>
                    </a:p>
                  </a:txBody>
                  <a:tcPr/>
                </a:tc>
                <a:tc>
                  <a:txBody>
                    <a:bodyPr/>
                    <a:lstStyle/>
                    <a:p>
                      <a:r>
                        <a:rPr lang="en-AU" dirty="0"/>
                        <a:t>Next Steps</a:t>
                      </a:r>
                    </a:p>
                  </a:txBody>
                  <a:tcPr/>
                </a:tc>
                <a:extLst>
                  <a:ext uri="{0D108BD9-81ED-4DB2-BD59-A6C34878D82A}">
                    <a16:rowId xmlns:a16="http://schemas.microsoft.com/office/drawing/2014/main" val="3185420360"/>
                  </a:ext>
                </a:extLst>
              </a:tr>
              <a:tr h="370840">
                <a:tc>
                  <a:txBody>
                    <a:bodyPr/>
                    <a:lstStyle/>
                    <a:p>
                      <a:r>
                        <a:rPr lang="en-AU" sz="1800" dirty="0"/>
                        <a:t>Confirming of compression support</a:t>
                      </a:r>
                    </a:p>
                  </a:txBody>
                  <a:tcPr/>
                </a:tc>
                <a:tc>
                  <a:txBody>
                    <a:bodyPr/>
                    <a:lstStyle/>
                    <a:p>
                      <a:pPr marL="285750" indent="-285750">
                        <a:buFont typeface="Arial" panose="020B0604020202020204" pitchFamily="34" charset="0"/>
                        <a:buChar char="•"/>
                      </a:pPr>
                      <a:r>
                        <a:rPr lang="en-AU" sz="1800" dirty="0"/>
                        <a:t>Strong support for APIs.</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800" dirty="0"/>
                        <a:t>AEMO review and design</a:t>
                      </a:r>
                    </a:p>
                    <a:p>
                      <a:pPr marL="0" marR="0" lvl="0" indent="0" algn="l" defTabSz="801929" rtl="0" eaLnBrk="1" fontAlgn="auto" latinLnBrk="0" hangingPunct="1">
                        <a:lnSpc>
                          <a:spcPct val="100000"/>
                        </a:lnSpc>
                        <a:spcBef>
                          <a:spcPts val="0"/>
                        </a:spcBef>
                        <a:spcAft>
                          <a:spcPts val="0"/>
                        </a:spcAft>
                        <a:buClrTx/>
                        <a:buSzTx/>
                        <a:buFontTx/>
                        <a:buNone/>
                        <a:tabLst/>
                        <a:defRPr/>
                      </a:pPr>
                      <a:r>
                        <a:rPr lang="en-AU" sz="1800" dirty="0"/>
                        <a:t>Draft Technical Specifications</a:t>
                      </a:r>
                    </a:p>
                    <a:p>
                      <a:endParaRPr lang="en-AU" sz="1800" dirty="0"/>
                    </a:p>
                  </a:txBody>
                  <a:tcPr/>
                </a:tc>
                <a:extLst>
                  <a:ext uri="{0D108BD9-81ED-4DB2-BD59-A6C34878D82A}">
                    <a16:rowId xmlns:a16="http://schemas.microsoft.com/office/drawing/2014/main" val="676981796"/>
                  </a:ext>
                </a:extLst>
              </a:tr>
            </a:tbl>
          </a:graphicData>
        </a:graphic>
      </p:graphicFrame>
      <p:sp>
        <p:nvSpPr>
          <p:cNvPr id="4" name="Slide Number Placeholder 3">
            <a:extLst>
              <a:ext uri="{FF2B5EF4-FFF2-40B4-BE49-F238E27FC236}">
                <a16:creationId xmlns:a16="http://schemas.microsoft.com/office/drawing/2014/main" id="{66F8E05B-2B4F-4A78-89F4-5E3DC1CE017E}"/>
              </a:ext>
            </a:extLst>
          </p:cNvPr>
          <p:cNvSpPr>
            <a:spLocks noGrp="1"/>
          </p:cNvSpPr>
          <p:nvPr>
            <p:ph type="sldNum" sz="quarter" idx="12"/>
          </p:nvPr>
        </p:nvSpPr>
        <p:spPr/>
        <p:txBody>
          <a:bodyPr/>
          <a:lstStyle/>
          <a:p>
            <a:fld id="{4EC81F68-4976-451A-B2E9-79BCBD2F70CC}" type="slidenum">
              <a:rPr lang="en-AU" smtClean="0"/>
              <a:t>17</a:t>
            </a:fld>
            <a:endParaRPr lang="en-AU"/>
          </a:p>
        </p:txBody>
      </p:sp>
      <p:graphicFrame>
        <p:nvGraphicFramePr>
          <p:cNvPr id="6" name="Content Placeholder 4">
            <a:extLst>
              <a:ext uri="{FF2B5EF4-FFF2-40B4-BE49-F238E27FC236}">
                <a16:creationId xmlns:a16="http://schemas.microsoft.com/office/drawing/2014/main" id="{23D93F66-19B0-4861-ACF1-8D144482C2AA}"/>
              </a:ext>
            </a:extLst>
          </p:cNvPr>
          <p:cNvGraphicFramePr>
            <a:graphicFrameLocks/>
          </p:cNvGraphicFramePr>
          <p:nvPr>
            <p:extLst>
              <p:ext uri="{D42A27DB-BD31-4B8C-83A1-F6EECF244321}">
                <p14:modId xmlns:p14="http://schemas.microsoft.com/office/powerpoint/2010/main" val="2459281468"/>
              </p:ext>
            </p:extLst>
          </p:nvPr>
        </p:nvGraphicFramePr>
        <p:xfrm>
          <a:off x="206547" y="1540523"/>
          <a:ext cx="10255424" cy="2931160"/>
        </p:xfrm>
        <a:graphic>
          <a:graphicData uri="http://schemas.openxmlformats.org/drawingml/2006/table">
            <a:tbl>
              <a:tblPr firstRow="1" bandRow="1">
                <a:tableStyleId>{5C22544A-7EE6-4342-B048-85BDC9FD1C3A}</a:tableStyleId>
              </a:tblPr>
              <a:tblGrid>
                <a:gridCol w="5127712">
                  <a:extLst>
                    <a:ext uri="{9D8B030D-6E8A-4147-A177-3AD203B41FA5}">
                      <a16:colId xmlns:a16="http://schemas.microsoft.com/office/drawing/2014/main" val="385475507"/>
                    </a:ext>
                  </a:extLst>
                </a:gridCol>
                <a:gridCol w="5127712">
                  <a:extLst>
                    <a:ext uri="{9D8B030D-6E8A-4147-A177-3AD203B41FA5}">
                      <a16:colId xmlns:a16="http://schemas.microsoft.com/office/drawing/2014/main" val="1895466345"/>
                    </a:ext>
                  </a:extLst>
                </a:gridCol>
              </a:tblGrid>
              <a:tr h="370840">
                <a:tc>
                  <a:txBody>
                    <a:bodyPr/>
                    <a:lstStyle/>
                    <a:p>
                      <a:r>
                        <a:rPr lang="en-AU" dirty="0"/>
                        <a:t>AEMO Proposal</a:t>
                      </a:r>
                    </a:p>
                  </a:txBody>
                  <a:tcPr/>
                </a:tc>
                <a:tc>
                  <a:txBody>
                    <a:bodyPr/>
                    <a:lstStyle/>
                    <a:p>
                      <a:r>
                        <a:rPr lang="en-AU" dirty="0"/>
                        <a:t>Discussion</a:t>
                      </a:r>
                    </a:p>
                  </a:txBody>
                  <a:tcPr/>
                </a:tc>
                <a:extLst>
                  <a:ext uri="{0D108BD9-81ED-4DB2-BD59-A6C34878D82A}">
                    <a16:rowId xmlns:a16="http://schemas.microsoft.com/office/drawing/2014/main" val="3185420360"/>
                  </a:ext>
                </a:extLst>
              </a:tr>
              <a:tr h="370840">
                <a:tc>
                  <a:txBody>
                    <a:bodyPr/>
                    <a:lstStyle/>
                    <a:p>
                      <a:r>
                        <a:rPr lang="en-AU" sz="1800" dirty="0"/>
                        <a:t>New bidding APIs via AEMO’s e-Hub</a:t>
                      </a:r>
                    </a:p>
                  </a:txBody>
                  <a:tcPr/>
                </a:tc>
                <a:tc>
                  <a:txBody>
                    <a:bodyPr/>
                    <a:lstStyle/>
                    <a:p>
                      <a:pPr marL="285750" indent="-285750">
                        <a:buFont typeface="Arial" panose="020B0604020202020204" pitchFamily="34" charset="0"/>
                        <a:buChar char="•"/>
                      </a:pPr>
                      <a:r>
                        <a:rPr lang="en-AU" sz="1800" b="0" dirty="0"/>
                        <a:t>Further automated rebidding is planned by some participants.</a:t>
                      </a:r>
                    </a:p>
                    <a:p>
                      <a:pPr marL="285750" indent="-285750">
                        <a:buFont typeface="Arial" panose="020B0604020202020204" pitchFamily="34" charset="0"/>
                        <a:buChar char="•"/>
                      </a:pPr>
                      <a:r>
                        <a:rPr lang="en-AU" sz="1800" b="0" dirty="0"/>
                        <a:t>No support for partial or targeted offer updates.</a:t>
                      </a:r>
                    </a:p>
                    <a:p>
                      <a:pPr marL="285750" indent="-285750">
                        <a:buFont typeface="Arial" panose="020B0604020202020204" pitchFamily="34" charset="0"/>
                        <a:buChar char="•"/>
                      </a:pPr>
                      <a:r>
                        <a:rPr lang="en-AU" sz="1800" b="0" dirty="0"/>
                        <a:t>Requested roadmap for migration of other AEMO services to APIs.</a:t>
                      </a:r>
                    </a:p>
                    <a:p>
                      <a:pPr marL="285750" indent="-285750">
                        <a:buFont typeface="Arial" panose="020B0604020202020204" pitchFamily="34" charset="0"/>
                        <a:buChar char="•"/>
                      </a:pPr>
                      <a:r>
                        <a:rPr lang="en-AU" sz="1800" b="0" dirty="0"/>
                        <a:t>Consider combining </a:t>
                      </a:r>
                      <a:r>
                        <a:rPr lang="en-AU" sz="1800" b="0" dirty="0" err="1"/>
                        <a:t>viewSubmission</a:t>
                      </a:r>
                      <a:r>
                        <a:rPr lang="en-AU" sz="1800" b="0" dirty="0"/>
                        <a:t> and </a:t>
                      </a:r>
                      <a:r>
                        <a:rPr lang="en-AU" sz="1800" b="0" dirty="0" err="1"/>
                        <a:t>viewResponse</a:t>
                      </a:r>
                      <a:r>
                        <a:rPr lang="en-AU" sz="1800" b="0" dirty="0"/>
                        <a:t> APIs</a:t>
                      </a:r>
                    </a:p>
                    <a:p>
                      <a:pPr marL="285750" indent="-285750">
                        <a:buFont typeface="Arial" panose="020B0604020202020204" pitchFamily="34" charset="0"/>
                        <a:buChar char="•"/>
                      </a:pPr>
                      <a:r>
                        <a:rPr lang="en-AU" sz="1800" b="0" dirty="0"/>
                        <a:t>Consider new API technologies like </a:t>
                      </a:r>
                      <a:r>
                        <a:rPr lang="en-AU" sz="1800" b="0" dirty="0" err="1"/>
                        <a:t>GraphQL</a:t>
                      </a:r>
                      <a:endParaRPr lang="en-AU" sz="1800" b="0" dirty="0"/>
                    </a:p>
                    <a:p>
                      <a:endParaRPr lang="en-AU" sz="1800" dirty="0"/>
                    </a:p>
                  </a:txBody>
                  <a:tcPr/>
                </a:tc>
                <a:extLst>
                  <a:ext uri="{0D108BD9-81ED-4DB2-BD59-A6C34878D82A}">
                    <a16:rowId xmlns:a16="http://schemas.microsoft.com/office/drawing/2014/main" val="676981796"/>
                  </a:ext>
                </a:extLst>
              </a:tr>
            </a:tbl>
          </a:graphicData>
        </a:graphic>
      </p:graphicFrame>
    </p:spTree>
    <p:extLst>
      <p:ext uri="{BB962C8B-B14F-4D97-AF65-F5344CB8AC3E}">
        <p14:creationId xmlns:p14="http://schemas.microsoft.com/office/powerpoint/2010/main" val="40446221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00AE9-B38D-44A6-8706-ED202D4AFB2E}"/>
              </a:ext>
            </a:extLst>
          </p:cNvPr>
          <p:cNvSpPr>
            <a:spLocks noGrp="1"/>
          </p:cNvSpPr>
          <p:nvPr>
            <p:ph type="title"/>
          </p:nvPr>
        </p:nvSpPr>
        <p:spPr/>
        <p:txBody>
          <a:bodyPr>
            <a:normAutofit/>
          </a:bodyPr>
          <a:lstStyle/>
          <a:p>
            <a:r>
              <a:rPr lang="en-AU" dirty="0"/>
              <a:t>API interface</a:t>
            </a:r>
          </a:p>
        </p:txBody>
      </p:sp>
      <p:sp>
        <p:nvSpPr>
          <p:cNvPr id="3" name="Content Placeholder 2">
            <a:extLst>
              <a:ext uri="{FF2B5EF4-FFF2-40B4-BE49-F238E27FC236}">
                <a16:creationId xmlns:a16="http://schemas.microsoft.com/office/drawing/2014/main" id="{C300E4BC-7BB2-4139-8A39-C3DEEA023260}"/>
              </a:ext>
            </a:extLst>
          </p:cNvPr>
          <p:cNvSpPr>
            <a:spLocks noGrp="1"/>
          </p:cNvSpPr>
          <p:nvPr>
            <p:ph idx="1"/>
          </p:nvPr>
        </p:nvSpPr>
        <p:spPr>
          <a:xfrm>
            <a:off x="206546" y="2012414"/>
            <a:ext cx="10255425" cy="4323992"/>
          </a:xfrm>
        </p:spPr>
        <p:txBody>
          <a:bodyPr>
            <a:normAutofit/>
          </a:bodyPr>
          <a:lstStyle/>
          <a:p>
            <a:r>
              <a:rPr lang="en-AU" dirty="0"/>
              <a:t>Provision of new bidding APIs via AEMO’s e-Hub</a:t>
            </a:r>
          </a:p>
          <a:p>
            <a:r>
              <a:rPr lang="en-AU" dirty="0"/>
              <a:t>The Web user interface will use the APIs and participants may change their systems to use the same APIs directly</a:t>
            </a:r>
          </a:p>
          <a:p>
            <a:r>
              <a:rPr lang="en-AU" dirty="0"/>
              <a:t>This interface will offer additional functions such as returning lists of offers, details of these offers and details of submissions.</a:t>
            </a:r>
          </a:p>
          <a:p>
            <a:r>
              <a:rPr lang="en-AU" dirty="0"/>
              <a:t>Its advantages over FTP (the current process) are</a:t>
            </a:r>
          </a:p>
          <a:p>
            <a:pPr lvl="1"/>
            <a:r>
              <a:rPr lang="en-AU" dirty="0"/>
              <a:t>it will be synchronous returning a response that completes the transaction</a:t>
            </a:r>
          </a:p>
          <a:p>
            <a:pPr lvl="1"/>
            <a:r>
              <a:rPr lang="en-AU" dirty="0"/>
              <a:t>it will be faster because there is no time lost in polling directories</a:t>
            </a:r>
          </a:p>
          <a:p>
            <a:pPr lvl="1"/>
            <a:r>
              <a:rPr lang="en-AU" dirty="0"/>
              <a:t>the interface request and response are clearly defined and easier to develop and test against</a:t>
            </a:r>
          </a:p>
        </p:txBody>
      </p:sp>
      <p:sp>
        <p:nvSpPr>
          <p:cNvPr id="4" name="Slide Number Placeholder 3">
            <a:extLst>
              <a:ext uri="{FF2B5EF4-FFF2-40B4-BE49-F238E27FC236}">
                <a16:creationId xmlns:a16="http://schemas.microsoft.com/office/drawing/2014/main" id="{F6401801-E811-42B2-9AAB-FDFF47A9A6EE}"/>
              </a:ext>
            </a:extLst>
          </p:cNvPr>
          <p:cNvSpPr>
            <a:spLocks noGrp="1"/>
          </p:cNvSpPr>
          <p:nvPr>
            <p:ph type="sldNum" sz="quarter" idx="12"/>
          </p:nvPr>
        </p:nvSpPr>
        <p:spPr/>
        <p:txBody>
          <a:bodyPr/>
          <a:lstStyle/>
          <a:p>
            <a:fld id="{4EC81F68-4976-451A-B2E9-79BCBD2F70CC}" type="slidenum">
              <a:rPr lang="en-AU" smtClean="0"/>
              <a:t>18</a:t>
            </a:fld>
            <a:endParaRPr lang="en-AU"/>
          </a:p>
        </p:txBody>
      </p:sp>
      <p:sp>
        <p:nvSpPr>
          <p:cNvPr id="5" name="Rectangle 4">
            <a:extLst>
              <a:ext uri="{FF2B5EF4-FFF2-40B4-BE49-F238E27FC236}">
                <a16:creationId xmlns:a16="http://schemas.microsoft.com/office/drawing/2014/main" id="{98C20815-FE18-42E4-80C0-63F3078EB794}"/>
              </a:ext>
            </a:extLst>
          </p:cNvPr>
          <p:cNvSpPr/>
          <p:nvPr/>
        </p:nvSpPr>
        <p:spPr>
          <a:xfrm>
            <a:off x="5881773" y="6485851"/>
            <a:ext cx="4327588" cy="923330"/>
          </a:xfrm>
          <a:prstGeom prst="rect">
            <a:avLst/>
          </a:prstGeom>
        </p:spPr>
        <p:txBody>
          <a:bodyPr wrap="square">
            <a:spAutoFit/>
          </a:bodyPr>
          <a:lstStyle/>
          <a:p>
            <a:r>
              <a:rPr lang="en-AU" dirty="0"/>
              <a:t>API = Application Programming Interface</a:t>
            </a:r>
          </a:p>
          <a:p>
            <a:r>
              <a:rPr lang="en-AU" sz="1200" dirty="0"/>
              <a:t>“A set of functions and procedures that allow the creation of applications which access the features or data of an operating system, application, or other service.”</a:t>
            </a:r>
          </a:p>
        </p:txBody>
      </p:sp>
    </p:spTree>
    <p:extLst>
      <p:ext uri="{BB962C8B-B14F-4D97-AF65-F5344CB8AC3E}">
        <p14:creationId xmlns:p14="http://schemas.microsoft.com/office/powerpoint/2010/main" val="16311222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D2054-7997-424D-BD42-79B82A7CCD90}"/>
              </a:ext>
            </a:extLst>
          </p:cNvPr>
          <p:cNvSpPr>
            <a:spLocks noGrp="1"/>
          </p:cNvSpPr>
          <p:nvPr>
            <p:ph type="title"/>
          </p:nvPr>
        </p:nvSpPr>
        <p:spPr/>
        <p:txBody>
          <a:bodyPr/>
          <a:lstStyle/>
          <a:p>
            <a:r>
              <a:rPr lang="en-AU" dirty="0"/>
              <a:t>Bidding APIs</a:t>
            </a:r>
          </a:p>
        </p:txBody>
      </p:sp>
      <p:sp>
        <p:nvSpPr>
          <p:cNvPr id="4" name="Slide Number Placeholder 3">
            <a:extLst>
              <a:ext uri="{FF2B5EF4-FFF2-40B4-BE49-F238E27FC236}">
                <a16:creationId xmlns:a16="http://schemas.microsoft.com/office/drawing/2014/main" id="{394BD398-885F-44CB-A030-5585D54D0DE5}"/>
              </a:ext>
            </a:extLst>
          </p:cNvPr>
          <p:cNvSpPr>
            <a:spLocks noGrp="1"/>
          </p:cNvSpPr>
          <p:nvPr>
            <p:ph type="sldNum" sz="quarter" idx="12"/>
          </p:nvPr>
        </p:nvSpPr>
        <p:spPr/>
        <p:txBody>
          <a:bodyPr/>
          <a:lstStyle/>
          <a:p>
            <a:fld id="{4EC81F68-4976-451A-B2E9-79BCBD2F70CC}" type="slidenum">
              <a:rPr lang="en-AU" smtClean="0"/>
              <a:t>19</a:t>
            </a:fld>
            <a:endParaRPr lang="en-AU"/>
          </a:p>
        </p:txBody>
      </p:sp>
      <p:graphicFrame>
        <p:nvGraphicFramePr>
          <p:cNvPr id="5" name="Table 4">
            <a:extLst>
              <a:ext uri="{FF2B5EF4-FFF2-40B4-BE49-F238E27FC236}">
                <a16:creationId xmlns:a16="http://schemas.microsoft.com/office/drawing/2014/main" id="{B9A856A2-216D-49CB-9CEF-773EBF3C5AC5}"/>
              </a:ext>
            </a:extLst>
          </p:cNvPr>
          <p:cNvGraphicFramePr>
            <a:graphicFrameLocks noGrp="1"/>
          </p:cNvGraphicFramePr>
          <p:nvPr>
            <p:extLst/>
          </p:nvPr>
        </p:nvGraphicFramePr>
        <p:xfrm>
          <a:off x="543666" y="1601579"/>
          <a:ext cx="9276558" cy="5405120"/>
        </p:xfrm>
        <a:graphic>
          <a:graphicData uri="http://schemas.openxmlformats.org/drawingml/2006/table">
            <a:tbl>
              <a:tblPr firstRow="1" bandRow="1">
                <a:tableStyleId>{5C22544A-7EE6-4342-B048-85BDC9FD1C3A}</a:tableStyleId>
              </a:tblPr>
              <a:tblGrid>
                <a:gridCol w="2174039">
                  <a:extLst>
                    <a:ext uri="{9D8B030D-6E8A-4147-A177-3AD203B41FA5}">
                      <a16:colId xmlns:a16="http://schemas.microsoft.com/office/drawing/2014/main" val="3469863024"/>
                    </a:ext>
                  </a:extLst>
                </a:gridCol>
                <a:gridCol w="4010333">
                  <a:extLst>
                    <a:ext uri="{9D8B030D-6E8A-4147-A177-3AD203B41FA5}">
                      <a16:colId xmlns:a16="http://schemas.microsoft.com/office/drawing/2014/main" val="420566533"/>
                    </a:ext>
                  </a:extLst>
                </a:gridCol>
                <a:gridCol w="3092186">
                  <a:extLst>
                    <a:ext uri="{9D8B030D-6E8A-4147-A177-3AD203B41FA5}">
                      <a16:colId xmlns:a16="http://schemas.microsoft.com/office/drawing/2014/main" val="2294631268"/>
                    </a:ext>
                  </a:extLst>
                </a:gridCol>
              </a:tblGrid>
              <a:tr h="253293">
                <a:tc>
                  <a:txBody>
                    <a:bodyPr/>
                    <a:lstStyle/>
                    <a:p>
                      <a:r>
                        <a:rPr lang="en-AU" dirty="0"/>
                        <a:t>API resource</a:t>
                      </a:r>
                    </a:p>
                  </a:txBody>
                  <a:tcPr/>
                </a:tc>
                <a:tc>
                  <a:txBody>
                    <a:bodyPr/>
                    <a:lstStyle/>
                    <a:p>
                      <a:r>
                        <a:rPr lang="en-AU" dirty="0"/>
                        <a:t>Purpose</a:t>
                      </a:r>
                    </a:p>
                  </a:txBody>
                  <a:tcPr/>
                </a:tc>
                <a:tc>
                  <a:txBody>
                    <a:bodyPr/>
                    <a:lstStyle/>
                    <a:p>
                      <a:r>
                        <a:rPr lang="en-AU" dirty="0"/>
                        <a:t>Parameters</a:t>
                      </a:r>
                    </a:p>
                  </a:txBody>
                  <a:tcPr/>
                </a:tc>
                <a:extLst>
                  <a:ext uri="{0D108BD9-81ED-4DB2-BD59-A6C34878D82A}">
                    <a16:rowId xmlns:a16="http://schemas.microsoft.com/office/drawing/2014/main" val="615873441"/>
                  </a:ext>
                </a:extLst>
              </a:tr>
              <a:tr h="262728">
                <a:tc>
                  <a:txBody>
                    <a:bodyPr/>
                    <a:lstStyle/>
                    <a:p>
                      <a:r>
                        <a:rPr lang="en-AU" dirty="0"/>
                        <a:t>POST /</a:t>
                      </a:r>
                      <a:r>
                        <a:rPr lang="en-AU" dirty="0" err="1"/>
                        <a:t>submitBids</a:t>
                      </a:r>
                      <a:endParaRPr lang="en-AU" dirty="0"/>
                    </a:p>
                  </a:txBody>
                  <a:tcPr/>
                </a:tc>
                <a:tc>
                  <a:txBody>
                    <a:bodyPr/>
                    <a:lstStyle/>
                    <a:p>
                      <a:r>
                        <a:rPr lang="en-AU" dirty="0"/>
                        <a:t>Submit JSON bid format to AEMO</a:t>
                      </a:r>
                    </a:p>
                  </a:txBody>
                  <a:tcPr/>
                </a:tc>
                <a:tc>
                  <a:txBody>
                    <a:bodyPr/>
                    <a:lstStyle/>
                    <a:p>
                      <a:r>
                        <a:rPr lang="en-AU" dirty="0"/>
                        <a:t>None</a:t>
                      </a:r>
                    </a:p>
                  </a:txBody>
                  <a:tcPr/>
                </a:tc>
                <a:extLst>
                  <a:ext uri="{0D108BD9-81ED-4DB2-BD59-A6C34878D82A}">
                    <a16:rowId xmlns:a16="http://schemas.microsoft.com/office/drawing/2014/main" val="68585733"/>
                  </a:ext>
                </a:extLst>
              </a:tr>
              <a:tr h="803951">
                <a:tc>
                  <a:txBody>
                    <a:bodyPr/>
                    <a:lstStyle/>
                    <a:p>
                      <a:r>
                        <a:rPr lang="en-AU" dirty="0"/>
                        <a:t>GET /</a:t>
                      </a:r>
                      <a:r>
                        <a:rPr lang="en-AU" dirty="0" err="1"/>
                        <a:t>listBids</a:t>
                      </a:r>
                      <a:endParaRPr lang="en-AU" dirty="0"/>
                    </a:p>
                  </a:txBody>
                  <a:tcPr/>
                </a:tc>
                <a:tc>
                  <a:txBody>
                    <a:bodyPr/>
                    <a:lstStyle/>
                    <a:p>
                      <a:r>
                        <a:rPr lang="en-AU" dirty="0"/>
                        <a:t>List effective bids for a trading day range.</a:t>
                      </a:r>
                    </a:p>
                    <a:p>
                      <a:r>
                        <a:rPr lang="en-AU" sz="1200" dirty="0" err="1"/>
                        <a:t>OfferDateTime</a:t>
                      </a:r>
                      <a:r>
                        <a:rPr lang="en-AU" sz="1200" dirty="0"/>
                        <a:t>, </a:t>
                      </a:r>
                      <a:r>
                        <a:rPr lang="en-AU" sz="1200" dirty="0" err="1"/>
                        <a:t>TradingDay</a:t>
                      </a:r>
                      <a:r>
                        <a:rPr lang="en-AU" sz="1200" dirty="0"/>
                        <a:t>, DUID, Service, </a:t>
                      </a:r>
                      <a:r>
                        <a:rPr lang="en-AU" sz="1200" dirty="0" err="1"/>
                        <a:t>EntryType</a:t>
                      </a:r>
                      <a:r>
                        <a:rPr lang="en-AU" sz="1200" dirty="0"/>
                        <a:t> (Rebid/Daily), </a:t>
                      </a:r>
                      <a:r>
                        <a:rPr lang="en-AU" sz="1200" dirty="0" err="1"/>
                        <a:t>VersionNumber</a:t>
                      </a:r>
                      <a:endParaRPr lang="en-AU" sz="1200" dirty="0"/>
                    </a:p>
                    <a:p>
                      <a:r>
                        <a:rPr lang="en-AU" sz="1200" dirty="0">
                          <a:solidFill>
                            <a:srgbClr val="FF0000"/>
                          </a:solidFill>
                        </a:rPr>
                        <a:t>Provides the data in </a:t>
                      </a:r>
                      <a:r>
                        <a:rPr lang="en-AU" sz="1200" b="1" dirty="0">
                          <a:solidFill>
                            <a:srgbClr val="FF0000"/>
                          </a:solidFill>
                        </a:rPr>
                        <a:t>BIDDAYOFFER</a:t>
                      </a:r>
                    </a:p>
                  </a:txBody>
                  <a:tcPr/>
                </a:tc>
                <a:tc>
                  <a:txBody>
                    <a:bodyPr/>
                    <a:lstStyle/>
                    <a:p>
                      <a:r>
                        <a:rPr lang="en-AU" dirty="0"/>
                        <a:t>From</a:t>
                      </a:r>
                    </a:p>
                    <a:p>
                      <a:r>
                        <a:rPr lang="en-AU" dirty="0"/>
                        <a:t>To &lt;optional&gt;</a:t>
                      </a:r>
                    </a:p>
                    <a:p>
                      <a:r>
                        <a:rPr lang="en-AU" dirty="0"/>
                        <a:t>DUID &lt;optional&gt;</a:t>
                      </a:r>
                    </a:p>
                    <a:p>
                      <a:r>
                        <a:rPr lang="en-AU" dirty="0"/>
                        <a:t>Service &lt;optional&gt;</a:t>
                      </a:r>
                    </a:p>
                  </a:txBody>
                  <a:tcPr/>
                </a:tc>
                <a:extLst>
                  <a:ext uri="{0D108BD9-81ED-4DB2-BD59-A6C34878D82A}">
                    <a16:rowId xmlns:a16="http://schemas.microsoft.com/office/drawing/2014/main" val="1468407855"/>
                  </a:ext>
                </a:extLst>
              </a:tr>
              <a:tr h="803951">
                <a:tc>
                  <a:txBody>
                    <a:bodyPr/>
                    <a:lstStyle/>
                    <a:p>
                      <a:r>
                        <a:rPr lang="en-AU" dirty="0"/>
                        <a:t>GET /</a:t>
                      </a:r>
                      <a:r>
                        <a:rPr lang="en-AU" dirty="0" err="1"/>
                        <a:t>viewBid</a:t>
                      </a:r>
                      <a:endParaRPr lang="en-AU" dirty="0"/>
                    </a:p>
                  </a:txBody>
                  <a:tcPr/>
                </a:tc>
                <a:tc>
                  <a:txBody>
                    <a:bodyPr/>
                    <a:lstStyle/>
                    <a:p>
                      <a:r>
                        <a:rPr lang="en-AU" dirty="0"/>
                        <a:t>View bid:</a:t>
                      </a:r>
                    </a:p>
                    <a:p>
                      <a:r>
                        <a:rPr lang="en-AU" dirty="0"/>
                        <a:t>Return effective (or specific bid version) in JSON bid format</a:t>
                      </a:r>
                    </a:p>
                    <a:p>
                      <a:pPr marL="0" marR="0" lvl="0" indent="0" algn="l" defTabSz="801929" rtl="0" eaLnBrk="1" fontAlgn="auto" latinLnBrk="0" hangingPunct="1">
                        <a:lnSpc>
                          <a:spcPct val="100000"/>
                        </a:lnSpc>
                        <a:spcBef>
                          <a:spcPts val="0"/>
                        </a:spcBef>
                        <a:spcAft>
                          <a:spcPts val="0"/>
                        </a:spcAft>
                        <a:buClrTx/>
                        <a:buSzTx/>
                        <a:buFontTx/>
                        <a:buNone/>
                        <a:tabLst/>
                        <a:defRPr/>
                      </a:pPr>
                      <a:r>
                        <a:rPr lang="en-AU" sz="1200" dirty="0">
                          <a:solidFill>
                            <a:srgbClr val="FF0000"/>
                          </a:solidFill>
                        </a:rPr>
                        <a:t>Provides the data for a bid in </a:t>
                      </a:r>
                      <a:r>
                        <a:rPr lang="en-AU" sz="1200" b="1" dirty="0">
                          <a:solidFill>
                            <a:srgbClr val="FF0000"/>
                          </a:solidFill>
                        </a:rPr>
                        <a:t>BIDDAYOFFER/BIDPEROFFER</a:t>
                      </a:r>
                    </a:p>
                  </a:txBody>
                  <a:tcPr/>
                </a:tc>
                <a:tc>
                  <a:txBody>
                    <a:bodyPr/>
                    <a:lstStyle/>
                    <a:p>
                      <a:r>
                        <a:rPr lang="en-AU" dirty="0"/>
                        <a:t>Trading Day</a:t>
                      </a:r>
                    </a:p>
                    <a:p>
                      <a:r>
                        <a:rPr lang="en-AU" dirty="0"/>
                        <a:t>DUID</a:t>
                      </a:r>
                    </a:p>
                    <a:p>
                      <a:r>
                        <a:rPr lang="en-AU" dirty="0"/>
                        <a:t>Service</a:t>
                      </a:r>
                    </a:p>
                    <a:p>
                      <a:r>
                        <a:rPr lang="en-AU" dirty="0" err="1">
                          <a:solidFill>
                            <a:schemeClr val="tx1"/>
                          </a:solidFill>
                        </a:rPr>
                        <a:t>OfferDateTime</a:t>
                      </a:r>
                      <a:r>
                        <a:rPr lang="en-AU" dirty="0">
                          <a:solidFill>
                            <a:schemeClr val="tx1"/>
                          </a:solidFill>
                        </a:rPr>
                        <a:t> &lt;optional&gt;</a:t>
                      </a:r>
                    </a:p>
                  </a:txBody>
                  <a:tcPr/>
                </a:tc>
                <a:extLst>
                  <a:ext uri="{0D108BD9-81ED-4DB2-BD59-A6C34878D82A}">
                    <a16:rowId xmlns:a16="http://schemas.microsoft.com/office/drawing/2014/main" val="3365877363"/>
                  </a:ext>
                </a:extLst>
              </a:tr>
              <a:tr h="855288">
                <a:tc>
                  <a:txBody>
                    <a:bodyPr/>
                    <a:lstStyle/>
                    <a:p>
                      <a:r>
                        <a:rPr lang="en-AU" dirty="0"/>
                        <a:t>GET /</a:t>
                      </a:r>
                      <a:r>
                        <a:rPr lang="en-AU" dirty="0" err="1"/>
                        <a:t>listSubmissions</a:t>
                      </a:r>
                      <a:endParaRPr lang="en-AU" dirty="0"/>
                    </a:p>
                  </a:txBody>
                  <a:tcPr/>
                </a:tc>
                <a:tc>
                  <a:txBody>
                    <a:bodyPr/>
                    <a:lstStyle/>
                    <a:p>
                      <a:r>
                        <a:rPr lang="en-AU" dirty="0"/>
                        <a:t>List submissions based on a calendar date range.</a:t>
                      </a:r>
                    </a:p>
                    <a:p>
                      <a:r>
                        <a:rPr lang="en-AU" sz="1200" dirty="0"/>
                        <a:t>PID, </a:t>
                      </a:r>
                      <a:r>
                        <a:rPr lang="en-AU" sz="1200" dirty="0" err="1"/>
                        <a:t>OfferDateTime</a:t>
                      </a:r>
                      <a:r>
                        <a:rPr lang="en-AU" sz="1200" dirty="0"/>
                        <a:t>, Status, Authorised By, Authorised Date, Transaction ID</a:t>
                      </a:r>
                    </a:p>
                    <a:p>
                      <a:r>
                        <a:rPr lang="en-AU" sz="1200" dirty="0">
                          <a:solidFill>
                            <a:srgbClr val="FF0000"/>
                          </a:solidFill>
                        </a:rPr>
                        <a:t>Provides the data for a bid in </a:t>
                      </a:r>
                      <a:r>
                        <a:rPr lang="en-AU" sz="1200" b="1" dirty="0">
                          <a:solidFill>
                            <a:srgbClr val="FF0000"/>
                          </a:solidFill>
                        </a:rPr>
                        <a:t>BIDOFFERFILETRK</a:t>
                      </a:r>
                      <a:endParaRPr lang="en-AU" sz="1200" dirty="0"/>
                    </a:p>
                  </a:txBody>
                  <a:tcPr/>
                </a:tc>
                <a:tc>
                  <a:txBody>
                    <a:bodyPr/>
                    <a:lstStyle/>
                    <a:p>
                      <a:r>
                        <a:rPr lang="en-AU" dirty="0"/>
                        <a:t>From</a:t>
                      </a:r>
                    </a:p>
                    <a:p>
                      <a:r>
                        <a:rPr lang="en-AU" dirty="0"/>
                        <a:t>To &lt;optional&gt;</a:t>
                      </a:r>
                    </a:p>
                  </a:txBody>
                  <a:tcPr/>
                </a:tc>
                <a:extLst>
                  <a:ext uri="{0D108BD9-81ED-4DB2-BD59-A6C34878D82A}">
                    <a16:rowId xmlns:a16="http://schemas.microsoft.com/office/drawing/2014/main" val="1340777259"/>
                  </a:ext>
                </a:extLst>
              </a:tr>
              <a:tr h="576326">
                <a:tc>
                  <a:txBody>
                    <a:bodyPr/>
                    <a:lstStyle/>
                    <a:p>
                      <a:r>
                        <a:rPr lang="en-AU" dirty="0"/>
                        <a:t>GET /</a:t>
                      </a:r>
                      <a:r>
                        <a:rPr lang="en-AU" dirty="0" err="1"/>
                        <a:t>viewSubmission</a:t>
                      </a:r>
                      <a:endParaRPr lang="en-AU" dirty="0"/>
                    </a:p>
                  </a:txBody>
                  <a:tcPr/>
                </a:tc>
                <a:tc>
                  <a:txBody>
                    <a:bodyPr/>
                    <a:lstStyle/>
                    <a:p>
                      <a:r>
                        <a:rPr lang="en-AU" dirty="0"/>
                        <a:t>View submission:</a:t>
                      </a:r>
                    </a:p>
                    <a:p>
                      <a:r>
                        <a:rPr lang="en-AU" dirty="0"/>
                        <a:t>Return JSON payload as submitted</a:t>
                      </a:r>
                    </a:p>
                    <a:p>
                      <a:r>
                        <a:rPr lang="en-AU" sz="1200" dirty="0">
                          <a:solidFill>
                            <a:srgbClr val="FF0000"/>
                          </a:solidFill>
                        </a:rPr>
                        <a:t>Currently only available via FTP</a:t>
                      </a:r>
                    </a:p>
                  </a:txBody>
                  <a:tcPr/>
                </a:tc>
                <a:tc>
                  <a:txBody>
                    <a:bodyPr/>
                    <a:lstStyle/>
                    <a:p>
                      <a:r>
                        <a:rPr lang="en-AU" dirty="0"/>
                        <a:t>Transaction ID</a:t>
                      </a:r>
                    </a:p>
                  </a:txBody>
                  <a:tcPr/>
                </a:tc>
                <a:extLst>
                  <a:ext uri="{0D108BD9-81ED-4DB2-BD59-A6C34878D82A}">
                    <a16:rowId xmlns:a16="http://schemas.microsoft.com/office/drawing/2014/main" val="943274213"/>
                  </a:ext>
                </a:extLst>
              </a:tr>
              <a:tr h="576326">
                <a:tc>
                  <a:txBody>
                    <a:bodyPr/>
                    <a:lstStyle/>
                    <a:p>
                      <a:r>
                        <a:rPr lang="en-AU" dirty="0"/>
                        <a:t>GET /</a:t>
                      </a:r>
                      <a:r>
                        <a:rPr lang="en-AU" dirty="0" err="1"/>
                        <a:t>viewResponse</a:t>
                      </a:r>
                      <a:endParaRPr lang="en-AU" dirty="0"/>
                    </a:p>
                  </a:txBody>
                  <a:tcPr/>
                </a:tc>
                <a:tc>
                  <a:txBody>
                    <a:bodyPr/>
                    <a:lstStyle/>
                    <a:p>
                      <a:r>
                        <a:rPr lang="en-AU" dirty="0"/>
                        <a:t>View submission response:</a:t>
                      </a:r>
                    </a:p>
                    <a:p>
                      <a:r>
                        <a:rPr lang="en-AU" dirty="0"/>
                        <a:t>Return JSON response</a:t>
                      </a:r>
                    </a:p>
                    <a:p>
                      <a:pPr marL="0" marR="0" lvl="0" indent="0" algn="l" defTabSz="801929" rtl="0" eaLnBrk="1" fontAlgn="auto" latinLnBrk="0" hangingPunct="1">
                        <a:lnSpc>
                          <a:spcPct val="100000"/>
                        </a:lnSpc>
                        <a:spcBef>
                          <a:spcPts val="0"/>
                        </a:spcBef>
                        <a:spcAft>
                          <a:spcPts val="0"/>
                        </a:spcAft>
                        <a:buClrTx/>
                        <a:buSzTx/>
                        <a:buFontTx/>
                        <a:buNone/>
                        <a:tabLst/>
                        <a:defRPr/>
                      </a:pPr>
                      <a:r>
                        <a:rPr lang="en-AU" sz="1200" dirty="0">
                          <a:solidFill>
                            <a:srgbClr val="FF0000"/>
                          </a:solidFill>
                        </a:rPr>
                        <a:t>Currently only available via FTP</a:t>
                      </a:r>
                    </a:p>
                  </a:txBody>
                  <a:tcPr/>
                </a:tc>
                <a:tc>
                  <a:txBody>
                    <a:bodyPr/>
                    <a:lstStyle/>
                    <a:p>
                      <a:r>
                        <a:rPr lang="en-AU" dirty="0"/>
                        <a:t>Transaction ID</a:t>
                      </a:r>
                    </a:p>
                  </a:txBody>
                  <a:tcPr/>
                </a:tc>
                <a:extLst>
                  <a:ext uri="{0D108BD9-81ED-4DB2-BD59-A6C34878D82A}">
                    <a16:rowId xmlns:a16="http://schemas.microsoft.com/office/drawing/2014/main" val="1193429606"/>
                  </a:ext>
                </a:extLst>
              </a:tr>
            </a:tbl>
          </a:graphicData>
        </a:graphic>
      </p:graphicFrame>
    </p:spTree>
    <p:extLst>
      <p:ext uri="{BB962C8B-B14F-4D97-AF65-F5344CB8AC3E}">
        <p14:creationId xmlns:p14="http://schemas.microsoft.com/office/powerpoint/2010/main" val="3612685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p:txBody>
          <a:bodyPr/>
          <a:lstStyle/>
          <a:p>
            <a:r>
              <a:rPr lang="en-AU" dirty="0">
                <a:latin typeface="Arial" panose="020B0604020202020204" pitchFamily="34" charset="0"/>
                <a:cs typeface="Arial" panose="020B0604020202020204" pitchFamily="34" charset="0"/>
              </a:rPr>
              <a:t>Agenda (Melbourne Time)</a:t>
            </a:r>
          </a:p>
        </p:txBody>
      </p:sp>
      <p:sp>
        <p:nvSpPr>
          <p:cNvPr id="7" name="Content Placeholder 6">
            <a:extLst>
              <a:ext uri="{FF2B5EF4-FFF2-40B4-BE49-F238E27FC236}">
                <a16:creationId xmlns:a16="http://schemas.microsoft.com/office/drawing/2014/main" id="{AC6135E2-BB95-4227-B6BA-F528455E4898}"/>
              </a:ext>
            </a:extLst>
          </p:cNvPr>
          <p:cNvSpPr>
            <a:spLocks noGrp="1"/>
          </p:cNvSpPr>
          <p:nvPr>
            <p:ph idx="1"/>
          </p:nvPr>
        </p:nvSpPr>
        <p:spPr/>
        <p:txBody>
          <a:bodyPr/>
          <a:lstStyle/>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p:txBody>
      </p:sp>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p:txBody>
          <a:bodyPr/>
          <a:lstStyle/>
          <a:p>
            <a:fld id="{4EC81F68-4976-451A-B2E9-79BCBD2F70CC}" type="slidenum">
              <a:rPr lang="en-AU" smtClean="0"/>
              <a:pPr/>
              <a:t>2</a:t>
            </a:fld>
            <a:endParaRPr lang="en-AU" dirty="0"/>
          </a:p>
        </p:txBody>
      </p:sp>
      <p:sp>
        <p:nvSpPr>
          <p:cNvPr id="8" name="AutoShape 2" descr="Image result for contro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graphicFrame>
        <p:nvGraphicFramePr>
          <p:cNvPr id="3" name="Table 2">
            <a:extLst>
              <a:ext uri="{FF2B5EF4-FFF2-40B4-BE49-F238E27FC236}">
                <a16:creationId xmlns:a16="http://schemas.microsoft.com/office/drawing/2014/main" id="{62711CFE-9D89-4F3F-8EF2-82FDD5EC0D46}"/>
              </a:ext>
            </a:extLst>
          </p:cNvPr>
          <p:cNvGraphicFramePr>
            <a:graphicFrameLocks noGrp="1"/>
          </p:cNvGraphicFramePr>
          <p:nvPr>
            <p:extLst>
              <p:ext uri="{D42A27DB-BD31-4B8C-83A1-F6EECF244321}">
                <p14:modId xmlns:p14="http://schemas.microsoft.com/office/powerpoint/2010/main" val="1827978391"/>
              </p:ext>
            </p:extLst>
          </p:nvPr>
        </p:nvGraphicFramePr>
        <p:xfrm>
          <a:off x="206546" y="1512919"/>
          <a:ext cx="10255427" cy="6042791"/>
        </p:xfrm>
        <a:graphic>
          <a:graphicData uri="http://schemas.openxmlformats.org/drawingml/2006/table">
            <a:tbl>
              <a:tblPr firstRow="1" firstCol="1" bandRow="1">
                <a:tableStyleId>{5C22544A-7EE6-4342-B048-85BDC9FD1C3A}</a:tableStyleId>
              </a:tblPr>
              <a:tblGrid>
                <a:gridCol w="526879">
                  <a:extLst>
                    <a:ext uri="{9D8B030D-6E8A-4147-A177-3AD203B41FA5}">
                      <a16:colId xmlns:a16="http://schemas.microsoft.com/office/drawing/2014/main" val="538271126"/>
                    </a:ext>
                  </a:extLst>
                </a:gridCol>
                <a:gridCol w="2818527">
                  <a:extLst>
                    <a:ext uri="{9D8B030D-6E8A-4147-A177-3AD203B41FA5}">
                      <a16:colId xmlns:a16="http://schemas.microsoft.com/office/drawing/2014/main" val="1422408940"/>
                    </a:ext>
                  </a:extLst>
                </a:gridCol>
                <a:gridCol w="3752804">
                  <a:extLst>
                    <a:ext uri="{9D8B030D-6E8A-4147-A177-3AD203B41FA5}">
                      <a16:colId xmlns:a16="http://schemas.microsoft.com/office/drawing/2014/main" val="2436665780"/>
                    </a:ext>
                  </a:extLst>
                </a:gridCol>
                <a:gridCol w="3157217">
                  <a:extLst>
                    <a:ext uri="{9D8B030D-6E8A-4147-A177-3AD203B41FA5}">
                      <a16:colId xmlns:a16="http://schemas.microsoft.com/office/drawing/2014/main" val="2835572980"/>
                    </a:ext>
                  </a:extLst>
                </a:gridCol>
              </a:tblGrid>
              <a:tr h="338789">
                <a:tc>
                  <a:txBody>
                    <a:bodyPr/>
                    <a:lstStyle/>
                    <a:p>
                      <a:pPr algn="ctr">
                        <a:spcBef>
                          <a:spcPts val="100"/>
                        </a:spcBef>
                        <a:spcAft>
                          <a:spcPts val="100"/>
                        </a:spcAft>
                        <a:tabLst>
                          <a:tab pos="252095" algn="l"/>
                          <a:tab pos="504190" algn="l"/>
                          <a:tab pos="756285" algn="l"/>
                        </a:tabLst>
                      </a:pPr>
                      <a:r>
                        <a:rPr lang="en-AU" sz="1600" cap="all" dirty="0">
                          <a:effectLst/>
                          <a:latin typeface="Arial" panose="020B0604020202020204" pitchFamily="34" charset="0"/>
                          <a:cs typeface="Arial" panose="020B0604020202020204" pitchFamily="34" charset="0"/>
                        </a:rPr>
                        <a:t>NO</a:t>
                      </a:r>
                      <a:endParaRPr lang="en-AU" sz="1600" b="1" dirty="0">
                        <a:solidFill>
                          <a:srgbClr val="2E74B5"/>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a:spcBef>
                          <a:spcPts val="100"/>
                        </a:spcBef>
                        <a:spcAft>
                          <a:spcPts val="100"/>
                        </a:spcAft>
                        <a:tabLst>
                          <a:tab pos="252095" algn="l"/>
                          <a:tab pos="504190" algn="l"/>
                          <a:tab pos="756285" algn="l"/>
                        </a:tabLst>
                      </a:pPr>
                      <a:r>
                        <a:rPr lang="en-AU" sz="1600" cap="all" dirty="0">
                          <a:effectLst/>
                          <a:latin typeface="Arial" panose="020B0604020202020204" pitchFamily="34" charset="0"/>
                          <a:cs typeface="Arial" panose="020B0604020202020204" pitchFamily="34" charset="0"/>
                        </a:rPr>
                        <a:t>Time</a:t>
                      </a:r>
                      <a:endParaRPr lang="en-AU" sz="1600" b="1" dirty="0">
                        <a:solidFill>
                          <a:srgbClr val="2E74B5"/>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a:spcBef>
                          <a:spcPts val="100"/>
                        </a:spcBef>
                        <a:spcAft>
                          <a:spcPts val="100"/>
                        </a:spcAft>
                        <a:tabLst>
                          <a:tab pos="252095" algn="l"/>
                          <a:tab pos="504190" algn="l"/>
                          <a:tab pos="756285" algn="l"/>
                        </a:tabLst>
                      </a:pPr>
                      <a:r>
                        <a:rPr lang="en-AU" sz="1600" cap="all" dirty="0">
                          <a:effectLst/>
                          <a:latin typeface="Arial" panose="020B0604020202020204" pitchFamily="34" charset="0"/>
                          <a:cs typeface="Arial" panose="020B0604020202020204" pitchFamily="34" charset="0"/>
                        </a:rPr>
                        <a:t>AGENDA ITEM</a:t>
                      </a:r>
                      <a:endParaRPr lang="en-AU" sz="1600" b="1" dirty="0">
                        <a:solidFill>
                          <a:srgbClr val="2E74B5"/>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a:spcBef>
                          <a:spcPts val="100"/>
                        </a:spcBef>
                        <a:spcAft>
                          <a:spcPts val="100"/>
                        </a:spcAft>
                        <a:tabLst>
                          <a:tab pos="252095" algn="l"/>
                          <a:tab pos="504190" algn="l"/>
                          <a:tab pos="756285" algn="l"/>
                        </a:tabLst>
                      </a:pPr>
                      <a:r>
                        <a:rPr lang="en-AU" sz="1600" cap="all" dirty="0">
                          <a:effectLst/>
                          <a:latin typeface="Arial" panose="020B0604020202020204" pitchFamily="34" charset="0"/>
                          <a:cs typeface="Arial" panose="020B0604020202020204" pitchFamily="34" charset="0"/>
                        </a:rPr>
                        <a:t>Responsible</a:t>
                      </a:r>
                      <a:endParaRPr lang="en-AU" sz="1600" b="1" dirty="0">
                        <a:solidFill>
                          <a:srgbClr val="2E74B5"/>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2054372720"/>
                  </a:ext>
                </a:extLst>
              </a:tr>
              <a:tr h="338789">
                <a:tc gridSpan="4">
                  <a:txBody>
                    <a:bodyPr/>
                    <a:lstStyle/>
                    <a:p>
                      <a:pPr>
                        <a:spcBef>
                          <a:spcPts val="100"/>
                        </a:spcBef>
                        <a:spcAft>
                          <a:spcPts val="100"/>
                        </a:spcAft>
                        <a:tabLst>
                          <a:tab pos="504190" algn="l"/>
                          <a:tab pos="756285" algn="l"/>
                        </a:tabLst>
                      </a:pPr>
                      <a:r>
                        <a:rPr lang="en-AU"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Preliminary Matters</a:t>
                      </a: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375216850"/>
                  </a:ext>
                </a:extLst>
              </a:tr>
              <a:tr h="338789">
                <a:tc>
                  <a:txBody>
                    <a:bodyPr/>
                    <a:lstStyle/>
                    <a:p>
                      <a:pPr>
                        <a:spcBef>
                          <a:spcPts val="100"/>
                        </a:spcBef>
                        <a:spcAft>
                          <a:spcPts val="100"/>
                        </a:spcAft>
                        <a:tabLst>
                          <a:tab pos="504190" algn="l"/>
                          <a:tab pos="756285" algn="l"/>
                        </a:tabLst>
                      </a:pPr>
                      <a:endParaRPr lang="en-AU"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spcBef>
                          <a:spcPts val="100"/>
                        </a:spcBef>
                        <a:spcAft>
                          <a:spcPts val="100"/>
                        </a:spcAft>
                        <a:tabLst>
                          <a:tab pos="504190" algn="l"/>
                          <a:tab pos="756285" algn="l"/>
                        </a:tabLst>
                      </a:pPr>
                      <a:r>
                        <a:rPr lang="en-AU" sz="1600" dirty="0">
                          <a:effectLst/>
                          <a:latin typeface="Arial" panose="020B0604020202020204" pitchFamily="34" charset="0"/>
                          <a:cs typeface="Arial" panose="020B0604020202020204" pitchFamily="34" charset="0"/>
                        </a:rPr>
                        <a:t>10:00am - 10:05am</a:t>
                      </a:r>
                      <a:endParaRPr lang="en-AU" sz="1600" b="1" dirty="0">
                        <a:solidFill>
                          <a:srgbClr val="2E74B5"/>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spcBef>
                          <a:spcPts val="100"/>
                        </a:spcBef>
                        <a:spcAft>
                          <a:spcPts val="100"/>
                        </a:spcAft>
                        <a:tabLst>
                          <a:tab pos="504190" algn="l"/>
                          <a:tab pos="756285" algn="l"/>
                        </a:tabLst>
                      </a:pPr>
                      <a:r>
                        <a:rPr lang="en-AU" sz="1600" dirty="0">
                          <a:effectLst/>
                          <a:latin typeface="Arial" panose="020B0604020202020204" pitchFamily="34" charset="0"/>
                          <a:cs typeface="Arial" panose="020B0604020202020204" pitchFamily="34" charset="0"/>
                        </a:rPr>
                        <a:t>Welcome, introduction and apologies</a:t>
                      </a:r>
                      <a:endParaRPr lang="en-AU" sz="1600" b="1" dirty="0">
                        <a:solidFill>
                          <a:srgbClr val="2E74B5"/>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spcBef>
                          <a:spcPts val="100"/>
                        </a:spcBef>
                        <a:spcAft>
                          <a:spcPts val="100"/>
                        </a:spcAft>
                        <a:tabLst>
                          <a:tab pos="504190" algn="l"/>
                          <a:tab pos="756285" algn="l"/>
                        </a:tabLst>
                      </a:pPr>
                      <a:r>
                        <a:rPr lang="en-AU" sz="1600" dirty="0">
                          <a:effectLst/>
                          <a:latin typeface="Arial" panose="020B0604020202020204" pitchFamily="34" charset="0"/>
                          <a:cs typeface="Arial" panose="020B0604020202020204" pitchFamily="34" charset="0"/>
                        </a:rPr>
                        <a:t>Hamish McNeish</a:t>
                      </a:r>
                      <a:r>
                        <a:rPr lang="en-AU" sz="1600" baseline="0" dirty="0">
                          <a:effectLst/>
                          <a:latin typeface="Arial" panose="020B0604020202020204" pitchFamily="34" charset="0"/>
                          <a:cs typeface="Arial" panose="020B0604020202020204" pitchFamily="34" charset="0"/>
                        </a:rPr>
                        <a:t> (AEMO)</a:t>
                      </a:r>
                      <a:endParaRPr lang="en-AU" sz="1600" b="1" dirty="0">
                        <a:solidFill>
                          <a:srgbClr val="2E74B5"/>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1102688441"/>
                  </a:ext>
                </a:extLst>
              </a:tr>
              <a:tr h="338789">
                <a:tc gridSpan="4">
                  <a:txBody>
                    <a:bodyPr/>
                    <a:lstStyle/>
                    <a:p>
                      <a:pPr>
                        <a:spcBef>
                          <a:spcPts val="100"/>
                        </a:spcBef>
                        <a:spcAft>
                          <a:spcPts val="100"/>
                        </a:spcAft>
                        <a:tabLst>
                          <a:tab pos="504190" algn="l"/>
                          <a:tab pos="756285" algn="l"/>
                        </a:tabLst>
                      </a:pPr>
                      <a:r>
                        <a:rPr lang="en-AU"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Matters for Noting</a:t>
                      </a: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pPr>
                      <a:endParaRPr lang="en-AU" sz="1600" dirty="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426998584"/>
                  </a:ext>
                </a:extLst>
              </a:tr>
              <a:tr h="338789">
                <a:tc>
                  <a:txBody>
                    <a:bodyPr/>
                    <a:lstStyle/>
                    <a:p>
                      <a:pPr>
                        <a:spcBef>
                          <a:spcPts val="100"/>
                        </a:spcBef>
                        <a:spcAft>
                          <a:spcPts val="100"/>
                        </a:spcAft>
                        <a:tabLst>
                          <a:tab pos="504190" algn="l"/>
                          <a:tab pos="756285" algn="l"/>
                        </a:tabLst>
                      </a:pPr>
                      <a:endParaRPr lang="en-AU"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10:05am – 10:15am</a:t>
                      </a:r>
                    </a:p>
                  </a:txBody>
                  <a:tcPr marL="68580" marR="68580" marT="0" marB="0" anchor="ctr"/>
                </a:tc>
                <a:tc>
                  <a:txBody>
                    <a:bodyPr/>
                    <a:lstStyle/>
                    <a:p>
                      <a:pPr>
                        <a:spcBef>
                          <a:spcPts val="100"/>
                        </a:spcBef>
                        <a:spcAft>
                          <a:spcPts val="100"/>
                        </a:spcAft>
                        <a:tabLst>
                          <a:tab pos="504190" algn="l"/>
                          <a:tab pos="756285" algn="l"/>
                        </a:tabLst>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Minutes and Actions from last meeting</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defRPr/>
                      </a:pPr>
                      <a:r>
                        <a:rPr lang="en-AU" sz="1600" dirty="0">
                          <a:effectLst/>
                          <a:latin typeface="Arial" panose="020B0604020202020204" pitchFamily="34" charset="0"/>
                          <a:cs typeface="Arial" panose="020B0604020202020204" pitchFamily="34" charset="0"/>
                        </a:rPr>
                        <a:t>Hamish McNeish</a:t>
                      </a:r>
                      <a:r>
                        <a:rPr lang="en-AU" sz="1600" baseline="0" dirty="0">
                          <a:effectLst/>
                          <a:latin typeface="Arial" panose="020B0604020202020204" pitchFamily="34" charset="0"/>
                          <a:cs typeface="Arial" panose="020B0604020202020204" pitchFamily="34" charset="0"/>
                        </a:rPr>
                        <a:t> </a:t>
                      </a: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(AEMO)</a:t>
                      </a:r>
                    </a:p>
                  </a:txBody>
                  <a:tcPr marL="68580" marR="68580" marT="0" marB="0" anchor="ctr"/>
                </a:tc>
                <a:extLst>
                  <a:ext uri="{0D108BD9-81ED-4DB2-BD59-A6C34878D82A}">
                    <a16:rowId xmlns:a16="http://schemas.microsoft.com/office/drawing/2014/main" val="2692290741"/>
                  </a:ext>
                </a:extLst>
              </a:tr>
              <a:tr h="338789">
                <a:tc>
                  <a:txBody>
                    <a:bodyPr/>
                    <a:lstStyle/>
                    <a:p>
                      <a:pPr>
                        <a:spcBef>
                          <a:spcPts val="100"/>
                        </a:spcBef>
                        <a:spcAft>
                          <a:spcPts val="100"/>
                        </a:spcAft>
                        <a:tabLst>
                          <a:tab pos="504190" algn="l"/>
                          <a:tab pos="756285" algn="l"/>
                        </a:tabLst>
                      </a:pPr>
                      <a:endParaRPr lang="en-AU"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10:15am – 10:20am</a:t>
                      </a:r>
                    </a:p>
                  </a:txBody>
                  <a:tcPr marL="68580" marR="68580" marT="0" marB="0" anchor="ctr"/>
                </a:tc>
                <a:tc>
                  <a:txBody>
                    <a:bodyPr/>
                    <a:lstStyle/>
                    <a:p>
                      <a:pPr>
                        <a:spcBef>
                          <a:spcPts val="100"/>
                        </a:spcBef>
                        <a:spcAft>
                          <a:spcPts val="100"/>
                        </a:spcAft>
                        <a:tabLst>
                          <a:tab pos="504190" algn="l"/>
                          <a:tab pos="756285" algn="l"/>
                        </a:tabLst>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System workstream update</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defRPr/>
                      </a:pPr>
                      <a:r>
                        <a:rPr lang="en-AU" sz="1600" dirty="0">
                          <a:effectLst/>
                          <a:latin typeface="Arial" panose="020B0604020202020204" pitchFamily="34" charset="0"/>
                          <a:cs typeface="Arial" panose="020B0604020202020204" pitchFamily="34" charset="0"/>
                        </a:rPr>
                        <a:t>Hamish McNeish</a:t>
                      </a:r>
                      <a:r>
                        <a:rPr lang="en-AU" sz="1600" baseline="0" dirty="0">
                          <a:effectLst/>
                          <a:latin typeface="Arial" panose="020B0604020202020204" pitchFamily="34" charset="0"/>
                          <a:cs typeface="Arial" panose="020B0604020202020204" pitchFamily="34" charset="0"/>
                        </a:rPr>
                        <a:t> </a:t>
                      </a: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(AEMO)</a:t>
                      </a:r>
                    </a:p>
                  </a:txBody>
                  <a:tcPr marL="68580" marR="68580" marT="0" marB="0" anchor="ctr"/>
                </a:tc>
                <a:extLst>
                  <a:ext uri="{0D108BD9-81ED-4DB2-BD59-A6C34878D82A}">
                    <a16:rowId xmlns:a16="http://schemas.microsoft.com/office/drawing/2014/main" val="10005"/>
                  </a:ext>
                </a:extLst>
              </a:tr>
              <a:tr h="338789">
                <a:tc gridSpan="4">
                  <a:txBody>
                    <a:bodyPr/>
                    <a:lstStyle/>
                    <a:p>
                      <a:pPr>
                        <a:spcBef>
                          <a:spcPts val="100"/>
                        </a:spcBef>
                        <a:spcAft>
                          <a:spcPts val="100"/>
                        </a:spcAft>
                        <a:tabLst>
                          <a:tab pos="504190" algn="l"/>
                          <a:tab pos="756285" algn="l"/>
                        </a:tabLst>
                      </a:pPr>
                      <a:r>
                        <a:rPr lang="en-AU"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Matters for Discussion</a:t>
                      </a: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pPr>
                      <a:endParaRPr lang="en-AU" sz="1600" dirty="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86003629"/>
                  </a:ext>
                </a:extLst>
              </a:tr>
              <a:tr h="338789">
                <a:tc>
                  <a:txBody>
                    <a:bodyPr/>
                    <a:lstStyle/>
                    <a:p>
                      <a:pPr>
                        <a:spcBef>
                          <a:spcPts val="100"/>
                        </a:spcBef>
                        <a:spcAft>
                          <a:spcPts val="100"/>
                        </a:spcAft>
                        <a:tabLst>
                          <a:tab pos="504190" algn="l"/>
                          <a:tab pos="756285" algn="l"/>
                        </a:tabLst>
                      </a:pPr>
                      <a:endParaRPr lang="en-AU"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10:20am – 10:40am</a:t>
                      </a:r>
                    </a:p>
                  </a:txBody>
                  <a:tcPr marL="68580" marR="68580" marT="0" marB="0" anchor="ctr"/>
                </a:tc>
                <a:tc>
                  <a:txBody>
                    <a:bodyPr/>
                    <a:lstStyle/>
                    <a:p>
                      <a:pPr>
                        <a:spcBef>
                          <a:spcPts val="100"/>
                        </a:spcBef>
                        <a:spcAft>
                          <a:spcPts val="100"/>
                        </a:spcAft>
                        <a:tabLst>
                          <a:tab pos="504190" algn="l"/>
                          <a:tab pos="756285" algn="l"/>
                        </a:tabLst>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Dispatch Focus Group Update</a:t>
                      </a:r>
                    </a:p>
                  </a:txBody>
                  <a:tcPr marL="68580" marR="68580" marT="0" marB="0" anchor="ctr"/>
                </a:tc>
                <a:tc>
                  <a:txBody>
                    <a:bodyPr/>
                    <a:lstStyle/>
                    <a:p>
                      <a:pPr>
                        <a:spcBef>
                          <a:spcPts val="100"/>
                        </a:spcBef>
                        <a:spcAft>
                          <a:spcPts val="100"/>
                        </a:spcAft>
                      </a:pPr>
                      <a:r>
                        <a:rPr lang="en-AU" sz="1600" dirty="0">
                          <a:effectLst/>
                          <a:latin typeface="Arial" panose="020B0604020202020204" pitchFamily="34" charset="0"/>
                          <a:cs typeface="Arial" panose="020B0604020202020204" pitchFamily="34" charset="0"/>
                        </a:rPr>
                        <a:t>Pierre Fromager</a:t>
                      </a:r>
                      <a:r>
                        <a:rPr lang="en-AU" sz="1600" baseline="0" dirty="0">
                          <a:effectLst/>
                          <a:latin typeface="Arial" panose="020B0604020202020204" pitchFamily="34" charset="0"/>
                          <a:cs typeface="Arial" panose="020B0604020202020204" pitchFamily="34" charset="0"/>
                        </a:rPr>
                        <a:t> </a:t>
                      </a: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(AEMO)</a:t>
                      </a:r>
                    </a:p>
                  </a:txBody>
                  <a:tcPr marL="68580" marR="68580" marT="0" marB="0" anchor="ctr"/>
                </a:tc>
                <a:extLst>
                  <a:ext uri="{0D108BD9-81ED-4DB2-BD59-A6C34878D82A}">
                    <a16:rowId xmlns:a16="http://schemas.microsoft.com/office/drawing/2014/main" val="4114015437"/>
                  </a:ext>
                </a:extLst>
              </a:tr>
              <a:tr h="338789">
                <a:tc>
                  <a:txBody>
                    <a:bodyPr/>
                    <a:lstStyle/>
                    <a:p>
                      <a:pPr>
                        <a:spcBef>
                          <a:spcPts val="100"/>
                        </a:spcBef>
                        <a:spcAft>
                          <a:spcPts val="100"/>
                        </a:spcAft>
                        <a:tabLst>
                          <a:tab pos="504190" algn="l"/>
                          <a:tab pos="756285" algn="l"/>
                        </a:tabLst>
                      </a:pPr>
                      <a:endParaRPr lang="en-AU"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10:40am – 11:00am</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Settlement Focus Group Update</a:t>
                      </a:r>
                    </a:p>
                  </a:txBody>
                  <a:tcPr marL="68580" marR="68580" marT="0" marB="0" anchor="ctr"/>
                </a:tc>
                <a:tc>
                  <a:txBody>
                    <a:bodyPr/>
                    <a:lstStyle/>
                    <a:p>
                      <a:pPr>
                        <a:spcBef>
                          <a:spcPts val="100"/>
                        </a:spcBef>
                        <a:spcAft>
                          <a:spcPts val="100"/>
                        </a:spcAft>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Scott Maskiel (AEMO)</a:t>
                      </a:r>
                    </a:p>
                  </a:txBody>
                  <a:tcPr marL="68580" marR="68580" marT="0" marB="0" anchor="ctr"/>
                </a:tc>
                <a:extLst>
                  <a:ext uri="{0D108BD9-81ED-4DB2-BD59-A6C34878D82A}">
                    <a16:rowId xmlns:a16="http://schemas.microsoft.com/office/drawing/2014/main" val="2548470771"/>
                  </a:ext>
                </a:extLst>
              </a:tr>
              <a:tr h="338789">
                <a:tc>
                  <a:txBody>
                    <a:bodyPr/>
                    <a:lstStyle/>
                    <a:p>
                      <a:pPr>
                        <a:spcBef>
                          <a:spcPts val="100"/>
                        </a:spcBef>
                        <a:spcAft>
                          <a:spcPts val="100"/>
                        </a:spcAft>
                        <a:tabLst>
                          <a:tab pos="504190" algn="l"/>
                          <a:tab pos="756285" algn="l"/>
                        </a:tabLst>
                      </a:pPr>
                      <a:endParaRPr lang="en-AU"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11:00am – 11:10am</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Global Settlement Final Rule</a:t>
                      </a:r>
                    </a:p>
                  </a:txBody>
                  <a:tcPr marL="68580" marR="68580" marT="0" marB="0" anchor="ctr"/>
                </a:tc>
                <a:tc>
                  <a:txBody>
                    <a:bodyPr/>
                    <a:lstStyle/>
                    <a:p>
                      <a:pPr>
                        <a:spcBef>
                          <a:spcPts val="100"/>
                        </a:spcBef>
                        <a:spcAft>
                          <a:spcPts val="100"/>
                        </a:spcAft>
                      </a:pPr>
                      <a:r>
                        <a:rPr lang="en-AU" sz="1600" dirty="0">
                          <a:effectLst/>
                          <a:latin typeface="Arial" panose="020B0604020202020204" pitchFamily="34" charset="0"/>
                          <a:cs typeface="Arial" panose="020B0604020202020204" pitchFamily="34" charset="0"/>
                        </a:rPr>
                        <a:t>Hamish McNeish</a:t>
                      </a:r>
                      <a:r>
                        <a:rPr lang="en-AU" sz="1600" baseline="0" dirty="0">
                          <a:effectLst/>
                          <a:latin typeface="Arial" panose="020B0604020202020204" pitchFamily="34" charset="0"/>
                          <a:cs typeface="Arial" panose="020B0604020202020204" pitchFamily="34" charset="0"/>
                        </a:rPr>
                        <a:t> </a:t>
                      </a: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(AEMO)</a:t>
                      </a:r>
                    </a:p>
                  </a:txBody>
                  <a:tcPr marL="68580" marR="68580" marT="0" marB="0" anchor="ctr"/>
                </a:tc>
                <a:extLst>
                  <a:ext uri="{0D108BD9-81ED-4DB2-BD59-A6C34878D82A}">
                    <a16:rowId xmlns:a16="http://schemas.microsoft.com/office/drawing/2014/main" val="631679659"/>
                  </a:ext>
                </a:extLst>
              </a:tr>
              <a:tr h="384884">
                <a:tc>
                  <a:txBody>
                    <a:bodyPr/>
                    <a:lstStyle/>
                    <a:p>
                      <a:pPr>
                        <a:spcBef>
                          <a:spcPts val="100"/>
                        </a:spcBef>
                        <a:spcAft>
                          <a:spcPts val="100"/>
                        </a:spcAft>
                        <a:tabLst>
                          <a:tab pos="504190" algn="l"/>
                          <a:tab pos="756285" algn="l"/>
                        </a:tabLst>
                      </a:pPr>
                      <a:endParaRPr lang="en-AU"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11:10am – 11:30am</a:t>
                      </a:r>
                    </a:p>
                  </a:txBody>
                  <a:tcPr marL="68580" marR="68580" marT="0" marB="0" anchor="ctr"/>
                </a:tc>
                <a:tc>
                  <a:txBody>
                    <a:bodyPr/>
                    <a:lstStyle/>
                    <a:p>
                      <a:pPr>
                        <a:spcBef>
                          <a:spcPts val="100"/>
                        </a:spcBef>
                        <a:spcAft>
                          <a:spcPts val="100"/>
                        </a:spcAft>
                        <a:tabLst>
                          <a:tab pos="504190" algn="l"/>
                          <a:tab pos="756285" algn="l"/>
                        </a:tabLst>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Retail 1 MB file size increase feedback</a:t>
                      </a:r>
                    </a:p>
                  </a:txBody>
                  <a:tcPr marL="68580" marR="68580" marT="0" marB="0" anchor="ctr"/>
                </a:tc>
                <a:tc>
                  <a:txBody>
                    <a:bodyPr/>
                    <a:lstStyle/>
                    <a:p>
                      <a:pPr>
                        <a:spcBef>
                          <a:spcPts val="100"/>
                        </a:spcBef>
                        <a:spcAft>
                          <a:spcPts val="100"/>
                        </a:spcAft>
                      </a:pPr>
                      <a:r>
                        <a:rPr lang="en-AU" sz="1600" dirty="0">
                          <a:effectLst/>
                          <a:latin typeface="Arial" panose="020B0604020202020204" pitchFamily="34" charset="0"/>
                          <a:cs typeface="Arial" panose="020B0604020202020204" pitchFamily="34" charset="0"/>
                        </a:rPr>
                        <a:t>Hamish McNeish</a:t>
                      </a:r>
                      <a:r>
                        <a:rPr lang="en-AU" sz="1600" baseline="0" dirty="0">
                          <a:effectLst/>
                          <a:latin typeface="Arial" panose="020B0604020202020204" pitchFamily="34" charset="0"/>
                          <a:cs typeface="Arial" panose="020B0604020202020204" pitchFamily="34" charset="0"/>
                        </a:rPr>
                        <a:t> </a:t>
                      </a: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(AEMO)</a:t>
                      </a:r>
                    </a:p>
                  </a:txBody>
                  <a:tcPr marL="68580" marR="68580" marT="0" marB="0" anchor="ctr"/>
                </a:tc>
                <a:extLst>
                  <a:ext uri="{0D108BD9-81ED-4DB2-BD59-A6C34878D82A}">
                    <a16:rowId xmlns:a16="http://schemas.microsoft.com/office/drawing/2014/main" val="3723639575"/>
                  </a:ext>
                </a:extLst>
              </a:tr>
              <a:tr h="382985">
                <a:tc>
                  <a:txBody>
                    <a:bodyPr/>
                    <a:lstStyle/>
                    <a:p>
                      <a:pPr>
                        <a:spcBef>
                          <a:spcPts val="100"/>
                        </a:spcBef>
                        <a:spcAft>
                          <a:spcPts val="100"/>
                        </a:spcAft>
                        <a:tabLst>
                          <a:tab pos="504190" algn="l"/>
                          <a:tab pos="756285" algn="l"/>
                        </a:tabLst>
                      </a:pPr>
                      <a:endParaRPr lang="en-AU"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11:30am – 11:40am</a:t>
                      </a:r>
                    </a:p>
                  </a:txBody>
                  <a:tcPr marL="68580" marR="68580" marT="0" marB="0" anchor="ctr"/>
                </a:tc>
                <a:tc>
                  <a:txBody>
                    <a:bodyPr/>
                    <a:lstStyle/>
                    <a:p>
                      <a:pPr>
                        <a:spcBef>
                          <a:spcPts val="100"/>
                        </a:spcBef>
                        <a:spcAft>
                          <a:spcPts val="100"/>
                        </a:spcAft>
                        <a:tabLst>
                          <a:tab pos="504190" algn="l"/>
                          <a:tab pos="756285" algn="l"/>
                        </a:tabLst>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Systems High Level Impact Assessment (HLIA) feedback</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defRPr/>
                      </a:pPr>
                      <a:r>
                        <a:rPr lang="en-AU" sz="1600" dirty="0">
                          <a:effectLst/>
                          <a:latin typeface="Arial" panose="020B0604020202020204" pitchFamily="34" charset="0"/>
                          <a:cs typeface="Arial" panose="020B0604020202020204" pitchFamily="34" charset="0"/>
                        </a:rPr>
                        <a:t>Hamish McNeish</a:t>
                      </a:r>
                      <a:r>
                        <a:rPr lang="en-AU" sz="1600" baseline="0" dirty="0">
                          <a:effectLst/>
                          <a:latin typeface="Arial" panose="020B0604020202020204" pitchFamily="34" charset="0"/>
                          <a:cs typeface="Arial" panose="020B0604020202020204" pitchFamily="34" charset="0"/>
                        </a:rPr>
                        <a:t> </a:t>
                      </a: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(AEMO)</a:t>
                      </a:r>
                    </a:p>
                  </a:txBody>
                  <a:tcPr marL="68580" marR="68580" marT="0" marB="0" anchor="ctr"/>
                </a:tc>
                <a:extLst>
                  <a:ext uri="{0D108BD9-81ED-4DB2-BD59-A6C34878D82A}">
                    <a16:rowId xmlns:a16="http://schemas.microsoft.com/office/drawing/2014/main" val="1508931948"/>
                  </a:ext>
                </a:extLst>
              </a:tr>
              <a:tr h="382985">
                <a:tc>
                  <a:txBody>
                    <a:bodyPr/>
                    <a:lstStyle/>
                    <a:p>
                      <a:pPr>
                        <a:spcBef>
                          <a:spcPts val="100"/>
                        </a:spcBef>
                        <a:spcAft>
                          <a:spcPts val="100"/>
                        </a:spcAft>
                        <a:tabLst>
                          <a:tab pos="504190" algn="l"/>
                          <a:tab pos="756285" algn="l"/>
                        </a:tabLst>
                      </a:pPr>
                      <a:endParaRPr lang="en-AU"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11:40am – 11:45am</a:t>
                      </a:r>
                    </a:p>
                  </a:txBody>
                  <a:tcPr marL="68580" marR="68580" marT="0" marB="0" anchor="ctr"/>
                </a:tc>
                <a:tc>
                  <a:txBody>
                    <a:bodyPr/>
                    <a:lstStyle/>
                    <a:p>
                      <a:pPr>
                        <a:spcBef>
                          <a:spcPts val="100"/>
                        </a:spcBef>
                        <a:spcAft>
                          <a:spcPts val="100"/>
                        </a:spcAft>
                        <a:tabLst>
                          <a:tab pos="504190" algn="l"/>
                          <a:tab pos="756285" algn="l"/>
                        </a:tabLst>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FTP Account Access</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defRPr/>
                      </a:pPr>
                      <a:r>
                        <a:rPr lang="en-AU" sz="1600" dirty="0">
                          <a:effectLst/>
                          <a:latin typeface="Arial" panose="020B0604020202020204" pitchFamily="34" charset="0"/>
                          <a:cs typeface="Arial" panose="020B0604020202020204" pitchFamily="34" charset="0"/>
                        </a:rPr>
                        <a:t>Hamish McNeish</a:t>
                      </a:r>
                      <a:r>
                        <a:rPr lang="en-AU" sz="1600" baseline="0" dirty="0">
                          <a:effectLst/>
                          <a:latin typeface="Arial" panose="020B0604020202020204" pitchFamily="34" charset="0"/>
                          <a:cs typeface="Arial" panose="020B0604020202020204" pitchFamily="34" charset="0"/>
                        </a:rPr>
                        <a:t> </a:t>
                      </a: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(AEMO)</a:t>
                      </a:r>
                    </a:p>
                  </a:txBody>
                  <a:tcPr marL="68580" marR="68580" marT="0" marB="0" anchor="ctr"/>
                </a:tc>
                <a:extLst>
                  <a:ext uri="{0D108BD9-81ED-4DB2-BD59-A6C34878D82A}">
                    <a16:rowId xmlns:a16="http://schemas.microsoft.com/office/drawing/2014/main" val="4287993005"/>
                  </a:ext>
                </a:extLst>
              </a:tr>
              <a:tr h="382985">
                <a:tc>
                  <a:txBody>
                    <a:bodyPr/>
                    <a:lstStyle/>
                    <a:p>
                      <a:pPr>
                        <a:spcBef>
                          <a:spcPts val="100"/>
                        </a:spcBef>
                        <a:spcAft>
                          <a:spcPts val="100"/>
                        </a:spcAft>
                        <a:tabLst>
                          <a:tab pos="504190" algn="l"/>
                          <a:tab pos="756285" algn="l"/>
                        </a:tabLst>
                      </a:pPr>
                      <a:endParaRPr lang="en-AU"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11:45am – 11:50am</a:t>
                      </a:r>
                    </a:p>
                  </a:txBody>
                  <a:tcPr marL="68580" marR="68580" marT="0" marB="0" anchor="ctr"/>
                </a:tc>
                <a:tc>
                  <a:txBody>
                    <a:bodyPr/>
                    <a:lstStyle/>
                    <a:p>
                      <a:pPr>
                        <a:spcBef>
                          <a:spcPts val="100"/>
                        </a:spcBef>
                        <a:spcAft>
                          <a:spcPts val="100"/>
                        </a:spcAft>
                        <a:tabLst>
                          <a:tab pos="504190" algn="l"/>
                          <a:tab pos="756285" algn="l"/>
                        </a:tabLst>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Data Model Database Support</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defRPr/>
                      </a:pPr>
                      <a:r>
                        <a:rPr lang="en-AU" sz="1600" dirty="0">
                          <a:effectLst/>
                          <a:latin typeface="Arial" panose="020B0604020202020204" pitchFamily="34" charset="0"/>
                          <a:cs typeface="Arial" panose="020B0604020202020204" pitchFamily="34" charset="0"/>
                        </a:rPr>
                        <a:t>Hamish McNeish</a:t>
                      </a:r>
                      <a:r>
                        <a:rPr lang="en-AU" sz="1600" baseline="0" dirty="0">
                          <a:effectLst/>
                          <a:latin typeface="Arial" panose="020B0604020202020204" pitchFamily="34" charset="0"/>
                          <a:cs typeface="Arial" panose="020B0604020202020204" pitchFamily="34" charset="0"/>
                        </a:rPr>
                        <a:t> </a:t>
                      </a: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(AEMO)</a:t>
                      </a:r>
                    </a:p>
                  </a:txBody>
                  <a:tcPr marL="68580" marR="68580" marT="0" marB="0" anchor="ctr"/>
                </a:tc>
                <a:extLst>
                  <a:ext uri="{0D108BD9-81ED-4DB2-BD59-A6C34878D82A}">
                    <a16:rowId xmlns:a16="http://schemas.microsoft.com/office/drawing/2014/main" val="465249665"/>
                  </a:ext>
                </a:extLst>
              </a:tr>
              <a:tr h="338789">
                <a:tc gridSpan="4">
                  <a:txBody>
                    <a:bodyPr/>
                    <a:lstStyle/>
                    <a:p>
                      <a:pPr>
                        <a:spcBef>
                          <a:spcPts val="100"/>
                        </a:spcBef>
                        <a:spcAft>
                          <a:spcPts val="100"/>
                        </a:spcAft>
                        <a:tabLst>
                          <a:tab pos="504190" algn="l"/>
                          <a:tab pos="756285" algn="l"/>
                        </a:tabLst>
                      </a:pPr>
                      <a:r>
                        <a:rPr lang="en-AU"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Other business</a:t>
                      </a: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pPr>
                      <a:endParaRPr lang="en-AU" sz="1600" dirty="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796777921"/>
                  </a:ext>
                </a:extLst>
              </a:tr>
              <a:tr h="338789">
                <a:tc>
                  <a:txBody>
                    <a:bodyPr/>
                    <a:lstStyle/>
                    <a:p>
                      <a:pPr>
                        <a:spcBef>
                          <a:spcPts val="100"/>
                        </a:spcBef>
                        <a:spcAft>
                          <a:spcPts val="100"/>
                        </a:spcAft>
                        <a:tabLst>
                          <a:tab pos="504190" algn="l"/>
                          <a:tab pos="756285" algn="l"/>
                        </a:tabLst>
                      </a:pPr>
                      <a:endParaRPr lang="en-AU"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11:50am – 12:00pm</a:t>
                      </a:r>
                    </a:p>
                  </a:txBody>
                  <a:tcPr marL="68580" marR="68580" marT="0" marB="0" anchor="ctr"/>
                </a:tc>
                <a:tc>
                  <a:txBody>
                    <a:bodyPr/>
                    <a:lstStyle/>
                    <a:p>
                      <a:pPr>
                        <a:spcBef>
                          <a:spcPts val="100"/>
                        </a:spcBef>
                        <a:spcAft>
                          <a:spcPts val="100"/>
                        </a:spcAft>
                      </a:pPr>
                      <a:r>
                        <a:rPr lang="en-AU" sz="1600" dirty="0">
                          <a:effectLst/>
                          <a:latin typeface="Arial" panose="020B0604020202020204" pitchFamily="34" charset="0"/>
                          <a:ea typeface="Times New Roman" panose="02020603050405020304" pitchFamily="18" charset="0"/>
                          <a:cs typeface="Arial" panose="020B0604020202020204" pitchFamily="34" charset="0"/>
                        </a:rPr>
                        <a:t>General questions</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defRPr/>
                      </a:pPr>
                      <a:r>
                        <a:rPr lang="en-AU" sz="1600" dirty="0">
                          <a:effectLst/>
                          <a:latin typeface="Arial" panose="020B0604020202020204" pitchFamily="34" charset="0"/>
                          <a:cs typeface="Arial" panose="020B0604020202020204" pitchFamily="34" charset="0"/>
                        </a:rPr>
                        <a:t>Hamish McNeish</a:t>
                      </a:r>
                      <a:r>
                        <a:rPr lang="en-AU" sz="1600" baseline="0" dirty="0">
                          <a:effectLst/>
                          <a:latin typeface="Arial" panose="020B0604020202020204" pitchFamily="34" charset="0"/>
                          <a:cs typeface="Arial" panose="020B0604020202020204" pitchFamily="34" charset="0"/>
                        </a:rPr>
                        <a:t> </a:t>
                      </a: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(AEMO)</a:t>
                      </a:r>
                    </a:p>
                  </a:txBody>
                  <a:tcPr marL="68580" marR="68580" marT="0" marB="0" anchor="ctr"/>
                </a:tc>
                <a:extLst>
                  <a:ext uri="{0D108BD9-81ED-4DB2-BD59-A6C34878D82A}">
                    <a16:rowId xmlns:a16="http://schemas.microsoft.com/office/drawing/2014/main" val="3630830449"/>
                  </a:ext>
                </a:extLst>
              </a:tr>
              <a:tr h="338789">
                <a:tc>
                  <a:txBody>
                    <a:bodyPr/>
                    <a:lstStyle/>
                    <a:p>
                      <a:pPr>
                        <a:spcBef>
                          <a:spcPts val="100"/>
                        </a:spcBef>
                        <a:spcAft>
                          <a:spcPts val="100"/>
                        </a:spcAft>
                        <a:tabLst>
                          <a:tab pos="504190" algn="l"/>
                          <a:tab pos="756285" algn="l"/>
                        </a:tabLst>
                      </a:pPr>
                      <a:endParaRPr lang="en-AU"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12:00pm – 12:05pm</a:t>
                      </a:r>
                    </a:p>
                  </a:txBody>
                  <a:tcPr marL="68580" marR="68580" marT="0" marB="0" anchor="ctr"/>
                </a:tc>
                <a:tc>
                  <a:txBody>
                    <a:bodyPr/>
                    <a:lstStyle/>
                    <a:p>
                      <a:pPr>
                        <a:spcBef>
                          <a:spcPts val="100"/>
                        </a:spcBef>
                        <a:spcAft>
                          <a:spcPts val="100"/>
                        </a:spcAft>
                      </a:pPr>
                      <a:r>
                        <a:rPr lang="en-AU" sz="1600" dirty="0">
                          <a:effectLst/>
                          <a:latin typeface="Arial" panose="020B0604020202020204" pitchFamily="34" charset="0"/>
                          <a:ea typeface="Times New Roman" panose="02020603050405020304" pitchFamily="18" charset="0"/>
                          <a:cs typeface="Arial" panose="020B0604020202020204" pitchFamily="34" charset="0"/>
                        </a:rPr>
                        <a:t>Forward meeting plan</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defRPr/>
                      </a:pPr>
                      <a:r>
                        <a:rPr lang="en-AU" sz="1600" dirty="0">
                          <a:effectLst/>
                          <a:latin typeface="Arial" panose="020B0604020202020204" pitchFamily="34" charset="0"/>
                          <a:cs typeface="Arial" panose="020B0604020202020204" pitchFamily="34" charset="0"/>
                        </a:rPr>
                        <a:t>Hamish McNeish</a:t>
                      </a:r>
                      <a:r>
                        <a:rPr lang="en-AU" sz="1600" baseline="0" dirty="0">
                          <a:effectLst/>
                          <a:latin typeface="Arial" panose="020B0604020202020204" pitchFamily="34" charset="0"/>
                          <a:cs typeface="Arial" panose="020B0604020202020204" pitchFamily="34" charset="0"/>
                        </a:rPr>
                        <a:t> </a:t>
                      </a: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(AEMO)</a:t>
                      </a:r>
                    </a:p>
                  </a:txBody>
                  <a:tcPr marL="68580" marR="68580" marT="0" marB="0" anchor="ctr"/>
                </a:tc>
                <a:extLst>
                  <a:ext uri="{0D108BD9-81ED-4DB2-BD59-A6C34878D82A}">
                    <a16:rowId xmlns:a16="http://schemas.microsoft.com/office/drawing/2014/main" val="1807239946"/>
                  </a:ext>
                </a:extLst>
              </a:tr>
            </a:tbl>
          </a:graphicData>
        </a:graphic>
      </p:graphicFrame>
    </p:spTree>
    <p:extLst>
      <p:ext uri="{BB962C8B-B14F-4D97-AF65-F5344CB8AC3E}">
        <p14:creationId xmlns:p14="http://schemas.microsoft.com/office/powerpoint/2010/main" val="769653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p:txBody>
          <a:bodyPr>
            <a:normAutofit/>
          </a:bodyPr>
          <a:lstStyle/>
          <a:p>
            <a:r>
              <a:rPr lang="en-AU" dirty="0"/>
              <a:t>Debrief on settlements focus group (26 Nov 2018)</a:t>
            </a:r>
          </a:p>
        </p:txBody>
      </p:sp>
      <p:sp>
        <p:nvSpPr>
          <p:cNvPr id="5" name="Subtitle 4">
            <a:extLst>
              <a:ext uri="{FF2B5EF4-FFF2-40B4-BE49-F238E27FC236}">
                <a16:creationId xmlns:a16="http://schemas.microsoft.com/office/drawing/2014/main" id="{8C1BF767-69BB-4556-9D40-83E020974227}"/>
              </a:ext>
            </a:extLst>
          </p:cNvPr>
          <p:cNvSpPr>
            <a:spLocks noGrp="1"/>
          </p:cNvSpPr>
          <p:nvPr>
            <p:ph type="subTitle" idx="1"/>
          </p:nvPr>
        </p:nvSpPr>
        <p:spPr/>
        <p:txBody>
          <a:bodyPr/>
          <a:lstStyle/>
          <a:p>
            <a:r>
              <a:rPr lang="en-AU" dirty="0"/>
              <a:t>Scott Maskiel</a:t>
            </a:r>
          </a:p>
        </p:txBody>
      </p:sp>
      <p:sp>
        <p:nvSpPr>
          <p:cNvPr id="2" name="Slide Number Placeholder 1">
            <a:extLst>
              <a:ext uri="{FF2B5EF4-FFF2-40B4-BE49-F238E27FC236}">
                <a16:creationId xmlns:a16="http://schemas.microsoft.com/office/drawing/2014/main" id="{538F98EE-7C2F-4F5D-A336-45F4F4D87BE9}"/>
              </a:ext>
            </a:extLst>
          </p:cNvPr>
          <p:cNvSpPr>
            <a:spLocks noGrp="1"/>
          </p:cNvSpPr>
          <p:nvPr>
            <p:ph type="sldNum" sz="quarter" idx="12"/>
          </p:nvPr>
        </p:nvSpPr>
        <p:spPr/>
        <p:txBody>
          <a:bodyPr/>
          <a:lstStyle/>
          <a:p>
            <a:fld id="{4EC81F68-4976-451A-B2E9-79BCBD2F70CC}" type="slidenum">
              <a:rPr lang="en-AU" smtClean="0"/>
              <a:pPr/>
              <a:t>20</a:t>
            </a:fld>
            <a:endParaRPr lang="en-AU"/>
          </a:p>
        </p:txBody>
      </p:sp>
    </p:spTree>
    <p:extLst>
      <p:ext uri="{BB962C8B-B14F-4D97-AF65-F5344CB8AC3E}">
        <p14:creationId xmlns:p14="http://schemas.microsoft.com/office/powerpoint/2010/main" val="31217786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EE203-CFF3-4E25-A920-E2CC01FA7AB4}"/>
              </a:ext>
            </a:extLst>
          </p:cNvPr>
          <p:cNvSpPr>
            <a:spLocks noGrp="1"/>
          </p:cNvSpPr>
          <p:nvPr>
            <p:ph type="title"/>
          </p:nvPr>
        </p:nvSpPr>
        <p:spPr>
          <a:xfrm>
            <a:off x="206546" y="109854"/>
            <a:ext cx="9242253" cy="1310695"/>
          </a:xfrm>
        </p:spPr>
        <p:txBody>
          <a:bodyPr>
            <a:normAutofit/>
          </a:bodyPr>
          <a:lstStyle/>
          <a:p>
            <a:r>
              <a:rPr lang="en-AU" dirty="0"/>
              <a:t>Settlements Focus Group: Monday 26 November, Melbourne</a:t>
            </a:r>
          </a:p>
        </p:txBody>
      </p:sp>
      <p:sp>
        <p:nvSpPr>
          <p:cNvPr id="4" name="Slide Number Placeholder 3">
            <a:extLst>
              <a:ext uri="{FF2B5EF4-FFF2-40B4-BE49-F238E27FC236}">
                <a16:creationId xmlns:a16="http://schemas.microsoft.com/office/drawing/2014/main" id="{C3AB390E-EF5F-4348-961D-A43970085C2D}"/>
              </a:ext>
            </a:extLst>
          </p:cNvPr>
          <p:cNvSpPr>
            <a:spLocks noGrp="1"/>
          </p:cNvSpPr>
          <p:nvPr>
            <p:ph type="sldNum" sz="quarter" idx="12"/>
          </p:nvPr>
        </p:nvSpPr>
        <p:spPr/>
        <p:txBody>
          <a:bodyPr/>
          <a:lstStyle/>
          <a:p>
            <a:fld id="{4EC81F68-4976-451A-B2E9-79BCBD2F70CC}" type="slidenum">
              <a:rPr lang="en-AU" smtClean="0"/>
              <a:t>21</a:t>
            </a:fld>
            <a:endParaRPr lang="en-AU" dirty="0"/>
          </a:p>
        </p:txBody>
      </p:sp>
      <p:sp>
        <p:nvSpPr>
          <p:cNvPr id="6" name="Content Placeholder 5">
            <a:extLst>
              <a:ext uri="{FF2B5EF4-FFF2-40B4-BE49-F238E27FC236}">
                <a16:creationId xmlns:a16="http://schemas.microsoft.com/office/drawing/2014/main" id="{99CB007F-DDCB-4F3F-A52E-77E8DD401D17}"/>
              </a:ext>
            </a:extLst>
          </p:cNvPr>
          <p:cNvSpPr>
            <a:spLocks noGrp="1"/>
          </p:cNvSpPr>
          <p:nvPr>
            <p:ph idx="1"/>
          </p:nvPr>
        </p:nvSpPr>
        <p:spPr/>
        <p:txBody>
          <a:bodyPr>
            <a:normAutofit/>
          </a:bodyPr>
          <a:lstStyle/>
          <a:p>
            <a:r>
              <a:rPr lang="en-AU" sz="2000" dirty="0"/>
              <a:t>Good engagement and contributions</a:t>
            </a:r>
          </a:p>
          <a:p>
            <a:r>
              <a:rPr lang="en-AU" sz="2000" dirty="0"/>
              <a:t>21 attendees representing mainly retailers</a:t>
            </a:r>
          </a:p>
          <a:p>
            <a:r>
              <a:rPr lang="en-AU" sz="2000" dirty="0"/>
              <a:t>Meeting notes and actions distributed to focus group, PWG and SWG on Thursday 6 December</a:t>
            </a:r>
            <a:endParaRPr lang="en-AU" sz="1649" dirty="0"/>
          </a:p>
          <a:p>
            <a:r>
              <a:rPr lang="en-AU" sz="2000" dirty="0"/>
              <a:t>Next focus group will be held as required, likely in Q1 2019</a:t>
            </a:r>
          </a:p>
          <a:p>
            <a:pPr lvl="1"/>
            <a:r>
              <a:rPr lang="en-AU" sz="1800" dirty="0"/>
              <a:t>Impacts to invoicing/statements are still a work in-progress, and likely to require further consultation</a:t>
            </a:r>
          </a:p>
          <a:p>
            <a:pPr lvl="1"/>
            <a:endParaRPr lang="en-AU" sz="1649" dirty="0"/>
          </a:p>
          <a:p>
            <a:pPr lvl="1"/>
            <a:endParaRPr lang="en-AU" sz="1649" dirty="0"/>
          </a:p>
        </p:txBody>
      </p:sp>
    </p:spTree>
    <p:extLst>
      <p:ext uri="{BB962C8B-B14F-4D97-AF65-F5344CB8AC3E}">
        <p14:creationId xmlns:p14="http://schemas.microsoft.com/office/powerpoint/2010/main" val="32879398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EE203-CFF3-4E25-A920-E2CC01FA7AB4}"/>
              </a:ext>
            </a:extLst>
          </p:cNvPr>
          <p:cNvSpPr>
            <a:spLocks noGrp="1"/>
          </p:cNvSpPr>
          <p:nvPr>
            <p:ph type="title"/>
          </p:nvPr>
        </p:nvSpPr>
        <p:spPr>
          <a:xfrm>
            <a:off x="206546" y="109854"/>
            <a:ext cx="9242253" cy="1310695"/>
          </a:xfrm>
        </p:spPr>
        <p:txBody>
          <a:bodyPr>
            <a:normAutofit/>
          </a:bodyPr>
          <a:lstStyle/>
          <a:p>
            <a:r>
              <a:rPr lang="en-AU" dirty="0"/>
              <a:t>Topics Discussed at the Settlements Focus Group</a:t>
            </a:r>
          </a:p>
        </p:txBody>
      </p:sp>
      <p:sp>
        <p:nvSpPr>
          <p:cNvPr id="4" name="Slide Number Placeholder 3">
            <a:extLst>
              <a:ext uri="{FF2B5EF4-FFF2-40B4-BE49-F238E27FC236}">
                <a16:creationId xmlns:a16="http://schemas.microsoft.com/office/drawing/2014/main" id="{C3AB390E-EF5F-4348-961D-A43970085C2D}"/>
              </a:ext>
            </a:extLst>
          </p:cNvPr>
          <p:cNvSpPr>
            <a:spLocks noGrp="1"/>
          </p:cNvSpPr>
          <p:nvPr>
            <p:ph type="sldNum" sz="quarter" idx="12"/>
          </p:nvPr>
        </p:nvSpPr>
        <p:spPr/>
        <p:txBody>
          <a:bodyPr/>
          <a:lstStyle/>
          <a:p>
            <a:fld id="{4EC81F68-4976-451A-B2E9-79BCBD2F70CC}" type="slidenum">
              <a:rPr lang="en-AU" smtClean="0"/>
              <a:t>22</a:t>
            </a:fld>
            <a:endParaRPr lang="en-AU" dirty="0"/>
          </a:p>
        </p:txBody>
      </p:sp>
      <p:sp>
        <p:nvSpPr>
          <p:cNvPr id="6" name="Content Placeholder 5">
            <a:extLst>
              <a:ext uri="{FF2B5EF4-FFF2-40B4-BE49-F238E27FC236}">
                <a16:creationId xmlns:a16="http://schemas.microsoft.com/office/drawing/2014/main" id="{99CB007F-DDCB-4F3F-A52E-77E8DD401D17}"/>
              </a:ext>
            </a:extLst>
          </p:cNvPr>
          <p:cNvSpPr>
            <a:spLocks noGrp="1"/>
          </p:cNvSpPr>
          <p:nvPr>
            <p:ph idx="1"/>
          </p:nvPr>
        </p:nvSpPr>
        <p:spPr/>
        <p:txBody>
          <a:bodyPr>
            <a:normAutofit/>
          </a:bodyPr>
          <a:lstStyle/>
          <a:p>
            <a:pPr>
              <a:lnSpc>
                <a:spcPct val="110000"/>
              </a:lnSpc>
            </a:pPr>
            <a:r>
              <a:rPr lang="en-AU" sz="2000" dirty="0"/>
              <a:t>Overview of settlement implications of 5MS</a:t>
            </a:r>
          </a:p>
          <a:p>
            <a:pPr>
              <a:lnSpc>
                <a:spcPct val="110000"/>
              </a:lnSpc>
            </a:pPr>
            <a:r>
              <a:rPr lang="en-AU" sz="2000" dirty="0"/>
              <a:t>Update on consultation approach:</a:t>
            </a:r>
          </a:p>
          <a:p>
            <a:pPr lvl="1">
              <a:lnSpc>
                <a:spcPct val="110000"/>
              </a:lnSpc>
            </a:pPr>
            <a:r>
              <a:rPr lang="en-AU" sz="1649" dirty="0"/>
              <a:t>Settlement Revisions – First stage consultation will commence 14 December 2018 and will end 21 January 2019</a:t>
            </a:r>
          </a:p>
          <a:p>
            <a:pPr lvl="1">
              <a:lnSpc>
                <a:spcPct val="110000"/>
              </a:lnSpc>
            </a:pPr>
            <a:r>
              <a:rPr lang="en-AU" sz="1649" dirty="0"/>
              <a:t>Settlement Estimations – First stage consultation underway and will end 21 January 2019</a:t>
            </a:r>
          </a:p>
          <a:p>
            <a:pPr lvl="1">
              <a:lnSpc>
                <a:spcPct val="110000"/>
              </a:lnSpc>
            </a:pPr>
            <a:r>
              <a:rPr lang="en-AU" sz="1649" dirty="0"/>
              <a:t>Credit Limit Procedure – Delayed to commence after consultation of the reallocations procedure</a:t>
            </a:r>
          </a:p>
          <a:p>
            <a:pPr>
              <a:lnSpc>
                <a:spcPct val="110000"/>
              </a:lnSpc>
            </a:pPr>
            <a:r>
              <a:rPr lang="en-AU" sz="2000" dirty="0"/>
              <a:t>Changes to the Reallocations procedure</a:t>
            </a:r>
          </a:p>
          <a:p>
            <a:pPr>
              <a:lnSpc>
                <a:spcPct val="110000"/>
              </a:lnSpc>
            </a:pPr>
            <a:r>
              <a:rPr lang="en-AU" sz="2000" dirty="0"/>
              <a:t>Transition to 5MS</a:t>
            </a:r>
          </a:p>
          <a:p>
            <a:pPr>
              <a:lnSpc>
                <a:spcPct val="110000"/>
              </a:lnSpc>
            </a:pPr>
            <a:r>
              <a:rPr lang="en-AU" sz="2000" dirty="0"/>
              <a:t>AEMO Settlement Interfaces</a:t>
            </a:r>
          </a:p>
          <a:p>
            <a:pPr lvl="1">
              <a:lnSpc>
                <a:spcPct val="110000"/>
              </a:lnSpc>
            </a:pPr>
            <a:r>
              <a:rPr lang="en-AU" sz="1649" dirty="0"/>
              <a:t>Data interchange</a:t>
            </a:r>
          </a:p>
          <a:p>
            <a:pPr lvl="1">
              <a:lnSpc>
                <a:spcPct val="110000"/>
              </a:lnSpc>
            </a:pPr>
            <a:r>
              <a:rPr lang="en-AU" sz="1649" dirty="0"/>
              <a:t>APIs</a:t>
            </a:r>
          </a:p>
          <a:p>
            <a:pPr lvl="1">
              <a:lnSpc>
                <a:spcPct val="110000"/>
              </a:lnSpc>
            </a:pPr>
            <a:r>
              <a:rPr lang="en-AU" sz="1649" dirty="0"/>
              <a:t>Publication of UFE</a:t>
            </a:r>
          </a:p>
          <a:p>
            <a:endParaRPr lang="en-AU" sz="2000" dirty="0"/>
          </a:p>
        </p:txBody>
      </p:sp>
    </p:spTree>
    <p:extLst>
      <p:ext uri="{BB962C8B-B14F-4D97-AF65-F5344CB8AC3E}">
        <p14:creationId xmlns:p14="http://schemas.microsoft.com/office/powerpoint/2010/main" val="40075593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4FA6F-12B6-4AC5-B8CC-AF1A0F8495D5}"/>
              </a:ext>
            </a:extLst>
          </p:cNvPr>
          <p:cNvSpPr>
            <a:spLocks noGrp="1"/>
          </p:cNvSpPr>
          <p:nvPr>
            <p:ph type="title"/>
          </p:nvPr>
        </p:nvSpPr>
        <p:spPr/>
        <p:txBody>
          <a:bodyPr>
            <a:normAutofit/>
          </a:bodyPr>
          <a:lstStyle/>
          <a:p>
            <a:r>
              <a:rPr lang="en-AU" sz="4000" dirty="0"/>
              <a:t>Transitional billing arrangements</a:t>
            </a:r>
            <a:br>
              <a:rPr lang="en-AU" sz="4000" dirty="0"/>
            </a:br>
            <a:r>
              <a:rPr lang="en-AU" sz="4000" dirty="0"/>
              <a:t>- Topic </a:t>
            </a:r>
            <a:r>
              <a:rPr lang="en-AU" dirty="0"/>
              <a:t>Outcomes</a:t>
            </a:r>
          </a:p>
        </p:txBody>
      </p:sp>
      <p:sp>
        <p:nvSpPr>
          <p:cNvPr id="4" name="Slide Number Placeholder 3">
            <a:extLst>
              <a:ext uri="{FF2B5EF4-FFF2-40B4-BE49-F238E27FC236}">
                <a16:creationId xmlns:a16="http://schemas.microsoft.com/office/drawing/2014/main" id="{C56899B0-5BD1-4D0C-B306-A3D51C153344}"/>
              </a:ext>
            </a:extLst>
          </p:cNvPr>
          <p:cNvSpPr>
            <a:spLocks noGrp="1"/>
          </p:cNvSpPr>
          <p:nvPr>
            <p:ph type="sldNum" sz="quarter" idx="12"/>
          </p:nvPr>
        </p:nvSpPr>
        <p:spPr/>
        <p:txBody>
          <a:bodyPr/>
          <a:lstStyle/>
          <a:p>
            <a:fld id="{4EC81F68-4976-451A-B2E9-79BCBD2F70CC}" type="slidenum">
              <a:rPr lang="en-AU" smtClean="0"/>
              <a:t>23</a:t>
            </a:fld>
            <a:endParaRPr lang="en-AU"/>
          </a:p>
        </p:txBody>
      </p:sp>
      <p:graphicFrame>
        <p:nvGraphicFramePr>
          <p:cNvPr id="5" name="Table 4">
            <a:extLst>
              <a:ext uri="{FF2B5EF4-FFF2-40B4-BE49-F238E27FC236}">
                <a16:creationId xmlns:a16="http://schemas.microsoft.com/office/drawing/2014/main" id="{536FAE8A-C7DF-403E-BA2F-E880714B0C3E}"/>
              </a:ext>
            </a:extLst>
          </p:cNvPr>
          <p:cNvGraphicFramePr>
            <a:graphicFrameLocks noGrp="1"/>
          </p:cNvGraphicFramePr>
          <p:nvPr>
            <p:extLst>
              <p:ext uri="{D42A27DB-BD31-4B8C-83A1-F6EECF244321}">
                <p14:modId xmlns:p14="http://schemas.microsoft.com/office/powerpoint/2010/main" val="3185018983"/>
              </p:ext>
            </p:extLst>
          </p:nvPr>
        </p:nvGraphicFramePr>
        <p:xfrm>
          <a:off x="158041" y="1642004"/>
          <a:ext cx="10303930" cy="2377440"/>
        </p:xfrm>
        <a:graphic>
          <a:graphicData uri="http://schemas.openxmlformats.org/drawingml/2006/table">
            <a:tbl>
              <a:tblPr firstRow="1" bandRow="1">
                <a:tableStyleId>{5C22544A-7EE6-4342-B048-85BDC9FD1C3A}</a:tableStyleId>
              </a:tblPr>
              <a:tblGrid>
                <a:gridCol w="2493010">
                  <a:extLst>
                    <a:ext uri="{9D8B030D-6E8A-4147-A177-3AD203B41FA5}">
                      <a16:colId xmlns:a16="http://schemas.microsoft.com/office/drawing/2014/main" val="1903994310"/>
                    </a:ext>
                  </a:extLst>
                </a:gridCol>
                <a:gridCol w="7810920">
                  <a:extLst>
                    <a:ext uri="{9D8B030D-6E8A-4147-A177-3AD203B41FA5}">
                      <a16:colId xmlns:a16="http://schemas.microsoft.com/office/drawing/2014/main" val="3831525920"/>
                    </a:ext>
                  </a:extLst>
                </a:gridCol>
              </a:tblGrid>
              <a:tr h="157618">
                <a:tc>
                  <a:txBody>
                    <a:bodyPr/>
                    <a:lstStyle/>
                    <a:p>
                      <a:r>
                        <a:rPr lang="en-AU" sz="1800" dirty="0"/>
                        <a:t>AEMO Proposal</a:t>
                      </a:r>
                    </a:p>
                  </a:txBody>
                  <a:tcPr/>
                </a:tc>
                <a:tc>
                  <a:txBody>
                    <a:bodyPr/>
                    <a:lstStyle/>
                    <a:p>
                      <a:r>
                        <a:rPr lang="en-AU" sz="1800" dirty="0"/>
                        <a:t>Discussion</a:t>
                      </a:r>
                    </a:p>
                  </a:txBody>
                  <a:tcPr/>
                </a:tc>
                <a:extLst>
                  <a:ext uri="{0D108BD9-81ED-4DB2-BD59-A6C34878D82A}">
                    <a16:rowId xmlns:a16="http://schemas.microsoft.com/office/drawing/2014/main" val="2511276858"/>
                  </a:ext>
                </a:extLst>
              </a:tr>
              <a:tr h="1418499">
                <a:tc>
                  <a:txBody>
                    <a:bodyPr/>
                    <a:lstStyle/>
                    <a:p>
                      <a:r>
                        <a:rPr lang="en-AU" sz="1800" dirty="0"/>
                        <a:t>Currently under development </a:t>
                      </a:r>
                    </a:p>
                  </a:txBody>
                  <a:tcPr/>
                </a:tc>
                <a:tc>
                  <a:txBody>
                    <a:bodyPr/>
                    <a:lstStyle/>
                    <a:p>
                      <a:r>
                        <a:rPr lang="en-AU" sz="1800" dirty="0"/>
                        <a:t>Some participants expressed a preference for separate reports during the billing week when the 5MS transition occurs on 1 July 2021. </a:t>
                      </a:r>
                    </a:p>
                    <a:p>
                      <a:endParaRPr lang="en-AU" sz="1800" dirty="0"/>
                    </a:p>
                    <a:p>
                      <a:r>
                        <a:rPr lang="en-AU" sz="1800" dirty="0"/>
                        <a:t>AEMO is evaluating the cost/benefits of building a system solution to support a one-off transitional arrangement. Further investigation required if having separate invoices/reports will be Rules compliant.</a:t>
                      </a:r>
                    </a:p>
                    <a:p>
                      <a:endParaRPr lang="en-AU" sz="1800" dirty="0"/>
                    </a:p>
                  </a:txBody>
                  <a:tcPr/>
                </a:tc>
                <a:extLst>
                  <a:ext uri="{0D108BD9-81ED-4DB2-BD59-A6C34878D82A}">
                    <a16:rowId xmlns:a16="http://schemas.microsoft.com/office/drawing/2014/main" val="2113558363"/>
                  </a:ext>
                </a:extLst>
              </a:tr>
            </a:tbl>
          </a:graphicData>
        </a:graphic>
      </p:graphicFrame>
      <p:graphicFrame>
        <p:nvGraphicFramePr>
          <p:cNvPr id="3" name="Table 2">
            <a:extLst>
              <a:ext uri="{FF2B5EF4-FFF2-40B4-BE49-F238E27FC236}">
                <a16:creationId xmlns:a16="http://schemas.microsoft.com/office/drawing/2014/main" id="{52FF879C-26A3-4089-871D-C28411C9145D}"/>
              </a:ext>
            </a:extLst>
          </p:cNvPr>
          <p:cNvGraphicFramePr>
            <a:graphicFrameLocks noGrp="1"/>
          </p:cNvGraphicFramePr>
          <p:nvPr>
            <p:extLst>
              <p:ext uri="{D42A27DB-BD31-4B8C-83A1-F6EECF244321}">
                <p14:modId xmlns:p14="http://schemas.microsoft.com/office/powerpoint/2010/main" val="1393353495"/>
              </p:ext>
            </p:extLst>
          </p:nvPr>
        </p:nvGraphicFramePr>
        <p:xfrm>
          <a:off x="158040" y="4110946"/>
          <a:ext cx="10303930" cy="1351298"/>
        </p:xfrm>
        <a:graphic>
          <a:graphicData uri="http://schemas.openxmlformats.org/drawingml/2006/table">
            <a:tbl>
              <a:tblPr firstRow="1" bandRow="1">
                <a:tableStyleId>{5C22544A-7EE6-4342-B048-85BDC9FD1C3A}</a:tableStyleId>
              </a:tblPr>
              <a:tblGrid>
                <a:gridCol w="5470127">
                  <a:extLst>
                    <a:ext uri="{9D8B030D-6E8A-4147-A177-3AD203B41FA5}">
                      <a16:colId xmlns:a16="http://schemas.microsoft.com/office/drawing/2014/main" val="704771188"/>
                    </a:ext>
                  </a:extLst>
                </a:gridCol>
                <a:gridCol w="1429992">
                  <a:extLst>
                    <a:ext uri="{9D8B030D-6E8A-4147-A177-3AD203B41FA5}">
                      <a16:colId xmlns:a16="http://schemas.microsoft.com/office/drawing/2014/main" val="3105237739"/>
                    </a:ext>
                  </a:extLst>
                </a:gridCol>
                <a:gridCol w="3403811">
                  <a:extLst>
                    <a:ext uri="{9D8B030D-6E8A-4147-A177-3AD203B41FA5}">
                      <a16:colId xmlns:a16="http://schemas.microsoft.com/office/drawing/2014/main" val="2618048987"/>
                    </a:ext>
                  </a:extLst>
                </a:gridCol>
              </a:tblGrid>
              <a:tr h="436898">
                <a:tc>
                  <a:txBody>
                    <a:bodyPr/>
                    <a:lstStyle/>
                    <a:p>
                      <a:r>
                        <a:rPr lang="en-AU" sz="1800" dirty="0"/>
                        <a:t>Outstanding Issues</a:t>
                      </a:r>
                    </a:p>
                  </a:txBody>
                  <a:tcPr/>
                </a:tc>
                <a:tc>
                  <a:txBody>
                    <a:bodyPr/>
                    <a:lstStyle/>
                    <a:p>
                      <a:r>
                        <a:rPr lang="en-AU" sz="1800" dirty="0"/>
                        <a:t>Outcome</a:t>
                      </a:r>
                    </a:p>
                  </a:txBody>
                  <a:tcPr/>
                </a:tc>
                <a:tc>
                  <a:txBody>
                    <a:bodyPr/>
                    <a:lstStyle/>
                    <a:p>
                      <a:r>
                        <a:rPr lang="en-AU" sz="1800" dirty="0"/>
                        <a:t>Next Steps</a:t>
                      </a:r>
                    </a:p>
                  </a:txBody>
                  <a:tcPr/>
                </a:tc>
                <a:extLst>
                  <a:ext uri="{0D108BD9-81ED-4DB2-BD59-A6C34878D82A}">
                    <a16:rowId xmlns:a16="http://schemas.microsoft.com/office/drawing/2014/main" val="2031821801"/>
                  </a:ext>
                </a:extLst>
              </a:tr>
              <a:tr h="436898">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800" dirty="0"/>
                        <a:t>Participants to provide feedback on billing and reporting transitional arrangements during the billing week when the 5MS transition occurs on 1 July 2021</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800" dirty="0"/>
                        <a:t>Pending</a:t>
                      </a:r>
                    </a:p>
                  </a:txBody>
                  <a:tcPr/>
                </a:tc>
                <a:tc>
                  <a:txBody>
                    <a:bodyPr/>
                    <a:lstStyle/>
                    <a:p>
                      <a:r>
                        <a:rPr lang="en-AU" sz="1800" dirty="0"/>
                        <a:t>Feedback from participants due 16 January 2019</a:t>
                      </a:r>
                    </a:p>
                  </a:txBody>
                  <a:tcPr/>
                </a:tc>
                <a:extLst>
                  <a:ext uri="{0D108BD9-81ED-4DB2-BD59-A6C34878D82A}">
                    <a16:rowId xmlns:a16="http://schemas.microsoft.com/office/drawing/2014/main" val="2420041564"/>
                  </a:ext>
                </a:extLst>
              </a:tr>
            </a:tbl>
          </a:graphicData>
        </a:graphic>
      </p:graphicFrame>
    </p:spTree>
    <p:extLst>
      <p:ext uri="{BB962C8B-B14F-4D97-AF65-F5344CB8AC3E}">
        <p14:creationId xmlns:p14="http://schemas.microsoft.com/office/powerpoint/2010/main" val="27013603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4FA6F-12B6-4AC5-B8CC-AF1A0F8495D5}"/>
              </a:ext>
            </a:extLst>
          </p:cNvPr>
          <p:cNvSpPr>
            <a:spLocks noGrp="1"/>
          </p:cNvSpPr>
          <p:nvPr>
            <p:ph type="title"/>
          </p:nvPr>
        </p:nvSpPr>
        <p:spPr>
          <a:xfrm>
            <a:off x="206546" y="150494"/>
            <a:ext cx="8937453" cy="1310695"/>
          </a:xfrm>
        </p:spPr>
        <p:txBody>
          <a:bodyPr>
            <a:normAutofit fontScale="90000"/>
          </a:bodyPr>
          <a:lstStyle/>
          <a:p>
            <a:r>
              <a:rPr lang="en-AU" sz="4000" dirty="0"/>
              <a:t>Approach to support reallocations after 5MS</a:t>
            </a:r>
            <a:br>
              <a:rPr lang="en-AU" sz="4000" dirty="0"/>
            </a:br>
            <a:r>
              <a:rPr lang="en-AU" sz="4000" dirty="0"/>
              <a:t>- Topic </a:t>
            </a:r>
            <a:r>
              <a:rPr lang="en-AU" dirty="0"/>
              <a:t>Outcomes</a:t>
            </a:r>
          </a:p>
        </p:txBody>
      </p:sp>
      <p:sp>
        <p:nvSpPr>
          <p:cNvPr id="4" name="Slide Number Placeholder 3">
            <a:extLst>
              <a:ext uri="{FF2B5EF4-FFF2-40B4-BE49-F238E27FC236}">
                <a16:creationId xmlns:a16="http://schemas.microsoft.com/office/drawing/2014/main" id="{C56899B0-5BD1-4D0C-B306-A3D51C153344}"/>
              </a:ext>
            </a:extLst>
          </p:cNvPr>
          <p:cNvSpPr>
            <a:spLocks noGrp="1"/>
          </p:cNvSpPr>
          <p:nvPr>
            <p:ph type="sldNum" sz="quarter" idx="12"/>
          </p:nvPr>
        </p:nvSpPr>
        <p:spPr/>
        <p:txBody>
          <a:bodyPr/>
          <a:lstStyle/>
          <a:p>
            <a:fld id="{4EC81F68-4976-451A-B2E9-79BCBD2F70CC}" type="slidenum">
              <a:rPr lang="en-AU" smtClean="0"/>
              <a:t>24</a:t>
            </a:fld>
            <a:endParaRPr lang="en-AU"/>
          </a:p>
        </p:txBody>
      </p:sp>
      <p:graphicFrame>
        <p:nvGraphicFramePr>
          <p:cNvPr id="5" name="Table 4">
            <a:extLst>
              <a:ext uri="{FF2B5EF4-FFF2-40B4-BE49-F238E27FC236}">
                <a16:creationId xmlns:a16="http://schemas.microsoft.com/office/drawing/2014/main" id="{536FAE8A-C7DF-403E-BA2F-E880714B0C3E}"/>
              </a:ext>
            </a:extLst>
          </p:cNvPr>
          <p:cNvGraphicFramePr>
            <a:graphicFrameLocks noGrp="1"/>
          </p:cNvGraphicFramePr>
          <p:nvPr>
            <p:extLst>
              <p:ext uri="{D42A27DB-BD31-4B8C-83A1-F6EECF244321}">
                <p14:modId xmlns:p14="http://schemas.microsoft.com/office/powerpoint/2010/main" val="1599360685"/>
              </p:ext>
            </p:extLst>
          </p:nvPr>
        </p:nvGraphicFramePr>
        <p:xfrm>
          <a:off x="158041" y="1642004"/>
          <a:ext cx="10303929" cy="3271538"/>
        </p:xfrm>
        <a:graphic>
          <a:graphicData uri="http://schemas.openxmlformats.org/drawingml/2006/table">
            <a:tbl>
              <a:tblPr firstRow="1" bandRow="1">
                <a:tableStyleId>{5C22544A-7EE6-4342-B048-85BDC9FD1C3A}</a:tableStyleId>
              </a:tblPr>
              <a:tblGrid>
                <a:gridCol w="4996629">
                  <a:extLst>
                    <a:ext uri="{9D8B030D-6E8A-4147-A177-3AD203B41FA5}">
                      <a16:colId xmlns:a16="http://schemas.microsoft.com/office/drawing/2014/main" val="1903994310"/>
                    </a:ext>
                  </a:extLst>
                </a:gridCol>
                <a:gridCol w="5307300">
                  <a:extLst>
                    <a:ext uri="{9D8B030D-6E8A-4147-A177-3AD203B41FA5}">
                      <a16:colId xmlns:a16="http://schemas.microsoft.com/office/drawing/2014/main" val="3831525920"/>
                    </a:ext>
                  </a:extLst>
                </a:gridCol>
              </a:tblGrid>
              <a:tr h="436898">
                <a:tc>
                  <a:txBody>
                    <a:bodyPr/>
                    <a:lstStyle/>
                    <a:p>
                      <a:r>
                        <a:rPr lang="en-AU" sz="1800" dirty="0"/>
                        <a:t>AEMO Proposal</a:t>
                      </a:r>
                    </a:p>
                  </a:txBody>
                  <a:tcPr/>
                </a:tc>
                <a:tc>
                  <a:txBody>
                    <a:bodyPr/>
                    <a:lstStyle/>
                    <a:p>
                      <a:r>
                        <a:rPr lang="en-AU" sz="1800" dirty="0"/>
                        <a:t>Discussion</a:t>
                      </a:r>
                    </a:p>
                  </a:txBody>
                  <a:tcPr/>
                </a:tc>
                <a:extLst>
                  <a:ext uri="{0D108BD9-81ED-4DB2-BD59-A6C34878D82A}">
                    <a16:rowId xmlns:a16="http://schemas.microsoft.com/office/drawing/2014/main" val="2511276858"/>
                  </a:ext>
                </a:extLst>
              </a:tr>
              <a:tr h="436898">
                <a:tc>
                  <a:txBody>
                    <a:bodyPr/>
                    <a:lstStyle/>
                    <a:p>
                      <a:r>
                        <a:rPr lang="en-AU" sz="1800" dirty="0"/>
                        <a:t>Reallocations interface to be capable of processing 5-minute reallocations 6 months prior to July 2021.</a:t>
                      </a:r>
                    </a:p>
                    <a:p>
                      <a:endParaRPr lang="en-AU" sz="1800" dirty="0"/>
                    </a:p>
                    <a:p>
                      <a:r>
                        <a:rPr lang="en-AU" sz="1800" dirty="0"/>
                        <a:t>5-minute reallocations interface to be available in pre-production by mid 2020 for market participant testing.</a:t>
                      </a:r>
                    </a:p>
                    <a:p>
                      <a:endParaRPr lang="en-AU" sz="1800" dirty="0"/>
                    </a:p>
                    <a:p>
                      <a:r>
                        <a:rPr lang="en-AU" sz="1800" dirty="0"/>
                        <a:t>Market participants to be restricted from inputting 30-minutes reallocations for any time periods beyond 1 July 2021.</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800" dirty="0"/>
                        <a:t>Participants had a preference for the reallocations system to be capable of processing 5 minute reallocations 6 months prior to July 2021, with pre-production available mid-July 2020.</a:t>
                      </a:r>
                    </a:p>
                    <a:p>
                      <a:pPr marL="0" marR="0" lvl="0" indent="0" algn="l" defTabSz="801929" rtl="0" eaLnBrk="1" fontAlgn="auto" latinLnBrk="0" hangingPunct="1">
                        <a:lnSpc>
                          <a:spcPct val="100000"/>
                        </a:lnSpc>
                        <a:spcBef>
                          <a:spcPts val="0"/>
                        </a:spcBef>
                        <a:spcAft>
                          <a:spcPts val="0"/>
                        </a:spcAft>
                        <a:buClrTx/>
                        <a:buSzTx/>
                        <a:buFontTx/>
                        <a:buNone/>
                        <a:tabLst/>
                        <a:defRPr/>
                      </a:pPr>
                      <a:endParaRPr lang="en-AU" sz="1800" dirty="0"/>
                    </a:p>
                    <a:p>
                      <a:pPr marL="0" marR="0" lvl="0" indent="0" algn="l" defTabSz="801929" rtl="0" eaLnBrk="1" fontAlgn="auto" latinLnBrk="0" hangingPunct="1">
                        <a:lnSpc>
                          <a:spcPct val="100000"/>
                        </a:lnSpc>
                        <a:spcBef>
                          <a:spcPts val="0"/>
                        </a:spcBef>
                        <a:spcAft>
                          <a:spcPts val="0"/>
                        </a:spcAft>
                        <a:buClrTx/>
                        <a:buSzTx/>
                        <a:buFontTx/>
                        <a:buNone/>
                        <a:tabLst/>
                        <a:defRPr/>
                      </a:pPr>
                      <a:r>
                        <a:rPr lang="en-AU" sz="1800" dirty="0"/>
                        <a:t>Agreement that there is minimal value in supporting 30 minute reallocations past July 2021 if sufficient time is given to participants to enter 5 minute reallocation contracts before July 2021.</a:t>
                      </a:r>
                    </a:p>
                    <a:p>
                      <a:pPr marL="0" marR="0" lvl="0" indent="0" algn="l" defTabSz="801929" rtl="0" eaLnBrk="1" fontAlgn="auto" latinLnBrk="0" hangingPunct="1">
                        <a:lnSpc>
                          <a:spcPct val="100000"/>
                        </a:lnSpc>
                        <a:spcBef>
                          <a:spcPts val="0"/>
                        </a:spcBef>
                        <a:spcAft>
                          <a:spcPts val="0"/>
                        </a:spcAft>
                        <a:buClrTx/>
                        <a:buSzTx/>
                        <a:buFontTx/>
                        <a:buNone/>
                        <a:tabLst/>
                        <a:defRPr/>
                      </a:pPr>
                      <a:endParaRPr lang="en-AU" sz="1800" dirty="0"/>
                    </a:p>
                  </a:txBody>
                  <a:tcPr/>
                </a:tc>
                <a:extLst>
                  <a:ext uri="{0D108BD9-81ED-4DB2-BD59-A6C34878D82A}">
                    <a16:rowId xmlns:a16="http://schemas.microsoft.com/office/drawing/2014/main" val="382996094"/>
                  </a:ext>
                </a:extLst>
              </a:tr>
            </a:tbl>
          </a:graphicData>
        </a:graphic>
      </p:graphicFrame>
      <p:graphicFrame>
        <p:nvGraphicFramePr>
          <p:cNvPr id="3" name="Table 2">
            <a:extLst>
              <a:ext uri="{FF2B5EF4-FFF2-40B4-BE49-F238E27FC236}">
                <a16:creationId xmlns:a16="http://schemas.microsoft.com/office/drawing/2014/main" id="{71F47ABD-3860-4060-921B-C70757E77FAC}"/>
              </a:ext>
            </a:extLst>
          </p:cNvPr>
          <p:cNvGraphicFramePr>
            <a:graphicFrameLocks noGrp="1"/>
          </p:cNvGraphicFramePr>
          <p:nvPr>
            <p:extLst>
              <p:ext uri="{D42A27DB-BD31-4B8C-83A1-F6EECF244321}">
                <p14:modId xmlns:p14="http://schemas.microsoft.com/office/powerpoint/2010/main" val="3609748784"/>
              </p:ext>
            </p:extLst>
          </p:nvPr>
        </p:nvGraphicFramePr>
        <p:xfrm>
          <a:off x="158042" y="5023264"/>
          <a:ext cx="10303928" cy="1625618"/>
        </p:xfrm>
        <a:graphic>
          <a:graphicData uri="http://schemas.openxmlformats.org/drawingml/2006/table">
            <a:tbl>
              <a:tblPr firstRow="1" bandRow="1">
                <a:tableStyleId>{5C22544A-7EE6-4342-B048-85BDC9FD1C3A}</a:tableStyleId>
              </a:tblPr>
              <a:tblGrid>
                <a:gridCol w="3882331">
                  <a:extLst>
                    <a:ext uri="{9D8B030D-6E8A-4147-A177-3AD203B41FA5}">
                      <a16:colId xmlns:a16="http://schemas.microsoft.com/office/drawing/2014/main" val="1393073367"/>
                    </a:ext>
                  </a:extLst>
                </a:gridCol>
                <a:gridCol w="1190847">
                  <a:extLst>
                    <a:ext uri="{9D8B030D-6E8A-4147-A177-3AD203B41FA5}">
                      <a16:colId xmlns:a16="http://schemas.microsoft.com/office/drawing/2014/main" val="1648089620"/>
                    </a:ext>
                  </a:extLst>
                </a:gridCol>
                <a:gridCol w="5230750">
                  <a:extLst>
                    <a:ext uri="{9D8B030D-6E8A-4147-A177-3AD203B41FA5}">
                      <a16:colId xmlns:a16="http://schemas.microsoft.com/office/drawing/2014/main" val="3006457571"/>
                    </a:ext>
                  </a:extLst>
                </a:gridCol>
              </a:tblGrid>
              <a:tr h="436898">
                <a:tc>
                  <a:txBody>
                    <a:bodyPr/>
                    <a:lstStyle/>
                    <a:p>
                      <a:r>
                        <a:rPr lang="en-AU" sz="1800" dirty="0"/>
                        <a:t>Outstanding Issues</a:t>
                      </a:r>
                    </a:p>
                  </a:txBody>
                  <a:tcPr/>
                </a:tc>
                <a:tc>
                  <a:txBody>
                    <a:bodyPr/>
                    <a:lstStyle/>
                    <a:p>
                      <a:r>
                        <a:rPr lang="en-AU" sz="1800" dirty="0"/>
                        <a:t>Outcome</a:t>
                      </a:r>
                    </a:p>
                  </a:txBody>
                  <a:tcPr/>
                </a:tc>
                <a:tc>
                  <a:txBody>
                    <a:bodyPr/>
                    <a:lstStyle/>
                    <a:p>
                      <a:r>
                        <a:rPr lang="en-AU" sz="1800" dirty="0"/>
                        <a:t>Next Steps</a:t>
                      </a:r>
                    </a:p>
                  </a:txBody>
                  <a:tcPr/>
                </a:tc>
                <a:extLst>
                  <a:ext uri="{0D108BD9-81ED-4DB2-BD59-A6C34878D82A}">
                    <a16:rowId xmlns:a16="http://schemas.microsoft.com/office/drawing/2014/main" val="524551957"/>
                  </a:ext>
                </a:extLst>
              </a:tr>
              <a:tr h="436898">
                <a:tc>
                  <a:txBody>
                    <a:bodyPr/>
                    <a:lstStyle/>
                    <a:p>
                      <a:r>
                        <a:rPr lang="en-AU" sz="1800" dirty="0"/>
                        <a:t>AEMO investigating workplan to confirm commitment to delivery timeframe</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800" dirty="0"/>
                        <a:t>Pending</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800" dirty="0"/>
                        <a:t>AEMO to consider the optimal timeline for allowing for input of 5 minute reallocations. To report back at next Settlement Focus Group.</a:t>
                      </a:r>
                    </a:p>
                    <a:p>
                      <a:pPr marL="0" marR="0" lvl="0" indent="0" algn="l" defTabSz="801929" rtl="0" eaLnBrk="1" fontAlgn="auto" latinLnBrk="0" hangingPunct="1">
                        <a:lnSpc>
                          <a:spcPct val="100000"/>
                        </a:lnSpc>
                        <a:spcBef>
                          <a:spcPts val="0"/>
                        </a:spcBef>
                        <a:spcAft>
                          <a:spcPts val="0"/>
                        </a:spcAft>
                        <a:buClrTx/>
                        <a:buSzTx/>
                        <a:buFontTx/>
                        <a:buNone/>
                        <a:tabLst/>
                        <a:defRPr/>
                      </a:pPr>
                      <a:endParaRPr lang="en-AU" sz="1800" dirty="0"/>
                    </a:p>
                  </a:txBody>
                  <a:tcPr/>
                </a:tc>
                <a:extLst>
                  <a:ext uri="{0D108BD9-81ED-4DB2-BD59-A6C34878D82A}">
                    <a16:rowId xmlns:a16="http://schemas.microsoft.com/office/drawing/2014/main" val="2853779889"/>
                  </a:ext>
                </a:extLst>
              </a:tr>
            </a:tbl>
          </a:graphicData>
        </a:graphic>
      </p:graphicFrame>
    </p:spTree>
    <p:extLst>
      <p:ext uri="{BB962C8B-B14F-4D97-AF65-F5344CB8AC3E}">
        <p14:creationId xmlns:p14="http://schemas.microsoft.com/office/powerpoint/2010/main" val="32149842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4FA6F-12B6-4AC5-B8CC-AF1A0F8495D5}"/>
              </a:ext>
            </a:extLst>
          </p:cNvPr>
          <p:cNvSpPr>
            <a:spLocks noGrp="1"/>
          </p:cNvSpPr>
          <p:nvPr>
            <p:ph type="title"/>
          </p:nvPr>
        </p:nvSpPr>
        <p:spPr>
          <a:xfrm>
            <a:off x="206546" y="150494"/>
            <a:ext cx="8894923" cy="1310695"/>
          </a:xfrm>
        </p:spPr>
        <p:txBody>
          <a:bodyPr>
            <a:normAutofit/>
          </a:bodyPr>
          <a:lstStyle/>
          <a:p>
            <a:r>
              <a:rPr lang="en-AU" sz="4000" dirty="0"/>
              <a:t>Updates to the Reallocations user interface</a:t>
            </a:r>
            <a:br>
              <a:rPr lang="en-AU" sz="4000" dirty="0"/>
            </a:br>
            <a:r>
              <a:rPr lang="en-AU" sz="4000" dirty="0"/>
              <a:t>- </a:t>
            </a:r>
            <a:r>
              <a:rPr lang="en-AU" sz="3600" dirty="0"/>
              <a:t>Topic </a:t>
            </a:r>
            <a:r>
              <a:rPr lang="en-AU" dirty="0"/>
              <a:t>Outcomes</a:t>
            </a:r>
          </a:p>
        </p:txBody>
      </p:sp>
      <p:sp>
        <p:nvSpPr>
          <p:cNvPr id="4" name="Slide Number Placeholder 3">
            <a:extLst>
              <a:ext uri="{FF2B5EF4-FFF2-40B4-BE49-F238E27FC236}">
                <a16:creationId xmlns:a16="http://schemas.microsoft.com/office/drawing/2014/main" id="{C56899B0-5BD1-4D0C-B306-A3D51C153344}"/>
              </a:ext>
            </a:extLst>
          </p:cNvPr>
          <p:cNvSpPr>
            <a:spLocks noGrp="1"/>
          </p:cNvSpPr>
          <p:nvPr>
            <p:ph type="sldNum" sz="quarter" idx="12"/>
          </p:nvPr>
        </p:nvSpPr>
        <p:spPr/>
        <p:txBody>
          <a:bodyPr/>
          <a:lstStyle/>
          <a:p>
            <a:fld id="{4EC81F68-4976-451A-B2E9-79BCBD2F70CC}" type="slidenum">
              <a:rPr lang="en-AU" smtClean="0"/>
              <a:t>25</a:t>
            </a:fld>
            <a:endParaRPr lang="en-AU"/>
          </a:p>
        </p:txBody>
      </p:sp>
      <p:graphicFrame>
        <p:nvGraphicFramePr>
          <p:cNvPr id="5" name="Table 4">
            <a:extLst>
              <a:ext uri="{FF2B5EF4-FFF2-40B4-BE49-F238E27FC236}">
                <a16:creationId xmlns:a16="http://schemas.microsoft.com/office/drawing/2014/main" id="{536FAE8A-C7DF-403E-BA2F-E880714B0C3E}"/>
              </a:ext>
            </a:extLst>
          </p:cNvPr>
          <p:cNvGraphicFramePr>
            <a:graphicFrameLocks noGrp="1"/>
          </p:cNvGraphicFramePr>
          <p:nvPr>
            <p:extLst>
              <p:ext uri="{D42A27DB-BD31-4B8C-83A1-F6EECF244321}">
                <p14:modId xmlns:p14="http://schemas.microsoft.com/office/powerpoint/2010/main" val="496125897"/>
              </p:ext>
            </p:extLst>
          </p:nvPr>
        </p:nvGraphicFramePr>
        <p:xfrm>
          <a:off x="158041" y="1642004"/>
          <a:ext cx="10303929" cy="2174258"/>
        </p:xfrm>
        <a:graphic>
          <a:graphicData uri="http://schemas.openxmlformats.org/drawingml/2006/table">
            <a:tbl>
              <a:tblPr firstRow="1" bandRow="1">
                <a:tableStyleId>{5C22544A-7EE6-4342-B048-85BDC9FD1C3A}</a:tableStyleId>
              </a:tblPr>
              <a:tblGrid>
                <a:gridCol w="4996629">
                  <a:extLst>
                    <a:ext uri="{9D8B030D-6E8A-4147-A177-3AD203B41FA5}">
                      <a16:colId xmlns:a16="http://schemas.microsoft.com/office/drawing/2014/main" val="1903994310"/>
                    </a:ext>
                  </a:extLst>
                </a:gridCol>
                <a:gridCol w="5307300">
                  <a:extLst>
                    <a:ext uri="{9D8B030D-6E8A-4147-A177-3AD203B41FA5}">
                      <a16:colId xmlns:a16="http://schemas.microsoft.com/office/drawing/2014/main" val="3831525920"/>
                    </a:ext>
                  </a:extLst>
                </a:gridCol>
              </a:tblGrid>
              <a:tr h="436898">
                <a:tc>
                  <a:txBody>
                    <a:bodyPr/>
                    <a:lstStyle/>
                    <a:p>
                      <a:r>
                        <a:rPr lang="en-AU" sz="1800" dirty="0"/>
                        <a:t>AEMO Proposal</a:t>
                      </a:r>
                    </a:p>
                  </a:txBody>
                  <a:tcPr/>
                </a:tc>
                <a:tc>
                  <a:txBody>
                    <a:bodyPr/>
                    <a:lstStyle/>
                    <a:p>
                      <a:r>
                        <a:rPr lang="en-AU" sz="1800" dirty="0"/>
                        <a:t>Discussion</a:t>
                      </a:r>
                    </a:p>
                  </a:txBody>
                  <a:tcPr/>
                </a:tc>
                <a:extLst>
                  <a:ext uri="{0D108BD9-81ED-4DB2-BD59-A6C34878D82A}">
                    <a16:rowId xmlns:a16="http://schemas.microsoft.com/office/drawing/2014/main" val="2511276858"/>
                  </a:ext>
                </a:extLst>
              </a:tr>
              <a:tr h="436898">
                <a:tc>
                  <a:txBody>
                    <a:bodyPr/>
                    <a:lstStyle/>
                    <a:p>
                      <a:r>
                        <a:rPr lang="en-AU" sz="1800" dirty="0"/>
                        <a:t>New interface will support 288 input fields to accommodate more trading intervals as a results of 5MS. Features such as copy/paste and fill functions are in plan to ease user access </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800" dirty="0"/>
                        <a:t>Participants suggested that a notifications feature would be of value. Additional thought required as to which format will suit best (Email/Push notifications)</a:t>
                      </a:r>
                    </a:p>
                    <a:p>
                      <a:pPr marL="0" marR="0" lvl="0" indent="0" algn="l" defTabSz="801929" rtl="0" eaLnBrk="1" fontAlgn="auto" latinLnBrk="0" hangingPunct="1">
                        <a:lnSpc>
                          <a:spcPct val="100000"/>
                        </a:lnSpc>
                        <a:spcBef>
                          <a:spcPts val="0"/>
                        </a:spcBef>
                        <a:spcAft>
                          <a:spcPts val="0"/>
                        </a:spcAft>
                        <a:buClrTx/>
                        <a:buSzTx/>
                        <a:buFontTx/>
                        <a:buNone/>
                        <a:tabLst/>
                        <a:defRPr/>
                      </a:pPr>
                      <a:endParaRPr lang="en-AU" sz="1800" dirty="0"/>
                    </a:p>
                    <a:p>
                      <a:pPr marL="0" marR="0" lvl="0" indent="0" algn="l" defTabSz="801929" rtl="0" eaLnBrk="1" fontAlgn="auto" latinLnBrk="0" hangingPunct="1">
                        <a:lnSpc>
                          <a:spcPct val="100000"/>
                        </a:lnSpc>
                        <a:spcBef>
                          <a:spcPts val="0"/>
                        </a:spcBef>
                        <a:spcAft>
                          <a:spcPts val="0"/>
                        </a:spcAft>
                        <a:buClrTx/>
                        <a:buSzTx/>
                        <a:buFontTx/>
                        <a:buNone/>
                        <a:tabLst/>
                        <a:defRPr/>
                      </a:pPr>
                      <a:r>
                        <a:rPr lang="en-AU" sz="1800" dirty="0"/>
                        <a:t>Discussion regarding  additional functionality to report on net reallocations</a:t>
                      </a:r>
                    </a:p>
                  </a:txBody>
                  <a:tcPr/>
                </a:tc>
                <a:extLst>
                  <a:ext uri="{0D108BD9-81ED-4DB2-BD59-A6C34878D82A}">
                    <a16:rowId xmlns:a16="http://schemas.microsoft.com/office/drawing/2014/main" val="382996094"/>
                  </a:ext>
                </a:extLst>
              </a:tr>
            </a:tbl>
          </a:graphicData>
        </a:graphic>
      </p:graphicFrame>
      <p:graphicFrame>
        <p:nvGraphicFramePr>
          <p:cNvPr id="3" name="Table 2">
            <a:extLst>
              <a:ext uri="{FF2B5EF4-FFF2-40B4-BE49-F238E27FC236}">
                <a16:creationId xmlns:a16="http://schemas.microsoft.com/office/drawing/2014/main" id="{629C00E0-B34B-4FF2-97B5-D777F2F52701}"/>
              </a:ext>
            </a:extLst>
          </p:cNvPr>
          <p:cNvGraphicFramePr>
            <a:graphicFrameLocks noGrp="1"/>
          </p:cNvGraphicFramePr>
          <p:nvPr>
            <p:extLst>
              <p:ext uri="{D42A27DB-BD31-4B8C-83A1-F6EECF244321}">
                <p14:modId xmlns:p14="http://schemas.microsoft.com/office/powerpoint/2010/main" val="837214560"/>
              </p:ext>
            </p:extLst>
          </p:nvPr>
        </p:nvGraphicFramePr>
        <p:xfrm>
          <a:off x="158041" y="3997077"/>
          <a:ext cx="10303929" cy="1608285"/>
        </p:xfrm>
        <a:graphic>
          <a:graphicData uri="http://schemas.openxmlformats.org/drawingml/2006/table">
            <a:tbl>
              <a:tblPr firstRow="1" bandRow="1">
                <a:tableStyleId>{5C22544A-7EE6-4342-B048-85BDC9FD1C3A}</a:tableStyleId>
              </a:tblPr>
              <a:tblGrid>
                <a:gridCol w="4740024">
                  <a:extLst>
                    <a:ext uri="{9D8B030D-6E8A-4147-A177-3AD203B41FA5}">
                      <a16:colId xmlns:a16="http://schemas.microsoft.com/office/drawing/2014/main" val="233896285"/>
                    </a:ext>
                  </a:extLst>
                </a:gridCol>
                <a:gridCol w="2129262">
                  <a:extLst>
                    <a:ext uri="{9D8B030D-6E8A-4147-A177-3AD203B41FA5}">
                      <a16:colId xmlns:a16="http://schemas.microsoft.com/office/drawing/2014/main" val="2571879302"/>
                    </a:ext>
                  </a:extLst>
                </a:gridCol>
                <a:gridCol w="3434643">
                  <a:extLst>
                    <a:ext uri="{9D8B030D-6E8A-4147-A177-3AD203B41FA5}">
                      <a16:colId xmlns:a16="http://schemas.microsoft.com/office/drawing/2014/main" val="2111755786"/>
                    </a:ext>
                  </a:extLst>
                </a:gridCol>
              </a:tblGrid>
              <a:tr h="419565">
                <a:tc>
                  <a:txBody>
                    <a:bodyPr/>
                    <a:lstStyle/>
                    <a:p>
                      <a:r>
                        <a:rPr lang="en-AU" sz="1800" dirty="0"/>
                        <a:t>Outstanding Issues</a:t>
                      </a:r>
                    </a:p>
                  </a:txBody>
                  <a:tcPr/>
                </a:tc>
                <a:tc>
                  <a:txBody>
                    <a:bodyPr/>
                    <a:lstStyle/>
                    <a:p>
                      <a:r>
                        <a:rPr lang="en-AU" sz="1800" dirty="0"/>
                        <a:t>Outcome</a:t>
                      </a:r>
                    </a:p>
                  </a:txBody>
                  <a:tcPr/>
                </a:tc>
                <a:tc>
                  <a:txBody>
                    <a:bodyPr/>
                    <a:lstStyle/>
                    <a:p>
                      <a:r>
                        <a:rPr lang="en-AU" sz="1800" dirty="0"/>
                        <a:t>Next Steps</a:t>
                      </a:r>
                    </a:p>
                  </a:txBody>
                  <a:tcPr/>
                </a:tc>
                <a:extLst>
                  <a:ext uri="{0D108BD9-81ED-4DB2-BD59-A6C34878D82A}">
                    <a16:rowId xmlns:a16="http://schemas.microsoft.com/office/drawing/2014/main" val="3373205286"/>
                  </a:ext>
                </a:extLst>
              </a:tr>
              <a:tr h="1112288">
                <a:tc>
                  <a:txBody>
                    <a:bodyPr/>
                    <a:lstStyle/>
                    <a:p>
                      <a:pPr algn="l"/>
                      <a:r>
                        <a:rPr lang="en-AU" sz="1800" dirty="0"/>
                        <a:t>Participants to provide further suggestions to improve current reallocations user interface and functionality, including preferences for file uploading</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800" dirty="0"/>
                        <a:t>Pending</a:t>
                      </a:r>
                    </a:p>
                  </a:txBody>
                  <a:tcPr/>
                </a:tc>
                <a:tc>
                  <a:txBody>
                    <a:bodyPr/>
                    <a:lstStyle/>
                    <a:p>
                      <a:r>
                        <a:rPr lang="en-AU" sz="1800" dirty="0"/>
                        <a:t>Feedback from participants due 16 January 2019</a:t>
                      </a:r>
                    </a:p>
                  </a:txBody>
                  <a:tcPr/>
                </a:tc>
                <a:extLst>
                  <a:ext uri="{0D108BD9-81ED-4DB2-BD59-A6C34878D82A}">
                    <a16:rowId xmlns:a16="http://schemas.microsoft.com/office/drawing/2014/main" val="2257574360"/>
                  </a:ext>
                </a:extLst>
              </a:tr>
            </a:tbl>
          </a:graphicData>
        </a:graphic>
      </p:graphicFrame>
    </p:spTree>
    <p:extLst>
      <p:ext uri="{BB962C8B-B14F-4D97-AF65-F5344CB8AC3E}">
        <p14:creationId xmlns:p14="http://schemas.microsoft.com/office/powerpoint/2010/main" val="8013866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4FA6F-12B6-4AC5-B8CC-AF1A0F8495D5}"/>
              </a:ext>
            </a:extLst>
          </p:cNvPr>
          <p:cNvSpPr>
            <a:spLocks noGrp="1"/>
          </p:cNvSpPr>
          <p:nvPr>
            <p:ph type="title"/>
          </p:nvPr>
        </p:nvSpPr>
        <p:spPr/>
        <p:txBody>
          <a:bodyPr>
            <a:normAutofit/>
          </a:bodyPr>
          <a:lstStyle/>
          <a:p>
            <a:r>
              <a:rPr lang="en-AU" sz="4000" dirty="0"/>
              <a:t>Data interchange </a:t>
            </a:r>
            <a:br>
              <a:rPr lang="en-AU" sz="4000" dirty="0"/>
            </a:br>
            <a:r>
              <a:rPr lang="en-AU" sz="4000" dirty="0"/>
              <a:t>– Topic</a:t>
            </a:r>
            <a:r>
              <a:rPr lang="en-AU" sz="3600" dirty="0"/>
              <a:t> </a:t>
            </a:r>
            <a:r>
              <a:rPr lang="en-AU" dirty="0"/>
              <a:t>Outcomes</a:t>
            </a:r>
          </a:p>
        </p:txBody>
      </p:sp>
      <p:sp>
        <p:nvSpPr>
          <p:cNvPr id="4" name="Slide Number Placeholder 3">
            <a:extLst>
              <a:ext uri="{FF2B5EF4-FFF2-40B4-BE49-F238E27FC236}">
                <a16:creationId xmlns:a16="http://schemas.microsoft.com/office/drawing/2014/main" id="{C56899B0-5BD1-4D0C-B306-A3D51C153344}"/>
              </a:ext>
            </a:extLst>
          </p:cNvPr>
          <p:cNvSpPr>
            <a:spLocks noGrp="1"/>
          </p:cNvSpPr>
          <p:nvPr>
            <p:ph type="sldNum" sz="quarter" idx="12"/>
          </p:nvPr>
        </p:nvSpPr>
        <p:spPr/>
        <p:txBody>
          <a:bodyPr/>
          <a:lstStyle/>
          <a:p>
            <a:fld id="{4EC81F68-4976-451A-B2E9-79BCBD2F70CC}" type="slidenum">
              <a:rPr lang="en-AU" smtClean="0"/>
              <a:t>26</a:t>
            </a:fld>
            <a:endParaRPr lang="en-AU"/>
          </a:p>
        </p:txBody>
      </p:sp>
      <p:graphicFrame>
        <p:nvGraphicFramePr>
          <p:cNvPr id="5" name="Table 4">
            <a:extLst>
              <a:ext uri="{FF2B5EF4-FFF2-40B4-BE49-F238E27FC236}">
                <a16:creationId xmlns:a16="http://schemas.microsoft.com/office/drawing/2014/main" id="{536FAE8A-C7DF-403E-BA2F-E880714B0C3E}"/>
              </a:ext>
            </a:extLst>
          </p:cNvPr>
          <p:cNvGraphicFramePr>
            <a:graphicFrameLocks noGrp="1"/>
          </p:cNvGraphicFramePr>
          <p:nvPr>
            <p:extLst>
              <p:ext uri="{D42A27DB-BD31-4B8C-83A1-F6EECF244321}">
                <p14:modId xmlns:p14="http://schemas.microsoft.com/office/powerpoint/2010/main" val="2696939466"/>
              </p:ext>
            </p:extLst>
          </p:nvPr>
        </p:nvGraphicFramePr>
        <p:xfrm>
          <a:off x="158041" y="1642004"/>
          <a:ext cx="10303929" cy="2799258"/>
        </p:xfrm>
        <a:graphic>
          <a:graphicData uri="http://schemas.openxmlformats.org/drawingml/2006/table">
            <a:tbl>
              <a:tblPr firstRow="1" bandRow="1">
                <a:tableStyleId>{5C22544A-7EE6-4342-B048-85BDC9FD1C3A}</a:tableStyleId>
              </a:tblPr>
              <a:tblGrid>
                <a:gridCol w="5101531">
                  <a:extLst>
                    <a:ext uri="{9D8B030D-6E8A-4147-A177-3AD203B41FA5}">
                      <a16:colId xmlns:a16="http://schemas.microsoft.com/office/drawing/2014/main" val="1903994310"/>
                    </a:ext>
                  </a:extLst>
                </a:gridCol>
                <a:gridCol w="5202398">
                  <a:extLst>
                    <a:ext uri="{9D8B030D-6E8A-4147-A177-3AD203B41FA5}">
                      <a16:colId xmlns:a16="http://schemas.microsoft.com/office/drawing/2014/main" val="3831525920"/>
                    </a:ext>
                  </a:extLst>
                </a:gridCol>
              </a:tblGrid>
              <a:tr h="347643">
                <a:tc>
                  <a:txBody>
                    <a:bodyPr/>
                    <a:lstStyle/>
                    <a:p>
                      <a:r>
                        <a:rPr lang="en-AU" sz="1800" dirty="0"/>
                        <a:t>AEMO Proposal</a:t>
                      </a:r>
                    </a:p>
                  </a:txBody>
                  <a:tcPr/>
                </a:tc>
                <a:tc>
                  <a:txBody>
                    <a:bodyPr/>
                    <a:lstStyle/>
                    <a:p>
                      <a:r>
                        <a:rPr lang="en-AU" sz="1800" dirty="0"/>
                        <a:t>Discussion</a:t>
                      </a:r>
                    </a:p>
                  </a:txBody>
                  <a:tcPr/>
                </a:tc>
                <a:extLst>
                  <a:ext uri="{0D108BD9-81ED-4DB2-BD59-A6C34878D82A}">
                    <a16:rowId xmlns:a16="http://schemas.microsoft.com/office/drawing/2014/main" val="2511276858"/>
                  </a:ext>
                </a:extLst>
              </a:tr>
              <a:tr h="2433498">
                <a:tc>
                  <a:txBody>
                    <a:bodyPr/>
                    <a:lstStyle/>
                    <a:p>
                      <a:r>
                        <a:rPr lang="en-AU" sz="1800" dirty="0"/>
                        <a:t>AEMO is proposing that 5-minute settlement DI reports will use the same table names and structures as existing 30-minute feeds, with the definition of “</a:t>
                      </a:r>
                      <a:r>
                        <a:rPr lang="en-AU" sz="1800" dirty="0" err="1"/>
                        <a:t>PeriodId</a:t>
                      </a:r>
                      <a:r>
                        <a:rPr lang="en-AU" sz="1800" dirty="0"/>
                        <a:t>” changing from a 30-minute period (1 to 48) to a 5-minute period (1 to 288).</a:t>
                      </a:r>
                    </a:p>
                    <a:p>
                      <a:endParaRPr lang="en-AU" sz="1800" dirty="0"/>
                    </a:p>
                    <a:p>
                      <a:r>
                        <a:rPr lang="en-AU" sz="1800" dirty="0"/>
                        <a:t>AEMO proposed providing a 30 minute legacy feed to ease transition</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800" dirty="0"/>
                        <a:t>Participants agreed that 5 minute data feed is preferred after 1 July 2021, a 30 minute legacy feed is not required</a:t>
                      </a:r>
                    </a:p>
                    <a:p>
                      <a:pPr marL="0" marR="0" lvl="0" indent="0" algn="l" defTabSz="801929" rtl="0" eaLnBrk="1" fontAlgn="auto" latinLnBrk="0" hangingPunct="1">
                        <a:lnSpc>
                          <a:spcPct val="100000"/>
                        </a:lnSpc>
                        <a:spcBef>
                          <a:spcPts val="0"/>
                        </a:spcBef>
                        <a:spcAft>
                          <a:spcPts val="0"/>
                        </a:spcAft>
                        <a:buClrTx/>
                        <a:buSzTx/>
                        <a:buFontTx/>
                        <a:buNone/>
                        <a:tabLst/>
                        <a:defRPr/>
                      </a:pPr>
                      <a:endParaRPr lang="en-AU" sz="1800" dirty="0"/>
                    </a:p>
                    <a:p>
                      <a:pPr marL="0" marR="0" lvl="0" indent="0" algn="l" defTabSz="801929" rtl="0" eaLnBrk="1" fontAlgn="auto" latinLnBrk="0" hangingPunct="1">
                        <a:lnSpc>
                          <a:spcPct val="100000"/>
                        </a:lnSpc>
                        <a:spcBef>
                          <a:spcPts val="0"/>
                        </a:spcBef>
                        <a:spcAft>
                          <a:spcPts val="0"/>
                        </a:spcAft>
                        <a:buClrTx/>
                        <a:buSzTx/>
                        <a:buFontTx/>
                        <a:buNone/>
                        <a:tabLst/>
                        <a:defRPr/>
                      </a:pPr>
                      <a:r>
                        <a:rPr lang="en-AU" sz="1800" dirty="0"/>
                        <a:t>Some participants also expressed that there could be value in retaining data in the DI archive for more than 6 months</a:t>
                      </a:r>
                    </a:p>
                  </a:txBody>
                  <a:tcPr/>
                </a:tc>
                <a:extLst>
                  <a:ext uri="{0D108BD9-81ED-4DB2-BD59-A6C34878D82A}">
                    <a16:rowId xmlns:a16="http://schemas.microsoft.com/office/drawing/2014/main" val="170239145"/>
                  </a:ext>
                </a:extLst>
              </a:tr>
            </a:tbl>
          </a:graphicData>
        </a:graphic>
      </p:graphicFrame>
      <p:graphicFrame>
        <p:nvGraphicFramePr>
          <p:cNvPr id="3" name="Table 2">
            <a:extLst>
              <a:ext uri="{FF2B5EF4-FFF2-40B4-BE49-F238E27FC236}">
                <a16:creationId xmlns:a16="http://schemas.microsoft.com/office/drawing/2014/main" id="{B2105289-2F95-48E8-8329-C1892F49440E}"/>
              </a:ext>
            </a:extLst>
          </p:cNvPr>
          <p:cNvGraphicFramePr>
            <a:graphicFrameLocks noGrp="1"/>
          </p:cNvGraphicFramePr>
          <p:nvPr>
            <p:extLst>
              <p:ext uri="{D42A27DB-BD31-4B8C-83A1-F6EECF244321}">
                <p14:modId xmlns:p14="http://schemas.microsoft.com/office/powerpoint/2010/main" val="1155599207"/>
              </p:ext>
            </p:extLst>
          </p:nvPr>
        </p:nvGraphicFramePr>
        <p:xfrm>
          <a:off x="158040" y="4550041"/>
          <a:ext cx="10303928" cy="1601431"/>
        </p:xfrm>
        <a:graphic>
          <a:graphicData uri="http://schemas.openxmlformats.org/drawingml/2006/table">
            <a:tbl>
              <a:tblPr firstRow="1" bandRow="1">
                <a:tableStyleId>{5C22544A-7EE6-4342-B048-85BDC9FD1C3A}</a:tableStyleId>
              </a:tblPr>
              <a:tblGrid>
                <a:gridCol w="6256937">
                  <a:extLst>
                    <a:ext uri="{9D8B030D-6E8A-4147-A177-3AD203B41FA5}">
                      <a16:colId xmlns:a16="http://schemas.microsoft.com/office/drawing/2014/main" val="2559547098"/>
                    </a:ext>
                  </a:extLst>
                </a:gridCol>
                <a:gridCol w="1190846">
                  <a:extLst>
                    <a:ext uri="{9D8B030D-6E8A-4147-A177-3AD203B41FA5}">
                      <a16:colId xmlns:a16="http://schemas.microsoft.com/office/drawing/2014/main" val="3661522546"/>
                    </a:ext>
                  </a:extLst>
                </a:gridCol>
                <a:gridCol w="2856145">
                  <a:extLst>
                    <a:ext uri="{9D8B030D-6E8A-4147-A177-3AD203B41FA5}">
                      <a16:colId xmlns:a16="http://schemas.microsoft.com/office/drawing/2014/main" val="3856759736"/>
                    </a:ext>
                  </a:extLst>
                </a:gridCol>
              </a:tblGrid>
              <a:tr h="303200">
                <a:tc>
                  <a:txBody>
                    <a:bodyPr/>
                    <a:lstStyle/>
                    <a:p>
                      <a:r>
                        <a:rPr lang="en-AU" sz="1800" dirty="0"/>
                        <a:t>Outstanding Issues</a:t>
                      </a:r>
                    </a:p>
                  </a:txBody>
                  <a:tcPr/>
                </a:tc>
                <a:tc>
                  <a:txBody>
                    <a:bodyPr/>
                    <a:lstStyle/>
                    <a:p>
                      <a:r>
                        <a:rPr lang="en-AU" sz="1800" dirty="0"/>
                        <a:t>Outcome</a:t>
                      </a:r>
                    </a:p>
                  </a:txBody>
                  <a:tcPr/>
                </a:tc>
                <a:tc>
                  <a:txBody>
                    <a:bodyPr/>
                    <a:lstStyle/>
                    <a:p>
                      <a:r>
                        <a:rPr lang="en-AU" sz="1800" dirty="0"/>
                        <a:t>Next Steps</a:t>
                      </a:r>
                    </a:p>
                  </a:txBody>
                  <a:tcPr/>
                </a:tc>
                <a:extLst>
                  <a:ext uri="{0D108BD9-81ED-4DB2-BD59-A6C34878D82A}">
                    <a16:rowId xmlns:a16="http://schemas.microsoft.com/office/drawing/2014/main" val="908819577"/>
                  </a:ext>
                </a:extLst>
              </a:tr>
              <a:tr h="1235671">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800" dirty="0"/>
                        <a:t>Participants to provide feedback on AEMO’s approach of retaining the same table names and structures, and what types of data should be retained in the DI archive for more than 6 months</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800" dirty="0"/>
                        <a:t>Pending</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800" dirty="0"/>
                        <a:t>Feedback from participants due 16 January 2019</a:t>
                      </a:r>
                    </a:p>
                  </a:txBody>
                  <a:tcPr/>
                </a:tc>
                <a:extLst>
                  <a:ext uri="{0D108BD9-81ED-4DB2-BD59-A6C34878D82A}">
                    <a16:rowId xmlns:a16="http://schemas.microsoft.com/office/drawing/2014/main" val="3975714485"/>
                  </a:ext>
                </a:extLst>
              </a:tr>
            </a:tbl>
          </a:graphicData>
        </a:graphic>
      </p:graphicFrame>
    </p:spTree>
    <p:extLst>
      <p:ext uri="{BB962C8B-B14F-4D97-AF65-F5344CB8AC3E}">
        <p14:creationId xmlns:p14="http://schemas.microsoft.com/office/powerpoint/2010/main" val="23582707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4FA6F-12B6-4AC5-B8CC-AF1A0F8495D5}"/>
              </a:ext>
            </a:extLst>
          </p:cNvPr>
          <p:cNvSpPr>
            <a:spLocks noGrp="1"/>
          </p:cNvSpPr>
          <p:nvPr>
            <p:ph type="title"/>
          </p:nvPr>
        </p:nvSpPr>
        <p:spPr/>
        <p:txBody>
          <a:bodyPr>
            <a:normAutofit/>
          </a:bodyPr>
          <a:lstStyle/>
          <a:p>
            <a:r>
              <a:rPr lang="en-AU" sz="4000" dirty="0"/>
              <a:t>API Services </a:t>
            </a:r>
            <a:br>
              <a:rPr lang="en-AU" sz="4000" dirty="0"/>
            </a:br>
            <a:r>
              <a:rPr lang="en-AU" sz="4000" dirty="0"/>
              <a:t>- </a:t>
            </a:r>
            <a:r>
              <a:rPr lang="en-AU" dirty="0"/>
              <a:t>Topic</a:t>
            </a:r>
            <a:r>
              <a:rPr lang="en-AU" sz="3600" dirty="0"/>
              <a:t> </a:t>
            </a:r>
            <a:r>
              <a:rPr lang="en-AU" dirty="0"/>
              <a:t>Outcomes</a:t>
            </a:r>
          </a:p>
        </p:txBody>
      </p:sp>
      <p:sp>
        <p:nvSpPr>
          <p:cNvPr id="4" name="Slide Number Placeholder 3">
            <a:extLst>
              <a:ext uri="{FF2B5EF4-FFF2-40B4-BE49-F238E27FC236}">
                <a16:creationId xmlns:a16="http://schemas.microsoft.com/office/drawing/2014/main" id="{C56899B0-5BD1-4D0C-B306-A3D51C153344}"/>
              </a:ext>
            </a:extLst>
          </p:cNvPr>
          <p:cNvSpPr>
            <a:spLocks noGrp="1"/>
          </p:cNvSpPr>
          <p:nvPr>
            <p:ph type="sldNum" sz="quarter" idx="12"/>
          </p:nvPr>
        </p:nvSpPr>
        <p:spPr/>
        <p:txBody>
          <a:bodyPr/>
          <a:lstStyle/>
          <a:p>
            <a:fld id="{4EC81F68-4976-451A-B2E9-79BCBD2F70CC}" type="slidenum">
              <a:rPr lang="en-AU" smtClean="0"/>
              <a:t>27</a:t>
            </a:fld>
            <a:endParaRPr lang="en-AU"/>
          </a:p>
        </p:txBody>
      </p:sp>
      <p:graphicFrame>
        <p:nvGraphicFramePr>
          <p:cNvPr id="5" name="Table 4">
            <a:extLst>
              <a:ext uri="{FF2B5EF4-FFF2-40B4-BE49-F238E27FC236}">
                <a16:creationId xmlns:a16="http://schemas.microsoft.com/office/drawing/2014/main" id="{536FAE8A-C7DF-403E-BA2F-E880714B0C3E}"/>
              </a:ext>
            </a:extLst>
          </p:cNvPr>
          <p:cNvGraphicFramePr>
            <a:graphicFrameLocks noGrp="1"/>
          </p:cNvGraphicFramePr>
          <p:nvPr>
            <p:extLst>
              <p:ext uri="{D42A27DB-BD31-4B8C-83A1-F6EECF244321}">
                <p14:modId xmlns:p14="http://schemas.microsoft.com/office/powerpoint/2010/main" val="2219978839"/>
              </p:ext>
            </p:extLst>
          </p:nvPr>
        </p:nvGraphicFramePr>
        <p:xfrm>
          <a:off x="158041" y="1642004"/>
          <a:ext cx="10303929" cy="2418126"/>
        </p:xfrm>
        <a:graphic>
          <a:graphicData uri="http://schemas.openxmlformats.org/drawingml/2006/table">
            <a:tbl>
              <a:tblPr firstRow="1" bandRow="1">
                <a:tableStyleId>{5C22544A-7EE6-4342-B048-85BDC9FD1C3A}</a:tableStyleId>
              </a:tblPr>
              <a:tblGrid>
                <a:gridCol w="4996629">
                  <a:extLst>
                    <a:ext uri="{9D8B030D-6E8A-4147-A177-3AD203B41FA5}">
                      <a16:colId xmlns:a16="http://schemas.microsoft.com/office/drawing/2014/main" val="1903994310"/>
                    </a:ext>
                  </a:extLst>
                </a:gridCol>
                <a:gridCol w="5307300">
                  <a:extLst>
                    <a:ext uri="{9D8B030D-6E8A-4147-A177-3AD203B41FA5}">
                      <a16:colId xmlns:a16="http://schemas.microsoft.com/office/drawing/2014/main" val="3831525920"/>
                    </a:ext>
                  </a:extLst>
                </a:gridCol>
              </a:tblGrid>
              <a:tr h="406446">
                <a:tc>
                  <a:txBody>
                    <a:bodyPr/>
                    <a:lstStyle/>
                    <a:p>
                      <a:r>
                        <a:rPr lang="en-AU" sz="1800" dirty="0"/>
                        <a:t>AEMO Proposal</a:t>
                      </a:r>
                    </a:p>
                  </a:txBody>
                  <a:tcPr/>
                </a:tc>
                <a:tc>
                  <a:txBody>
                    <a:bodyPr/>
                    <a:lstStyle/>
                    <a:p>
                      <a:r>
                        <a:rPr lang="en-AU" sz="1800" dirty="0"/>
                        <a:t>Discussion</a:t>
                      </a:r>
                    </a:p>
                  </a:txBody>
                  <a:tcPr/>
                </a:tc>
                <a:extLst>
                  <a:ext uri="{0D108BD9-81ED-4DB2-BD59-A6C34878D82A}">
                    <a16:rowId xmlns:a16="http://schemas.microsoft.com/office/drawing/2014/main" val="2511276858"/>
                  </a:ext>
                </a:extLst>
              </a:tr>
              <a:tr h="1275997">
                <a:tc>
                  <a:txBody>
                    <a:bodyPr/>
                    <a:lstStyle/>
                    <a:p>
                      <a:r>
                        <a:rPr lang="en-AU" sz="1800" dirty="0"/>
                        <a:t>The proposed approach for 5MS is to always provide an accompanying API where a significant change to a web application occurs in the EMMS Markets Portal. Other API’s will be considered on a case-by-case basis for functions that are considered high-value to the industry</a:t>
                      </a:r>
                    </a:p>
                    <a:p>
                      <a:endParaRPr lang="en-AU" sz="1800" dirty="0"/>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800" dirty="0"/>
                        <a:t>AEMO noted that Settlement Web applications likely to be affected by 5MS are Reallocations and the </a:t>
                      </a:r>
                      <a:r>
                        <a:rPr lang="en-AU" sz="1800" dirty="0" err="1"/>
                        <a:t>Prudentials</a:t>
                      </a:r>
                      <a:r>
                        <a:rPr lang="en-AU" sz="1800" dirty="0"/>
                        <a:t> dashboard</a:t>
                      </a:r>
                    </a:p>
                    <a:p>
                      <a:pPr marL="0" marR="0" lvl="0" indent="0" algn="l" defTabSz="801929" rtl="0" eaLnBrk="1" fontAlgn="auto" latinLnBrk="0" hangingPunct="1">
                        <a:lnSpc>
                          <a:spcPct val="100000"/>
                        </a:lnSpc>
                        <a:spcBef>
                          <a:spcPts val="0"/>
                        </a:spcBef>
                        <a:spcAft>
                          <a:spcPts val="0"/>
                        </a:spcAft>
                        <a:buClrTx/>
                        <a:buSzTx/>
                        <a:buFontTx/>
                        <a:buNone/>
                        <a:tabLst/>
                        <a:defRPr/>
                      </a:pPr>
                      <a:endParaRPr lang="en-AU" sz="1800" dirty="0"/>
                    </a:p>
                    <a:p>
                      <a:pPr marL="0" marR="0" lvl="0" indent="0" algn="l" defTabSz="801929" rtl="0" eaLnBrk="1" fontAlgn="auto" latinLnBrk="0" hangingPunct="1">
                        <a:lnSpc>
                          <a:spcPct val="100000"/>
                        </a:lnSpc>
                        <a:spcBef>
                          <a:spcPts val="0"/>
                        </a:spcBef>
                        <a:spcAft>
                          <a:spcPts val="0"/>
                        </a:spcAft>
                        <a:buClrTx/>
                        <a:buSzTx/>
                        <a:buFontTx/>
                        <a:buNone/>
                        <a:tabLst/>
                        <a:defRPr/>
                      </a:pPr>
                      <a:r>
                        <a:rPr lang="en-AU" sz="1800" dirty="0"/>
                        <a:t>Settlements Direct and NMAS offers are also under active consideration</a:t>
                      </a:r>
                    </a:p>
                  </a:txBody>
                  <a:tcPr/>
                </a:tc>
                <a:extLst>
                  <a:ext uri="{0D108BD9-81ED-4DB2-BD59-A6C34878D82A}">
                    <a16:rowId xmlns:a16="http://schemas.microsoft.com/office/drawing/2014/main" val="1956400207"/>
                  </a:ext>
                </a:extLst>
              </a:tr>
            </a:tbl>
          </a:graphicData>
        </a:graphic>
      </p:graphicFrame>
      <p:graphicFrame>
        <p:nvGraphicFramePr>
          <p:cNvPr id="3" name="Table 2">
            <a:extLst>
              <a:ext uri="{FF2B5EF4-FFF2-40B4-BE49-F238E27FC236}">
                <a16:creationId xmlns:a16="http://schemas.microsoft.com/office/drawing/2014/main" id="{D7FE7205-1E3C-49B0-A6A9-4065A0E4FD6C}"/>
              </a:ext>
            </a:extLst>
          </p:cNvPr>
          <p:cNvGraphicFramePr>
            <a:graphicFrameLocks noGrp="1"/>
          </p:cNvGraphicFramePr>
          <p:nvPr>
            <p:extLst>
              <p:ext uri="{D42A27DB-BD31-4B8C-83A1-F6EECF244321}">
                <p14:modId xmlns:p14="http://schemas.microsoft.com/office/powerpoint/2010/main" val="2215791397"/>
              </p:ext>
            </p:extLst>
          </p:nvPr>
        </p:nvGraphicFramePr>
        <p:xfrm>
          <a:off x="158040" y="4240945"/>
          <a:ext cx="10303929" cy="1280160"/>
        </p:xfrm>
        <a:graphic>
          <a:graphicData uri="http://schemas.openxmlformats.org/drawingml/2006/table">
            <a:tbl>
              <a:tblPr firstRow="1" bandRow="1">
                <a:tableStyleId>{5C22544A-7EE6-4342-B048-85BDC9FD1C3A}</a:tableStyleId>
              </a:tblPr>
              <a:tblGrid>
                <a:gridCol w="4099879">
                  <a:extLst>
                    <a:ext uri="{9D8B030D-6E8A-4147-A177-3AD203B41FA5}">
                      <a16:colId xmlns:a16="http://schemas.microsoft.com/office/drawing/2014/main" val="1639440829"/>
                    </a:ext>
                  </a:extLst>
                </a:gridCol>
                <a:gridCol w="3102025">
                  <a:extLst>
                    <a:ext uri="{9D8B030D-6E8A-4147-A177-3AD203B41FA5}">
                      <a16:colId xmlns:a16="http://schemas.microsoft.com/office/drawing/2014/main" val="4040516343"/>
                    </a:ext>
                  </a:extLst>
                </a:gridCol>
                <a:gridCol w="3102025">
                  <a:extLst>
                    <a:ext uri="{9D8B030D-6E8A-4147-A177-3AD203B41FA5}">
                      <a16:colId xmlns:a16="http://schemas.microsoft.com/office/drawing/2014/main" val="777572043"/>
                    </a:ext>
                  </a:extLst>
                </a:gridCol>
              </a:tblGrid>
              <a:tr h="284527">
                <a:tc>
                  <a:txBody>
                    <a:bodyPr/>
                    <a:lstStyle/>
                    <a:p>
                      <a:r>
                        <a:rPr lang="en-AU" sz="1800" dirty="0"/>
                        <a:t>Outstanding Issues</a:t>
                      </a:r>
                    </a:p>
                  </a:txBody>
                  <a:tcPr/>
                </a:tc>
                <a:tc>
                  <a:txBody>
                    <a:bodyPr/>
                    <a:lstStyle/>
                    <a:p>
                      <a:r>
                        <a:rPr lang="en-AU" sz="1800" dirty="0"/>
                        <a:t>Outcome</a:t>
                      </a:r>
                    </a:p>
                  </a:txBody>
                  <a:tcPr/>
                </a:tc>
                <a:tc>
                  <a:txBody>
                    <a:bodyPr/>
                    <a:lstStyle/>
                    <a:p>
                      <a:r>
                        <a:rPr lang="en-AU" sz="1800" dirty="0"/>
                        <a:t>Next Steps</a:t>
                      </a:r>
                    </a:p>
                  </a:txBody>
                  <a:tcPr/>
                </a:tc>
                <a:extLst>
                  <a:ext uri="{0D108BD9-81ED-4DB2-BD59-A6C34878D82A}">
                    <a16:rowId xmlns:a16="http://schemas.microsoft.com/office/drawing/2014/main" val="2600167361"/>
                  </a:ext>
                </a:extLst>
              </a:tr>
              <a:tr h="754297">
                <a:tc>
                  <a:txBody>
                    <a:bodyPr/>
                    <a:lstStyle/>
                    <a:p>
                      <a:r>
                        <a:rPr lang="en-AU" sz="1800" dirty="0"/>
                        <a:t>Participants to provide feedback on what other functions would benefit from API services</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800" dirty="0"/>
                        <a:t>Pending</a:t>
                      </a:r>
                    </a:p>
                  </a:txBody>
                  <a:tcP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800" dirty="0"/>
                        <a:t>Feedback from participants due 16 January 2019</a:t>
                      </a:r>
                    </a:p>
                  </a:txBody>
                  <a:tcPr/>
                </a:tc>
                <a:extLst>
                  <a:ext uri="{0D108BD9-81ED-4DB2-BD59-A6C34878D82A}">
                    <a16:rowId xmlns:a16="http://schemas.microsoft.com/office/drawing/2014/main" val="1414859801"/>
                  </a:ext>
                </a:extLst>
              </a:tr>
            </a:tbl>
          </a:graphicData>
        </a:graphic>
      </p:graphicFrame>
    </p:spTree>
    <p:extLst>
      <p:ext uri="{BB962C8B-B14F-4D97-AF65-F5344CB8AC3E}">
        <p14:creationId xmlns:p14="http://schemas.microsoft.com/office/powerpoint/2010/main" val="22134526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89DB2-7FBA-4766-909B-5155964B4E9D}"/>
              </a:ext>
            </a:extLst>
          </p:cNvPr>
          <p:cNvSpPr>
            <a:spLocks noGrp="1"/>
          </p:cNvSpPr>
          <p:nvPr>
            <p:ph type="title"/>
          </p:nvPr>
        </p:nvSpPr>
        <p:spPr>
          <a:xfrm>
            <a:off x="729493" y="1884670"/>
            <a:ext cx="9221689" cy="3144614"/>
          </a:xfrm>
        </p:spPr>
        <p:txBody>
          <a:bodyPr/>
          <a:lstStyle/>
          <a:p>
            <a:r>
              <a:rPr lang="en-AU" dirty="0">
                <a:latin typeface="Arial" panose="020B0604020202020204" pitchFamily="34" charset="0"/>
                <a:cs typeface="Arial" panose="020B0604020202020204" pitchFamily="34" charset="0"/>
              </a:rPr>
              <a:t>Global Settlement Final Rule</a:t>
            </a:r>
          </a:p>
        </p:txBody>
      </p:sp>
      <p:sp>
        <p:nvSpPr>
          <p:cNvPr id="3" name="Text Placeholder 2">
            <a:extLst>
              <a:ext uri="{FF2B5EF4-FFF2-40B4-BE49-F238E27FC236}">
                <a16:creationId xmlns:a16="http://schemas.microsoft.com/office/drawing/2014/main" id="{7FF61616-11FF-4493-ABFE-31CA102329A0}"/>
              </a:ext>
            </a:extLst>
          </p:cNvPr>
          <p:cNvSpPr>
            <a:spLocks noGrp="1"/>
          </p:cNvSpPr>
          <p:nvPr>
            <p:ph type="body" idx="1"/>
          </p:nvPr>
        </p:nvSpPr>
        <p:spPr>
          <a:xfrm>
            <a:off x="729493" y="5059034"/>
            <a:ext cx="9221689" cy="1653678"/>
          </a:xfrm>
        </p:spPr>
        <p:txBody>
          <a:bodyPr/>
          <a:lstStyle/>
          <a:p>
            <a:r>
              <a:rPr lang="en-AU" dirty="0">
                <a:latin typeface="Arial" panose="020B0604020202020204" pitchFamily="34" charset="0"/>
                <a:cs typeface="Arial" panose="020B0604020202020204" pitchFamily="34" charset="0"/>
              </a:rPr>
              <a:t>Hamish McNeish</a:t>
            </a:r>
          </a:p>
        </p:txBody>
      </p:sp>
    </p:spTree>
    <p:extLst>
      <p:ext uri="{BB962C8B-B14F-4D97-AF65-F5344CB8AC3E}">
        <p14:creationId xmlns:p14="http://schemas.microsoft.com/office/powerpoint/2010/main" val="26265312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4FFEC-D002-4368-A4F5-02BC8DA8CF98}"/>
              </a:ext>
            </a:extLst>
          </p:cNvPr>
          <p:cNvSpPr>
            <a:spLocks noGrp="1"/>
          </p:cNvSpPr>
          <p:nvPr>
            <p:ph type="title"/>
          </p:nvPr>
        </p:nvSpPr>
        <p:spPr/>
        <p:txBody>
          <a:bodyPr>
            <a:normAutofit/>
          </a:bodyPr>
          <a:lstStyle/>
          <a:p>
            <a:r>
              <a:rPr lang="en-AU" dirty="0"/>
              <a:t>Global settlement </a:t>
            </a:r>
            <a:br>
              <a:rPr lang="en-AU" dirty="0"/>
            </a:br>
            <a:r>
              <a:rPr lang="en-AU" dirty="0"/>
              <a:t>implementation timeline</a:t>
            </a:r>
          </a:p>
        </p:txBody>
      </p:sp>
      <p:graphicFrame>
        <p:nvGraphicFramePr>
          <p:cNvPr id="3" name="Diagram 2">
            <a:extLst>
              <a:ext uri="{FF2B5EF4-FFF2-40B4-BE49-F238E27FC236}">
                <a16:creationId xmlns:a16="http://schemas.microsoft.com/office/drawing/2014/main" id="{50E4ADE8-53E7-48DC-9376-992D304688A0}"/>
              </a:ext>
            </a:extLst>
          </p:cNvPr>
          <p:cNvGraphicFramePr/>
          <p:nvPr>
            <p:extLst>
              <p:ext uri="{D42A27DB-BD31-4B8C-83A1-F6EECF244321}">
                <p14:modId xmlns:p14="http://schemas.microsoft.com/office/powerpoint/2010/main" val="2454054836"/>
              </p:ext>
            </p:extLst>
          </p:nvPr>
        </p:nvGraphicFramePr>
        <p:xfrm>
          <a:off x="206547" y="1888511"/>
          <a:ext cx="10400493" cy="47519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640D4AA3-E59A-4AB4-A342-D238B6CC49AB}"/>
              </a:ext>
            </a:extLst>
          </p:cNvPr>
          <p:cNvSpPr txBox="1"/>
          <p:nvPr/>
        </p:nvSpPr>
        <p:spPr>
          <a:xfrm>
            <a:off x="3246120" y="5797296"/>
            <a:ext cx="2099786" cy="1200329"/>
          </a:xfrm>
          <a:prstGeom prst="rect">
            <a:avLst/>
          </a:prstGeom>
          <a:noFill/>
          <a:ln>
            <a:solidFill>
              <a:schemeClr val="accent1"/>
            </a:solidFill>
          </a:ln>
        </p:spPr>
        <p:txBody>
          <a:bodyPr wrap="square" rtlCol="0">
            <a:spAutoFit/>
          </a:bodyPr>
          <a:lstStyle/>
          <a:p>
            <a:pPr algn="ctr"/>
            <a:r>
              <a:rPr lang="en-AU" dirty="0"/>
              <a:t>New </a:t>
            </a:r>
            <a:r>
              <a:rPr lang="en-AU" i="1" dirty="0"/>
              <a:t>procedure</a:t>
            </a:r>
            <a:r>
              <a:rPr lang="en-AU" dirty="0"/>
              <a:t> required </a:t>
            </a:r>
          </a:p>
          <a:p>
            <a:pPr algn="ctr"/>
            <a:r>
              <a:rPr lang="en-AU" dirty="0"/>
              <a:t>[NER 3.15.5(d) and 11.112.5]</a:t>
            </a:r>
          </a:p>
        </p:txBody>
      </p:sp>
      <p:sp>
        <p:nvSpPr>
          <p:cNvPr id="5" name="TextBox 4">
            <a:extLst>
              <a:ext uri="{FF2B5EF4-FFF2-40B4-BE49-F238E27FC236}">
                <a16:creationId xmlns:a16="http://schemas.microsoft.com/office/drawing/2014/main" id="{6EA00045-3FD4-411F-801D-51E3F5C37A17}"/>
              </a:ext>
            </a:extLst>
          </p:cNvPr>
          <p:cNvSpPr txBox="1"/>
          <p:nvPr/>
        </p:nvSpPr>
        <p:spPr>
          <a:xfrm>
            <a:off x="8100685" y="5704416"/>
            <a:ext cx="2444617" cy="1477328"/>
          </a:xfrm>
          <a:prstGeom prst="rect">
            <a:avLst/>
          </a:prstGeom>
          <a:noFill/>
          <a:ln>
            <a:solidFill>
              <a:schemeClr val="accent1"/>
            </a:solidFill>
          </a:ln>
        </p:spPr>
        <p:txBody>
          <a:bodyPr wrap="square" rtlCol="0">
            <a:spAutoFit/>
          </a:bodyPr>
          <a:lstStyle/>
          <a:p>
            <a:pPr algn="ctr"/>
            <a:r>
              <a:rPr lang="en-AU" dirty="0"/>
              <a:t>New </a:t>
            </a:r>
            <a:r>
              <a:rPr lang="en-AU" i="1" dirty="0"/>
              <a:t>annual report</a:t>
            </a:r>
          </a:p>
          <a:p>
            <a:pPr algn="ctr"/>
            <a:r>
              <a:rPr lang="en-AU" dirty="0"/>
              <a:t>[NER 3.15.5B] and new </a:t>
            </a:r>
            <a:r>
              <a:rPr lang="en-AU" i="1" dirty="0"/>
              <a:t>reporting guidelines</a:t>
            </a:r>
            <a:r>
              <a:rPr lang="en-AU" dirty="0"/>
              <a:t> [NER 3.15.5B(d) and 11.112.6]</a:t>
            </a:r>
          </a:p>
        </p:txBody>
      </p:sp>
      <p:sp>
        <p:nvSpPr>
          <p:cNvPr id="6" name="Slide Number Placeholder 3">
            <a:extLst>
              <a:ext uri="{FF2B5EF4-FFF2-40B4-BE49-F238E27FC236}">
                <a16:creationId xmlns:a16="http://schemas.microsoft.com/office/drawing/2014/main" id="{4233B8A3-3A72-4F53-96FA-3B1802080892}"/>
              </a:ext>
            </a:extLst>
          </p:cNvPr>
          <p:cNvSpPr>
            <a:spLocks noGrp="1"/>
          </p:cNvSpPr>
          <p:nvPr>
            <p:ph type="sldNum" sz="quarter" idx="12"/>
          </p:nvPr>
        </p:nvSpPr>
        <p:spPr>
          <a:xfrm>
            <a:off x="9956751" y="7006699"/>
            <a:ext cx="505220" cy="402483"/>
          </a:xfrm>
        </p:spPr>
        <p:txBody>
          <a:bodyPr/>
          <a:lstStyle/>
          <a:p>
            <a:fld id="{4EC81F68-4976-451A-B2E9-79BCBD2F70CC}" type="slidenum">
              <a:rPr lang="en-AU" smtClean="0"/>
              <a:t>29</a:t>
            </a:fld>
            <a:endParaRPr lang="en-AU" dirty="0"/>
          </a:p>
        </p:txBody>
      </p:sp>
    </p:spTree>
    <p:extLst>
      <p:ext uri="{BB962C8B-B14F-4D97-AF65-F5344CB8AC3E}">
        <p14:creationId xmlns:p14="http://schemas.microsoft.com/office/powerpoint/2010/main" val="1214631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89DB2-7FBA-4766-909B-5155964B4E9D}"/>
              </a:ext>
            </a:extLst>
          </p:cNvPr>
          <p:cNvSpPr>
            <a:spLocks noGrp="1"/>
          </p:cNvSpPr>
          <p:nvPr>
            <p:ph type="title"/>
          </p:nvPr>
        </p:nvSpPr>
        <p:spPr>
          <a:xfrm>
            <a:off x="729493" y="1884670"/>
            <a:ext cx="9221689" cy="3144614"/>
          </a:xfrm>
        </p:spPr>
        <p:txBody>
          <a:bodyPr/>
          <a:lstStyle/>
          <a:p>
            <a:r>
              <a:rPr lang="en-AU" dirty="0">
                <a:latin typeface="Arial" panose="020B0604020202020204" pitchFamily="34" charset="0"/>
                <a:cs typeface="Arial" panose="020B0604020202020204" pitchFamily="34" charset="0"/>
              </a:rPr>
              <a:t>Items for Noting</a:t>
            </a:r>
          </a:p>
        </p:txBody>
      </p:sp>
      <p:sp>
        <p:nvSpPr>
          <p:cNvPr id="3" name="Text Placeholder 2">
            <a:extLst>
              <a:ext uri="{FF2B5EF4-FFF2-40B4-BE49-F238E27FC236}">
                <a16:creationId xmlns:a16="http://schemas.microsoft.com/office/drawing/2014/main" id="{7FF61616-11FF-4493-ABFE-31CA102329A0}"/>
              </a:ext>
            </a:extLst>
          </p:cNvPr>
          <p:cNvSpPr>
            <a:spLocks noGrp="1"/>
          </p:cNvSpPr>
          <p:nvPr>
            <p:ph type="body" idx="1"/>
          </p:nvPr>
        </p:nvSpPr>
        <p:spPr>
          <a:xfrm>
            <a:off x="729493" y="5059034"/>
            <a:ext cx="9221689" cy="1653678"/>
          </a:xfrm>
        </p:spPr>
        <p:txBody>
          <a:bodyPr/>
          <a:lstStyle/>
          <a:p>
            <a:r>
              <a:rPr lang="en-AU" dirty="0">
                <a:latin typeface="Arial" panose="020B0604020202020204" pitchFamily="34" charset="0"/>
                <a:cs typeface="Arial" panose="020B0604020202020204" pitchFamily="34" charset="0"/>
              </a:rPr>
              <a:t>Hamish McNeish</a:t>
            </a:r>
          </a:p>
        </p:txBody>
      </p:sp>
    </p:spTree>
    <p:extLst>
      <p:ext uri="{BB962C8B-B14F-4D97-AF65-F5344CB8AC3E}">
        <p14:creationId xmlns:p14="http://schemas.microsoft.com/office/powerpoint/2010/main" val="3669116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BBA07-BF36-4B2E-B052-BF365F800EF4}"/>
              </a:ext>
            </a:extLst>
          </p:cNvPr>
          <p:cNvSpPr>
            <a:spLocks noGrp="1"/>
          </p:cNvSpPr>
          <p:nvPr>
            <p:ph type="title"/>
          </p:nvPr>
        </p:nvSpPr>
        <p:spPr>
          <a:xfrm>
            <a:off x="206547" y="150494"/>
            <a:ext cx="7712157" cy="1310695"/>
          </a:xfrm>
        </p:spPr>
        <p:txBody>
          <a:bodyPr>
            <a:normAutofit/>
          </a:bodyPr>
          <a:lstStyle/>
          <a:p>
            <a:r>
              <a:rPr lang="en-AU" dirty="0"/>
              <a:t>Comparison of AEMO’s proposal and the draft and final rules (1)</a:t>
            </a:r>
          </a:p>
        </p:txBody>
      </p:sp>
      <p:graphicFrame>
        <p:nvGraphicFramePr>
          <p:cNvPr id="4" name="Table 3">
            <a:extLst>
              <a:ext uri="{FF2B5EF4-FFF2-40B4-BE49-F238E27FC236}">
                <a16:creationId xmlns:a16="http://schemas.microsoft.com/office/drawing/2014/main" id="{1C6C10E9-C00D-4CB4-8941-B9E5FEF31A42}"/>
              </a:ext>
            </a:extLst>
          </p:cNvPr>
          <p:cNvGraphicFramePr>
            <a:graphicFrameLocks noGrp="1"/>
          </p:cNvGraphicFramePr>
          <p:nvPr>
            <p:extLst/>
          </p:nvPr>
        </p:nvGraphicFramePr>
        <p:xfrm>
          <a:off x="206546" y="1541039"/>
          <a:ext cx="10345632" cy="5339080"/>
        </p:xfrm>
        <a:graphic>
          <a:graphicData uri="http://schemas.openxmlformats.org/drawingml/2006/table">
            <a:tbl>
              <a:tblPr firstRow="1" bandRow="1">
                <a:tableStyleId>{5C22544A-7EE6-4342-B048-85BDC9FD1C3A}</a:tableStyleId>
              </a:tblPr>
              <a:tblGrid>
                <a:gridCol w="2586408">
                  <a:extLst>
                    <a:ext uri="{9D8B030D-6E8A-4147-A177-3AD203B41FA5}">
                      <a16:colId xmlns:a16="http://schemas.microsoft.com/office/drawing/2014/main" val="441878674"/>
                    </a:ext>
                  </a:extLst>
                </a:gridCol>
                <a:gridCol w="2586408">
                  <a:extLst>
                    <a:ext uri="{9D8B030D-6E8A-4147-A177-3AD203B41FA5}">
                      <a16:colId xmlns:a16="http://schemas.microsoft.com/office/drawing/2014/main" val="1190013935"/>
                    </a:ext>
                  </a:extLst>
                </a:gridCol>
                <a:gridCol w="2586408">
                  <a:extLst>
                    <a:ext uri="{9D8B030D-6E8A-4147-A177-3AD203B41FA5}">
                      <a16:colId xmlns:a16="http://schemas.microsoft.com/office/drawing/2014/main" val="641963938"/>
                    </a:ext>
                  </a:extLst>
                </a:gridCol>
                <a:gridCol w="2586408">
                  <a:extLst>
                    <a:ext uri="{9D8B030D-6E8A-4147-A177-3AD203B41FA5}">
                      <a16:colId xmlns:a16="http://schemas.microsoft.com/office/drawing/2014/main" val="2850701447"/>
                    </a:ext>
                  </a:extLst>
                </a:gridCol>
              </a:tblGrid>
              <a:tr h="370840">
                <a:tc>
                  <a:txBody>
                    <a:bodyPr/>
                    <a:lstStyle/>
                    <a:p>
                      <a:r>
                        <a:rPr lang="en-AU" sz="1400" dirty="0"/>
                        <a:t>ISSUE</a:t>
                      </a:r>
                    </a:p>
                  </a:txBody>
                  <a:tcPr/>
                </a:tc>
                <a:tc>
                  <a:txBody>
                    <a:bodyPr/>
                    <a:lstStyle/>
                    <a:p>
                      <a:r>
                        <a:rPr lang="en-AU" sz="1400" dirty="0"/>
                        <a:t>AEMO PROPOSED RULE</a:t>
                      </a:r>
                    </a:p>
                  </a:txBody>
                  <a:tcPr/>
                </a:tc>
                <a:tc>
                  <a:txBody>
                    <a:bodyPr/>
                    <a:lstStyle/>
                    <a:p>
                      <a:r>
                        <a:rPr lang="en-AU" sz="1400" dirty="0"/>
                        <a:t>DRAFT RULE</a:t>
                      </a:r>
                    </a:p>
                  </a:txBody>
                  <a:tcPr/>
                </a:tc>
                <a:tc>
                  <a:txBody>
                    <a:bodyPr/>
                    <a:lstStyle/>
                    <a:p>
                      <a:r>
                        <a:rPr lang="en-AU" sz="1400" dirty="0"/>
                        <a:t>FINAL RULE</a:t>
                      </a:r>
                    </a:p>
                  </a:txBody>
                  <a:tcPr/>
                </a:tc>
                <a:extLst>
                  <a:ext uri="{0D108BD9-81ED-4DB2-BD59-A6C34878D82A}">
                    <a16:rowId xmlns:a16="http://schemas.microsoft.com/office/drawing/2014/main" val="2362669734"/>
                  </a:ext>
                </a:extLst>
              </a:tr>
              <a:tr h="370840">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579" b="0" i="0" u="none" strike="noStrike" kern="1200" baseline="0" dirty="0">
                          <a:solidFill>
                            <a:schemeClr val="dk1"/>
                          </a:solidFill>
                          <a:latin typeface="+mn-lt"/>
                          <a:ea typeface="+mn-ea"/>
                          <a:cs typeface="+mn-cs"/>
                        </a:rPr>
                        <a:t>Implementation timeframes	</a:t>
                      </a:r>
                    </a:p>
                  </a:txBody>
                  <a:tcPr/>
                </a:tc>
                <a:tc>
                  <a:txBody>
                    <a:bodyPr/>
                    <a:lstStyle/>
                    <a:p>
                      <a:r>
                        <a:rPr lang="en-AU" sz="1400" dirty="0"/>
                        <a:t>Broadly align implementation with that of five minute settlement.</a:t>
                      </a:r>
                    </a:p>
                  </a:txBody>
                  <a:tcPr/>
                </a:tc>
                <a:tc>
                  <a:txBody>
                    <a:bodyPr/>
                    <a:lstStyle/>
                    <a:p>
                      <a:r>
                        <a:rPr lang="en-AU" sz="1400" dirty="0"/>
                        <a:t>Implement the rule on the same timeframes as five minute settlement, including procedure and guideline changes (1 Dec 2019) and the commencement date (1 Jul 2021).</a:t>
                      </a:r>
                    </a:p>
                    <a:p>
                      <a:endParaRPr lang="en-AU" sz="1400" dirty="0"/>
                    </a:p>
                    <a:p>
                      <a:r>
                        <a:rPr lang="en-AU" sz="1400" dirty="0"/>
                        <a:t>Add a compulsory soft start for global settlements, starting twelve months prior to commencement (1 Jul 2020).</a:t>
                      </a:r>
                    </a:p>
                  </a:txBody>
                  <a:tcPr/>
                </a:tc>
                <a:tc>
                  <a:txBody>
                    <a:bodyPr/>
                    <a:lstStyle/>
                    <a:p>
                      <a:r>
                        <a:rPr lang="en-AU" sz="1400" dirty="0"/>
                        <a:t>Align AEMO procedural and guideline changes with those of five minute settlement.</a:t>
                      </a:r>
                    </a:p>
                    <a:p>
                      <a:endParaRPr lang="en-AU" sz="1400" dirty="0"/>
                    </a:p>
                    <a:p>
                      <a:r>
                        <a:rPr lang="en-AU" sz="1400" dirty="0"/>
                        <a:t>Commence the global settlement soft start at the same time as five minute settlement commencement (1 Jul 2021). Mandatory information provision for the two changes aligned.</a:t>
                      </a:r>
                    </a:p>
                    <a:p>
                      <a:endParaRPr lang="en-AU" sz="1400" dirty="0"/>
                    </a:p>
                    <a:p>
                      <a:r>
                        <a:rPr lang="en-AU" sz="1400" dirty="0"/>
                        <a:t>Financial start of global settlement approximately 7 months after soft start (6 Feb 2022)</a:t>
                      </a:r>
                    </a:p>
                  </a:txBody>
                  <a:tcPr/>
                </a:tc>
                <a:extLst>
                  <a:ext uri="{0D108BD9-81ED-4DB2-BD59-A6C34878D82A}">
                    <a16:rowId xmlns:a16="http://schemas.microsoft.com/office/drawing/2014/main" val="2548783115"/>
                  </a:ext>
                </a:extLst>
              </a:tr>
              <a:tr h="370840">
                <a:tc>
                  <a:txBody>
                    <a:bodyPr/>
                    <a:lstStyle/>
                    <a:p>
                      <a:r>
                        <a:rPr lang="en-AU" sz="1400" dirty="0"/>
                        <a:t>Who and how to allocate UFE</a:t>
                      </a:r>
                    </a:p>
                  </a:txBody>
                  <a:tcPr/>
                </a:tc>
                <a:tc>
                  <a:txBody>
                    <a:bodyPr/>
                    <a:lstStyle/>
                    <a:p>
                      <a:r>
                        <a:rPr lang="en-AU" sz="1400" dirty="0"/>
                        <a:t>All market customers (i.e. retailers) in proportion to their share of the loss- adjusted consumption within the area.</a:t>
                      </a:r>
                    </a:p>
                  </a:txBody>
                  <a:tcPr/>
                </a:tc>
                <a:tc>
                  <a:txBody>
                    <a:bodyPr/>
                    <a:lstStyle/>
                    <a:p>
                      <a:r>
                        <a:rPr lang="en-AU" sz="1400" dirty="0"/>
                        <a:t>No change</a:t>
                      </a:r>
                    </a:p>
                  </a:txBody>
                  <a:tcPr/>
                </a:tc>
                <a:tc>
                  <a:txBody>
                    <a:bodyPr/>
                    <a:lstStyle/>
                    <a:p>
                      <a:r>
                        <a:rPr lang="en-AU" sz="1400" dirty="0"/>
                        <a:t>No change</a:t>
                      </a:r>
                    </a:p>
                  </a:txBody>
                  <a:tcPr/>
                </a:tc>
                <a:extLst>
                  <a:ext uri="{0D108BD9-81ED-4DB2-BD59-A6C34878D82A}">
                    <a16:rowId xmlns:a16="http://schemas.microsoft.com/office/drawing/2014/main" val="4254333854"/>
                  </a:ext>
                </a:extLst>
              </a:tr>
              <a:tr h="370840">
                <a:tc>
                  <a:txBody>
                    <a:bodyPr/>
                    <a:lstStyle/>
                    <a:p>
                      <a:r>
                        <a:rPr lang="en-AU" sz="1400" dirty="0"/>
                        <a:t>At what level should UFE be allocated?</a:t>
                      </a:r>
                    </a:p>
                  </a:txBody>
                  <a:tcPr/>
                </a:tc>
                <a:tc>
                  <a:txBody>
                    <a:bodyPr/>
                    <a:lstStyle/>
                    <a:p>
                      <a:r>
                        <a:rPr lang="en-AU" sz="1400" dirty="0"/>
                        <a:t>UFE to be allocated at the transmission connection point level.</a:t>
                      </a:r>
                    </a:p>
                  </a:txBody>
                  <a:tcPr/>
                </a:tc>
                <a:tc>
                  <a:txBody>
                    <a:bodyPr/>
                    <a:lstStyle/>
                    <a:p>
                      <a:r>
                        <a:rPr lang="en-AU" sz="1400" dirty="0"/>
                        <a:t>UFE to be allocated at the local area (i.e. DNSP network) level.</a:t>
                      </a:r>
                    </a:p>
                  </a:txBody>
                  <a:tcPr/>
                </a:tc>
                <a:tc>
                  <a:txBody>
                    <a:bodyPr/>
                    <a:lstStyle/>
                    <a:p>
                      <a:r>
                        <a:rPr lang="en-AU" sz="1400" dirty="0"/>
                        <a:t>No change</a:t>
                      </a:r>
                    </a:p>
                  </a:txBody>
                  <a:tcPr/>
                </a:tc>
                <a:extLst>
                  <a:ext uri="{0D108BD9-81ED-4DB2-BD59-A6C34878D82A}">
                    <a16:rowId xmlns:a16="http://schemas.microsoft.com/office/drawing/2014/main" val="2692629459"/>
                  </a:ext>
                </a:extLst>
              </a:tr>
            </a:tbl>
          </a:graphicData>
        </a:graphic>
      </p:graphicFrame>
      <p:sp>
        <p:nvSpPr>
          <p:cNvPr id="5" name="Slide Number Placeholder 3">
            <a:extLst>
              <a:ext uri="{FF2B5EF4-FFF2-40B4-BE49-F238E27FC236}">
                <a16:creationId xmlns:a16="http://schemas.microsoft.com/office/drawing/2014/main" id="{EFFA8459-1665-484D-BD75-5AAF91A20DFB}"/>
              </a:ext>
            </a:extLst>
          </p:cNvPr>
          <p:cNvSpPr>
            <a:spLocks noGrp="1"/>
          </p:cNvSpPr>
          <p:nvPr>
            <p:ph type="sldNum" sz="quarter" idx="12"/>
          </p:nvPr>
        </p:nvSpPr>
        <p:spPr>
          <a:xfrm>
            <a:off x="9956751" y="7006699"/>
            <a:ext cx="505220" cy="402483"/>
          </a:xfrm>
        </p:spPr>
        <p:txBody>
          <a:bodyPr/>
          <a:lstStyle/>
          <a:p>
            <a:fld id="{4EC81F68-4976-451A-B2E9-79BCBD2F70CC}" type="slidenum">
              <a:rPr lang="en-AU" smtClean="0"/>
              <a:t>30</a:t>
            </a:fld>
            <a:endParaRPr lang="en-AU" dirty="0"/>
          </a:p>
        </p:txBody>
      </p:sp>
    </p:spTree>
    <p:extLst>
      <p:ext uri="{BB962C8B-B14F-4D97-AF65-F5344CB8AC3E}">
        <p14:creationId xmlns:p14="http://schemas.microsoft.com/office/powerpoint/2010/main" val="21982938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BBA07-BF36-4B2E-B052-BF365F800EF4}"/>
              </a:ext>
            </a:extLst>
          </p:cNvPr>
          <p:cNvSpPr>
            <a:spLocks noGrp="1"/>
          </p:cNvSpPr>
          <p:nvPr>
            <p:ph type="title"/>
          </p:nvPr>
        </p:nvSpPr>
        <p:spPr>
          <a:xfrm>
            <a:off x="206547" y="150494"/>
            <a:ext cx="7712157" cy="1310695"/>
          </a:xfrm>
        </p:spPr>
        <p:txBody>
          <a:bodyPr>
            <a:normAutofit/>
          </a:bodyPr>
          <a:lstStyle/>
          <a:p>
            <a:r>
              <a:rPr lang="en-AU" dirty="0"/>
              <a:t>Comparison of AEMO’s proposal and the draft and final rules (2)</a:t>
            </a:r>
          </a:p>
        </p:txBody>
      </p:sp>
      <p:graphicFrame>
        <p:nvGraphicFramePr>
          <p:cNvPr id="4" name="Table 3">
            <a:extLst>
              <a:ext uri="{FF2B5EF4-FFF2-40B4-BE49-F238E27FC236}">
                <a16:creationId xmlns:a16="http://schemas.microsoft.com/office/drawing/2014/main" id="{1C6C10E9-C00D-4CB4-8941-B9E5FEF31A42}"/>
              </a:ext>
            </a:extLst>
          </p:cNvPr>
          <p:cNvGraphicFramePr>
            <a:graphicFrameLocks noGrp="1"/>
          </p:cNvGraphicFramePr>
          <p:nvPr>
            <p:extLst/>
          </p:nvPr>
        </p:nvGraphicFramePr>
        <p:xfrm>
          <a:off x="206546" y="1541039"/>
          <a:ext cx="10345632" cy="5552440"/>
        </p:xfrm>
        <a:graphic>
          <a:graphicData uri="http://schemas.openxmlformats.org/drawingml/2006/table">
            <a:tbl>
              <a:tblPr firstRow="1" bandRow="1">
                <a:tableStyleId>{5C22544A-7EE6-4342-B048-85BDC9FD1C3A}</a:tableStyleId>
              </a:tblPr>
              <a:tblGrid>
                <a:gridCol w="2586408">
                  <a:extLst>
                    <a:ext uri="{9D8B030D-6E8A-4147-A177-3AD203B41FA5}">
                      <a16:colId xmlns:a16="http://schemas.microsoft.com/office/drawing/2014/main" val="441878674"/>
                    </a:ext>
                  </a:extLst>
                </a:gridCol>
                <a:gridCol w="2586408">
                  <a:extLst>
                    <a:ext uri="{9D8B030D-6E8A-4147-A177-3AD203B41FA5}">
                      <a16:colId xmlns:a16="http://schemas.microsoft.com/office/drawing/2014/main" val="1190013935"/>
                    </a:ext>
                  </a:extLst>
                </a:gridCol>
                <a:gridCol w="2586408">
                  <a:extLst>
                    <a:ext uri="{9D8B030D-6E8A-4147-A177-3AD203B41FA5}">
                      <a16:colId xmlns:a16="http://schemas.microsoft.com/office/drawing/2014/main" val="641963938"/>
                    </a:ext>
                  </a:extLst>
                </a:gridCol>
                <a:gridCol w="2586408">
                  <a:extLst>
                    <a:ext uri="{9D8B030D-6E8A-4147-A177-3AD203B41FA5}">
                      <a16:colId xmlns:a16="http://schemas.microsoft.com/office/drawing/2014/main" val="2850701447"/>
                    </a:ext>
                  </a:extLst>
                </a:gridCol>
              </a:tblGrid>
              <a:tr h="370840">
                <a:tc>
                  <a:txBody>
                    <a:bodyPr/>
                    <a:lstStyle/>
                    <a:p>
                      <a:r>
                        <a:rPr lang="en-AU" sz="1400" dirty="0"/>
                        <a:t>ISSUE</a:t>
                      </a:r>
                    </a:p>
                  </a:txBody>
                  <a:tcPr/>
                </a:tc>
                <a:tc>
                  <a:txBody>
                    <a:bodyPr/>
                    <a:lstStyle/>
                    <a:p>
                      <a:r>
                        <a:rPr lang="en-AU" sz="1400" dirty="0"/>
                        <a:t>AEMO PROPOSED RULE</a:t>
                      </a:r>
                    </a:p>
                  </a:txBody>
                  <a:tcPr/>
                </a:tc>
                <a:tc>
                  <a:txBody>
                    <a:bodyPr/>
                    <a:lstStyle/>
                    <a:p>
                      <a:r>
                        <a:rPr lang="en-AU" sz="1400" dirty="0"/>
                        <a:t>DRAFT RULE</a:t>
                      </a:r>
                    </a:p>
                  </a:txBody>
                  <a:tcPr/>
                </a:tc>
                <a:tc>
                  <a:txBody>
                    <a:bodyPr/>
                    <a:lstStyle/>
                    <a:p>
                      <a:r>
                        <a:rPr lang="en-AU" sz="1400" dirty="0"/>
                        <a:t>FINAL RULE</a:t>
                      </a:r>
                    </a:p>
                  </a:txBody>
                  <a:tcPr/>
                </a:tc>
                <a:extLst>
                  <a:ext uri="{0D108BD9-81ED-4DB2-BD59-A6C34878D82A}">
                    <a16:rowId xmlns:a16="http://schemas.microsoft.com/office/drawing/2014/main" val="2362669734"/>
                  </a:ext>
                </a:extLst>
              </a:tr>
              <a:tr h="370840">
                <a:tc>
                  <a:txBody>
                    <a:bodyPr/>
                    <a:lstStyle/>
                    <a:p>
                      <a:r>
                        <a:rPr lang="en-AU" sz="1400" dirty="0"/>
                        <a:t>Treatment of VTNs</a:t>
                      </a:r>
                    </a:p>
                  </a:txBody>
                  <a:tcPr/>
                </a:tc>
                <a:tc>
                  <a:txBody>
                    <a:bodyPr/>
                    <a:lstStyle/>
                    <a:p>
                      <a:r>
                        <a:rPr lang="en-AU" sz="1400" dirty="0"/>
                        <a:t>Remove the ability for network businesses to assign customers to VTNs. A range of options proposed to facilitate their removal.</a:t>
                      </a:r>
                    </a:p>
                  </a:txBody>
                  <a:tcPr/>
                </a:tc>
                <a:tc>
                  <a:txBody>
                    <a:bodyPr/>
                    <a:lstStyle/>
                    <a:p>
                      <a:r>
                        <a:rPr lang="en-AU" sz="1400" dirty="0"/>
                        <a:t>VTNs are retained for settlement purposes and there is no change to the VTN policy arrangements.</a:t>
                      </a:r>
                    </a:p>
                  </a:txBody>
                  <a:tcPr/>
                </a:tc>
                <a:tc>
                  <a:txBody>
                    <a:bodyPr/>
                    <a:lstStyle/>
                    <a:p>
                      <a:r>
                        <a:rPr lang="en-AU" sz="1400" dirty="0"/>
                        <a:t>No change</a:t>
                      </a:r>
                    </a:p>
                  </a:txBody>
                  <a:tcPr/>
                </a:tc>
                <a:extLst>
                  <a:ext uri="{0D108BD9-81ED-4DB2-BD59-A6C34878D82A}">
                    <a16:rowId xmlns:a16="http://schemas.microsoft.com/office/drawing/2014/main" val="3163028111"/>
                  </a:ext>
                </a:extLst>
              </a:tr>
              <a:tr h="370840">
                <a:tc>
                  <a:txBody>
                    <a:bodyPr/>
                    <a:lstStyle/>
                    <a:p>
                      <a:r>
                        <a:rPr lang="en-AU" sz="1400" dirty="0"/>
                        <a:t>Information requirements</a:t>
                      </a:r>
                    </a:p>
                  </a:txBody>
                  <a:tcPr/>
                </a:tc>
                <a:tc>
                  <a:txBody>
                    <a:bodyPr/>
                    <a:lstStyle/>
                    <a:p>
                      <a:r>
                        <a:rPr lang="en-AU" sz="1400" dirty="0"/>
                        <a:t>N/A. With the allocation of UFE at the TNI, no additional requirements were proposed.</a:t>
                      </a:r>
                    </a:p>
                  </a:txBody>
                  <a:tcPr/>
                </a:tc>
                <a:tc>
                  <a:txBody>
                    <a:bodyPr/>
                    <a:lstStyle/>
                    <a:p>
                      <a:r>
                        <a:rPr lang="en-AU" sz="1400" dirty="0"/>
                        <a:t>Require mapping of NMIs to TNI to allow for reporting of UFE at the TNI level.</a:t>
                      </a:r>
                    </a:p>
                    <a:p>
                      <a:r>
                        <a:rPr lang="en-AU" sz="1400" dirty="0"/>
                        <a:t>AEMO also required to conduct technical studies if requested when UFE exceeded a threshold within a TNI.</a:t>
                      </a:r>
                    </a:p>
                  </a:txBody>
                  <a:tcPr/>
                </a:tc>
                <a:tc>
                  <a:txBody>
                    <a:bodyPr/>
                    <a:lstStyle/>
                    <a:p>
                      <a:r>
                        <a:rPr lang="en-AU" sz="1400" dirty="0"/>
                        <a:t>Removal of the requirement in the draft rule for NMIs to be mapped to TNIs and technical studies to be undertaken where UFE exceeds an AEMO defined threshold.</a:t>
                      </a:r>
                    </a:p>
                    <a:p>
                      <a:r>
                        <a:rPr lang="en-AU" sz="1400" dirty="0"/>
                        <a:t>AEMO to introduce a UFE reporting and analysis framework. To be developed through consultation with industry.</a:t>
                      </a:r>
                    </a:p>
                  </a:txBody>
                  <a:tcPr/>
                </a:tc>
                <a:extLst>
                  <a:ext uri="{0D108BD9-81ED-4DB2-BD59-A6C34878D82A}">
                    <a16:rowId xmlns:a16="http://schemas.microsoft.com/office/drawing/2014/main" val="2692629459"/>
                  </a:ext>
                </a:extLst>
              </a:tr>
              <a:tr h="370840">
                <a:tc>
                  <a:txBody>
                    <a:bodyPr/>
                    <a:lstStyle/>
                    <a:p>
                      <a:r>
                        <a:rPr lang="en-AU" sz="1400" dirty="0"/>
                        <a:t>Unmetered loads</a:t>
                      </a:r>
                    </a:p>
                  </a:txBody>
                  <a:tcPr/>
                </a:tc>
                <a:tc>
                  <a:txBody>
                    <a:bodyPr/>
                    <a:lstStyle/>
                    <a:p>
                      <a:r>
                        <a:rPr lang="en-AU" sz="1400" dirty="0"/>
                        <a:t>AEMO proposed two options for the treatment of unmetered loads under global settlement which would avoid all retailers being incorrectly charged for this energy.</a:t>
                      </a:r>
                    </a:p>
                  </a:txBody>
                  <a:tcPr/>
                </a:tc>
                <a:tc>
                  <a:txBody>
                    <a:bodyPr/>
                    <a:lstStyle/>
                    <a:p>
                      <a:r>
                        <a:rPr lang="en-AU" sz="1400" dirty="0"/>
                        <a:t>The energy associated with off-market (i.e. non-type 7) unmetered loads is to be explicitly included in AEMO’s settlement processes. AEMO is to include in its metrology procedures guidance on how this should occur.</a:t>
                      </a:r>
                    </a:p>
                  </a:txBody>
                  <a:tcPr/>
                </a:tc>
                <a:tc>
                  <a:txBody>
                    <a:bodyPr/>
                    <a:lstStyle/>
                    <a:p>
                      <a:r>
                        <a:rPr lang="en-AU" sz="1400" dirty="0"/>
                        <a:t>Minor changes from draft rule.</a:t>
                      </a:r>
                    </a:p>
                    <a:p>
                      <a:endParaRPr lang="en-AU" sz="1400" dirty="0"/>
                    </a:p>
                    <a:p>
                      <a:r>
                        <a:rPr lang="en-AU" sz="1400" dirty="0"/>
                        <a:t>As a result of the information requirements changes (described in the row above), NMIs will not be required to be allocated to TNIs within VTNs. More flexibility is also provided to AEMO</a:t>
                      </a:r>
                    </a:p>
                  </a:txBody>
                  <a:tcPr/>
                </a:tc>
                <a:extLst>
                  <a:ext uri="{0D108BD9-81ED-4DB2-BD59-A6C34878D82A}">
                    <a16:rowId xmlns:a16="http://schemas.microsoft.com/office/drawing/2014/main" val="2969921824"/>
                  </a:ext>
                </a:extLst>
              </a:tr>
            </a:tbl>
          </a:graphicData>
        </a:graphic>
      </p:graphicFrame>
      <p:sp>
        <p:nvSpPr>
          <p:cNvPr id="5" name="Slide Number Placeholder 3">
            <a:extLst>
              <a:ext uri="{FF2B5EF4-FFF2-40B4-BE49-F238E27FC236}">
                <a16:creationId xmlns:a16="http://schemas.microsoft.com/office/drawing/2014/main" id="{BAFC36A2-DA12-43DB-8663-C90638005AAD}"/>
              </a:ext>
            </a:extLst>
          </p:cNvPr>
          <p:cNvSpPr>
            <a:spLocks noGrp="1"/>
          </p:cNvSpPr>
          <p:nvPr>
            <p:ph type="sldNum" sz="quarter" idx="12"/>
          </p:nvPr>
        </p:nvSpPr>
        <p:spPr>
          <a:xfrm>
            <a:off x="9956751" y="7006699"/>
            <a:ext cx="505220" cy="402483"/>
          </a:xfrm>
        </p:spPr>
        <p:txBody>
          <a:bodyPr/>
          <a:lstStyle/>
          <a:p>
            <a:fld id="{4EC81F68-4976-451A-B2E9-79BCBD2F70CC}" type="slidenum">
              <a:rPr lang="en-AU" smtClean="0"/>
              <a:t>31</a:t>
            </a:fld>
            <a:endParaRPr lang="en-AU" dirty="0"/>
          </a:p>
        </p:txBody>
      </p:sp>
    </p:spTree>
    <p:extLst>
      <p:ext uri="{BB962C8B-B14F-4D97-AF65-F5344CB8AC3E}">
        <p14:creationId xmlns:p14="http://schemas.microsoft.com/office/powerpoint/2010/main" val="18919519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EE203-CFF3-4E25-A920-E2CC01FA7AB4}"/>
              </a:ext>
            </a:extLst>
          </p:cNvPr>
          <p:cNvSpPr>
            <a:spLocks noGrp="1"/>
          </p:cNvSpPr>
          <p:nvPr>
            <p:ph type="title"/>
          </p:nvPr>
        </p:nvSpPr>
        <p:spPr>
          <a:xfrm>
            <a:off x="206546" y="109854"/>
            <a:ext cx="9242253" cy="1310695"/>
          </a:xfrm>
        </p:spPr>
        <p:txBody>
          <a:bodyPr>
            <a:normAutofit/>
          </a:bodyPr>
          <a:lstStyle/>
          <a:p>
            <a:r>
              <a:rPr lang="en-AU" dirty="0"/>
              <a:t>Global Settlement</a:t>
            </a:r>
          </a:p>
        </p:txBody>
      </p:sp>
      <p:sp>
        <p:nvSpPr>
          <p:cNvPr id="4" name="Slide Number Placeholder 3">
            <a:extLst>
              <a:ext uri="{FF2B5EF4-FFF2-40B4-BE49-F238E27FC236}">
                <a16:creationId xmlns:a16="http://schemas.microsoft.com/office/drawing/2014/main" id="{C3AB390E-EF5F-4348-961D-A43970085C2D}"/>
              </a:ext>
            </a:extLst>
          </p:cNvPr>
          <p:cNvSpPr>
            <a:spLocks noGrp="1"/>
          </p:cNvSpPr>
          <p:nvPr>
            <p:ph type="sldNum" sz="quarter" idx="12"/>
          </p:nvPr>
        </p:nvSpPr>
        <p:spPr/>
        <p:txBody>
          <a:bodyPr/>
          <a:lstStyle/>
          <a:p>
            <a:fld id="{4EC81F68-4976-451A-B2E9-79BCBD2F70CC}" type="slidenum">
              <a:rPr lang="en-AU" smtClean="0"/>
              <a:t>32</a:t>
            </a:fld>
            <a:endParaRPr lang="en-AU" dirty="0"/>
          </a:p>
        </p:txBody>
      </p:sp>
      <p:sp>
        <p:nvSpPr>
          <p:cNvPr id="6" name="Content Placeholder 5">
            <a:extLst>
              <a:ext uri="{FF2B5EF4-FFF2-40B4-BE49-F238E27FC236}">
                <a16:creationId xmlns:a16="http://schemas.microsoft.com/office/drawing/2014/main" id="{99CB007F-DDCB-4F3F-A52E-77E8DD401D17}"/>
              </a:ext>
            </a:extLst>
          </p:cNvPr>
          <p:cNvSpPr>
            <a:spLocks noGrp="1"/>
          </p:cNvSpPr>
          <p:nvPr>
            <p:ph idx="1"/>
          </p:nvPr>
        </p:nvSpPr>
        <p:spPr/>
        <p:txBody>
          <a:bodyPr>
            <a:normAutofit lnSpcReduction="10000"/>
          </a:bodyPr>
          <a:lstStyle/>
          <a:p>
            <a:r>
              <a:rPr lang="en-AU" b="1" dirty="0"/>
              <a:t>Key Points</a:t>
            </a:r>
          </a:p>
          <a:p>
            <a:pPr lvl="1"/>
            <a:r>
              <a:rPr lang="en-AU" dirty="0"/>
              <a:t>UFE to be allocated at the local area (DNSP network/Profile Area) level</a:t>
            </a:r>
          </a:p>
          <a:p>
            <a:pPr lvl="1"/>
            <a:r>
              <a:rPr lang="en-AU" dirty="0"/>
              <a:t>NMI to TNI mapping - for off-market, unmetered loads - not required to be provided to AEMO</a:t>
            </a:r>
          </a:p>
          <a:p>
            <a:pPr lvl="1"/>
            <a:r>
              <a:rPr lang="en-AU" dirty="0"/>
              <a:t>AEMO to introduce a UFE reporting and analysis framework</a:t>
            </a:r>
          </a:p>
          <a:p>
            <a:pPr lvl="1"/>
            <a:r>
              <a:rPr lang="en-AU" dirty="0"/>
              <a:t>UFE published from 1 July 2021</a:t>
            </a:r>
          </a:p>
          <a:p>
            <a:pPr lvl="1"/>
            <a:r>
              <a:rPr lang="en-AU" dirty="0"/>
              <a:t>Global Settlement starts from 6 Feb 2022 (start of a billing week)</a:t>
            </a:r>
          </a:p>
          <a:p>
            <a:endParaRPr lang="en-AU" dirty="0"/>
          </a:p>
          <a:p>
            <a:r>
              <a:rPr lang="en-AU" b="1" dirty="0"/>
              <a:t>System Impacts</a:t>
            </a:r>
          </a:p>
          <a:p>
            <a:pPr lvl="1"/>
            <a:r>
              <a:rPr lang="en-AU" dirty="0"/>
              <a:t>Final decision largely aligns to AEMO’s planned system change</a:t>
            </a:r>
          </a:p>
          <a:p>
            <a:pPr lvl="1"/>
            <a:r>
              <a:rPr lang="en-AU" dirty="0"/>
              <a:t>Changes to UFE allocation level</a:t>
            </a:r>
          </a:p>
          <a:p>
            <a:pPr lvl="1"/>
            <a:r>
              <a:rPr lang="en-AU" dirty="0"/>
              <a:t>UFE publication already included in both Retail and Settlement streams</a:t>
            </a:r>
          </a:p>
          <a:p>
            <a:pPr lvl="2"/>
            <a:r>
              <a:rPr lang="en-AU" dirty="0"/>
              <a:t>Retail – Publish UFE factors (from 1 July 2021)</a:t>
            </a:r>
          </a:p>
          <a:p>
            <a:pPr lvl="2"/>
            <a:r>
              <a:rPr lang="en-AU" dirty="0"/>
              <a:t>Wholesale - Publish UFE allocation to participants (from 1 July 2021)</a:t>
            </a:r>
          </a:p>
        </p:txBody>
      </p:sp>
    </p:spTree>
    <p:extLst>
      <p:ext uri="{BB962C8B-B14F-4D97-AF65-F5344CB8AC3E}">
        <p14:creationId xmlns:p14="http://schemas.microsoft.com/office/powerpoint/2010/main" val="3951484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89DB2-7FBA-4766-909B-5155964B4E9D}"/>
              </a:ext>
            </a:extLst>
          </p:cNvPr>
          <p:cNvSpPr>
            <a:spLocks noGrp="1"/>
          </p:cNvSpPr>
          <p:nvPr>
            <p:ph type="title"/>
          </p:nvPr>
        </p:nvSpPr>
        <p:spPr>
          <a:xfrm>
            <a:off x="729493" y="1884670"/>
            <a:ext cx="9221689" cy="3144614"/>
          </a:xfrm>
        </p:spPr>
        <p:txBody>
          <a:bodyPr/>
          <a:lstStyle/>
          <a:p>
            <a:r>
              <a:rPr lang="en-AU" dirty="0">
                <a:latin typeface="Arial" panose="020B0604020202020204" pitchFamily="34" charset="0"/>
                <a:cs typeface="Arial" panose="020B0604020202020204" pitchFamily="34" charset="0"/>
              </a:rPr>
              <a:t>Retail 1 MB Message Size Increase Feedback</a:t>
            </a:r>
          </a:p>
        </p:txBody>
      </p:sp>
      <p:sp>
        <p:nvSpPr>
          <p:cNvPr id="3" name="Text Placeholder 2">
            <a:extLst>
              <a:ext uri="{FF2B5EF4-FFF2-40B4-BE49-F238E27FC236}">
                <a16:creationId xmlns:a16="http://schemas.microsoft.com/office/drawing/2014/main" id="{7FF61616-11FF-4493-ABFE-31CA102329A0}"/>
              </a:ext>
            </a:extLst>
          </p:cNvPr>
          <p:cNvSpPr>
            <a:spLocks noGrp="1"/>
          </p:cNvSpPr>
          <p:nvPr>
            <p:ph type="body" idx="1"/>
          </p:nvPr>
        </p:nvSpPr>
        <p:spPr>
          <a:xfrm>
            <a:off x="729493" y="5059034"/>
            <a:ext cx="9221689" cy="1653678"/>
          </a:xfrm>
        </p:spPr>
        <p:txBody>
          <a:bodyPr/>
          <a:lstStyle/>
          <a:p>
            <a:r>
              <a:rPr lang="en-AU" dirty="0">
                <a:latin typeface="Arial" panose="020B0604020202020204" pitchFamily="34" charset="0"/>
                <a:cs typeface="Arial" panose="020B0604020202020204" pitchFamily="34" charset="0"/>
              </a:rPr>
              <a:t>Hamish McNeish</a:t>
            </a:r>
          </a:p>
        </p:txBody>
      </p:sp>
    </p:spTree>
    <p:extLst>
      <p:ext uri="{BB962C8B-B14F-4D97-AF65-F5344CB8AC3E}">
        <p14:creationId xmlns:p14="http://schemas.microsoft.com/office/powerpoint/2010/main" val="17627355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4FA6F-12B6-4AC5-B8CC-AF1A0F8495D5}"/>
              </a:ext>
            </a:extLst>
          </p:cNvPr>
          <p:cNvSpPr>
            <a:spLocks noGrp="1"/>
          </p:cNvSpPr>
          <p:nvPr>
            <p:ph type="title"/>
          </p:nvPr>
        </p:nvSpPr>
        <p:spPr/>
        <p:txBody>
          <a:bodyPr>
            <a:normAutofit/>
          </a:bodyPr>
          <a:lstStyle/>
          <a:p>
            <a:r>
              <a:rPr lang="en-AU" dirty="0"/>
              <a:t>Received Feedback (1 of 2)</a:t>
            </a:r>
          </a:p>
        </p:txBody>
      </p:sp>
      <p:sp>
        <p:nvSpPr>
          <p:cNvPr id="4" name="Slide Number Placeholder 3">
            <a:extLst>
              <a:ext uri="{FF2B5EF4-FFF2-40B4-BE49-F238E27FC236}">
                <a16:creationId xmlns:a16="http://schemas.microsoft.com/office/drawing/2014/main" id="{C56899B0-5BD1-4D0C-B306-A3D51C153344}"/>
              </a:ext>
            </a:extLst>
          </p:cNvPr>
          <p:cNvSpPr>
            <a:spLocks noGrp="1"/>
          </p:cNvSpPr>
          <p:nvPr>
            <p:ph type="sldNum" sz="quarter" idx="12"/>
          </p:nvPr>
        </p:nvSpPr>
        <p:spPr/>
        <p:txBody>
          <a:bodyPr/>
          <a:lstStyle/>
          <a:p>
            <a:fld id="{4EC81F68-4976-451A-B2E9-79BCBD2F70CC}" type="slidenum">
              <a:rPr lang="en-AU" smtClean="0"/>
              <a:t>34</a:t>
            </a:fld>
            <a:endParaRPr lang="en-AU" dirty="0"/>
          </a:p>
        </p:txBody>
      </p:sp>
      <p:graphicFrame>
        <p:nvGraphicFramePr>
          <p:cNvPr id="5" name="Table 4">
            <a:extLst>
              <a:ext uri="{FF2B5EF4-FFF2-40B4-BE49-F238E27FC236}">
                <a16:creationId xmlns:a16="http://schemas.microsoft.com/office/drawing/2014/main" id="{536FAE8A-C7DF-403E-BA2F-E880714B0C3E}"/>
              </a:ext>
            </a:extLst>
          </p:cNvPr>
          <p:cNvGraphicFramePr>
            <a:graphicFrameLocks noGrp="1"/>
          </p:cNvGraphicFramePr>
          <p:nvPr>
            <p:extLst>
              <p:ext uri="{D42A27DB-BD31-4B8C-83A1-F6EECF244321}">
                <p14:modId xmlns:p14="http://schemas.microsoft.com/office/powerpoint/2010/main" val="4036602961"/>
              </p:ext>
            </p:extLst>
          </p:nvPr>
        </p:nvGraphicFramePr>
        <p:xfrm>
          <a:off x="206547" y="1589452"/>
          <a:ext cx="10089545" cy="6297036"/>
        </p:xfrm>
        <a:graphic>
          <a:graphicData uri="http://schemas.openxmlformats.org/drawingml/2006/table">
            <a:tbl>
              <a:tblPr firstRow="1" bandRow="1">
                <a:tableStyleId>{5C22544A-7EE6-4342-B048-85BDC9FD1C3A}</a:tableStyleId>
              </a:tblPr>
              <a:tblGrid>
                <a:gridCol w="2016699">
                  <a:extLst>
                    <a:ext uri="{9D8B030D-6E8A-4147-A177-3AD203B41FA5}">
                      <a16:colId xmlns:a16="http://schemas.microsoft.com/office/drawing/2014/main" val="2472402833"/>
                    </a:ext>
                  </a:extLst>
                </a:gridCol>
                <a:gridCol w="1073089">
                  <a:extLst>
                    <a:ext uri="{9D8B030D-6E8A-4147-A177-3AD203B41FA5}">
                      <a16:colId xmlns:a16="http://schemas.microsoft.com/office/drawing/2014/main" val="1903994310"/>
                    </a:ext>
                  </a:extLst>
                </a:gridCol>
                <a:gridCol w="1073089">
                  <a:extLst>
                    <a:ext uri="{9D8B030D-6E8A-4147-A177-3AD203B41FA5}">
                      <a16:colId xmlns:a16="http://schemas.microsoft.com/office/drawing/2014/main" val="3071740417"/>
                    </a:ext>
                  </a:extLst>
                </a:gridCol>
                <a:gridCol w="5926668">
                  <a:extLst>
                    <a:ext uri="{9D8B030D-6E8A-4147-A177-3AD203B41FA5}">
                      <a16:colId xmlns:a16="http://schemas.microsoft.com/office/drawing/2014/main" val="3831525920"/>
                    </a:ext>
                  </a:extLst>
                </a:gridCol>
              </a:tblGrid>
              <a:tr h="0">
                <a:tc>
                  <a:txBody>
                    <a:bodyPr/>
                    <a:lstStyle/>
                    <a:p>
                      <a:r>
                        <a:rPr lang="en-AU" sz="1500" dirty="0"/>
                        <a:t>Participant</a:t>
                      </a:r>
                    </a:p>
                  </a:txBody>
                  <a:tcPr/>
                </a:tc>
                <a:tc>
                  <a:txBody>
                    <a:bodyPr/>
                    <a:lstStyle/>
                    <a:p>
                      <a:r>
                        <a:rPr lang="en-AU" sz="1500" dirty="0"/>
                        <a:t>Support increase from 1 MB</a:t>
                      </a:r>
                    </a:p>
                  </a:txBody>
                  <a:tcPr/>
                </a:tc>
                <a:tc>
                  <a:txBody>
                    <a:bodyPr/>
                    <a:lstStyle/>
                    <a:p>
                      <a:r>
                        <a:rPr lang="en-AU" sz="1500" dirty="0"/>
                        <a:t>Significant System Issues?</a:t>
                      </a:r>
                    </a:p>
                  </a:txBody>
                  <a:tcPr/>
                </a:tc>
                <a:tc>
                  <a:txBody>
                    <a:bodyPr/>
                    <a:lstStyle/>
                    <a:p>
                      <a:r>
                        <a:rPr lang="en-AU" sz="1500" dirty="0"/>
                        <a:t>Identified Issues</a:t>
                      </a:r>
                    </a:p>
                  </a:txBody>
                  <a:tcPr/>
                </a:tc>
                <a:extLst>
                  <a:ext uri="{0D108BD9-81ED-4DB2-BD59-A6C34878D82A}">
                    <a16:rowId xmlns:a16="http://schemas.microsoft.com/office/drawing/2014/main" val="2511276858"/>
                  </a:ext>
                </a:extLst>
              </a:tr>
              <a:tr h="497377">
                <a:tc>
                  <a:txBody>
                    <a:bodyPr/>
                    <a:lstStyle/>
                    <a:p>
                      <a:r>
                        <a:rPr lang="en-AU" sz="1500" dirty="0"/>
                        <a:t>AEMO</a:t>
                      </a:r>
                    </a:p>
                  </a:txBody>
                  <a:tcPr/>
                </a:tc>
                <a:tc>
                  <a:txBody>
                    <a:bodyPr/>
                    <a:lstStyle/>
                    <a:p>
                      <a:r>
                        <a:rPr lang="en-AU" sz="1500" dirty="0"/>
                        <a:t>Yes</a:t>
                      </a:r>
                    </a:p>
                  </a:txBody>
                  <a:tcPr/>
                </a:tc>
                <a:tc>
                  <a:txBody>
                    <a:bodyPr/>
                    <a:lstStyle/>
                    <a:p>
                      <a:r>
                        <a:rPr lang="en-AU" sz="1500" dirty="0"/>
                        <a:t>None identified</a:t>
                      </a:r>
                    </a:p>
                  </a:txBody>
                  <a:tcPr/>
                </a:tc>
                <a:tc>
                  <a:txBody>
                    <a:bodyPr/>
                    <a:lstStyle/>
                    <a:p>
                      <a:r>
                        <a:rPr lang="en-AU" sz="1500" dirty="0"/>
                        <a:t>Bandwidth concerns - APIs in the B2B gateway don’t currently support compressed payloads</a:t>
                      </a:r>
                    </a:p>
                  </a:txBody>
                  <a:tcPr/>
                </a:tc>
                <a:extLst>
                  <a:ext uri="{0D108BD9-81ED-4DB2-BD59-A6C34878D82A}">
                    <a16:rowId xmlns:a16="http://schemas.microsoft.com/office/drawing/2014/main" val="2113558363"/>
                  </a:ext>
                </a:extLst>
              </a:tr>
              <a:tr h="784309">
                <a:tc>
                  <a:txBody>
                    <a:bodyPr/>
                    <a:lstStyle/>
                    <a:p>
                      <a:r>
                        <a:rPr lang="en-AU" sz="1500" dirty="0" err="1"/>
                        <a:t>EnergyQ</a:t>
                      </a:r>
                      <a:endParaRPr lang="en-AU" sz="1500" dirty="0"/>
                    </a:p>
                  </a:txBody>
                  <a:tcPr/>
                </a:tc>
                <a:tc>
                  <a:txBody>
                    <a:bodyPr/>
                    <a:lstStyle/>
                    <a:p>
                      <a:r>
                        <a:rPr lang="en-AU" sz="1500" dirty="0"/>
                        <a:t>Yes</a:t>
                      </a:r>
                    </a:p>
                  </a:txBody>
                  <a:tcPr/>
                </a:tc>
                <a:tc>
                  <a:txBody>
                    <a:bodyPr/>
                    <a:lstStyle/>
                    <a:p>
                      <a:r>
                        <a:rPr lang="en-AU" sz="1500" dirty="0">
                          <a:solidFill>
                            <a:srgbClr val="FF0000"/>
                          </a:solidFill>
                        </a:rPr>
                        <a:t>Yes</a:t>
                      </a:r>
                    </a:p>
                  </a:txBody>
                  <a:tcPr/>
                </a:tc>
                <a:tc>
                  <a:txBody>
                    <a:bodyPr/>
                    <a:lstStyle/>
                    <a:p>
                      <a:r>
                        <a:rPr lang="en-AU" sz="1500" dirty="0"/>
                        <a:t>10 MB meter data message failed processing</a:t>
                      </a:r>
                    </a:p>
                    <a:p>
                      <a:r>
                        <a:rPr lang="en-AU" sz="1500" dirty="0"/>
                        <a:t>5 MB some issues, and took longer to process – requires volume testing</a:t>
                      </a:r>
                    </a:p>
                    <a:p>
                      <a:r>
                        <a:rPr lang="en-AU" sz="1500" b="1" kern="1200" dirty="0">
                          <a:solidFill>
                            <a:schemeClr val="dk1"/>
                          </a:solidFill>
                          <a:effectLst/>
                          <a:latin typeface="+mn-lt"/>
                          <a:ea typeface="+mn-ea"/>
                          <a:cs typeface="+mn-cs"/>
                        </a:rPr>
                        <a:t>To support 5 MB or 10 MB will require system change, but this is achievable in the 5MS timeframes.</a:t>
                      </a:r>
                      <a:endParaRPr lang="en-AU" sz="1500" dirty="0"/>
                    </a:p>
                  </a:txBody>
                  <a:tcPr/>
                </a:tc>
                <a:extLst>
                  <a:ext uri="{0D108BD9-81ED-4DB2-BD59-A6C34878D82A}">
                    <a16:rowId xmlns:a16="http://schemas.microsoft.com/office/drawing/2014/main" val="3187468423"/>
                  </a:ext>
                </a:extLst>
              </a:tr>
              <a:tr h="815840">
                <a:tc>
                  <a:txBody>
                    <a:bodyPr/>
                    <a:lstStyle/>
                    <a:p>
                      <a:r>
                        <a:rPr lang="en-AU" sz="1500" dirty="0"/>
                        <a:t>Ergon</a:t>
                      </a:r>
                    </a:p>
                  </a:txBody>
                  <a:tcPr/>
                </a:tc>
                <a:tc>
                  <a:txBody>
                    <a:bodyPr/>
                    <a:lstStyle/>
                    <a:p>
                      <a:r>
                        <a:rPr lang="en-AU" sz="1500" dirty="0">
                          <a:solidFill>
                            <a:srgbClr val="FF0000"/>
                          </a:solidFill>
                        </a:rPr>
                        <a:t>No</a:t>
                      </a:r>
                      <a:r>
                        <a:rPr lang="en-AU" sz="1500" dirty="0"/>
                        <a:t> – major investment would be required</a:t>
                      </a:r>
                    </a:p>
                  </a:txBody>
                  <a:tcPr/>
                </a:tc>
                <a:tc>
                  <a:txBody>
                    <a:bodyPr/>
                    <a:lstStyle/>
                    <a:p>
                      <a:r>
                        <a:rPr lang="en-AU" sz="1500" dirty="0">
                          <a:solidFill>
                            <a:srgbClr val="FF0000"/>
                          </a:solidFill>
                        </a:rPr>
                        <a:t>Yes</a:t>
                      </a:r>
                      <a:endParaRPr lang="en-AU" sz="1500" dirty="0"/>
                    </a:p>
                  </a:txBody>
                  <a:tcPr/>
                </a:tc>
                <a:tc>
                  <a:txBody>
                    <a:bodyPr/>
                    <a:lstStyle/>
                    <a:p>
                      <a:r>
                        <a:rPr lang="en-AU" sz="1500" dirty="0"/>
                        <a:t>10 MB failed to process for billing and settlement processes</a:t>
                      </a:r>
                    </a:p>
                    <a:p>
                      <a:r>
                        <a:rPr lang="en-AU" sz="1500" dirty="0"/>
                        <a:t>5 MB failed to process for settlements processes</a:t>
                      </a:r>
                    </a:p>
                    <a:p>
                      <a:r>
                        <a:rPr lang="en-AU" sz="1500" dirty="0"/>
                        <a:t>2 MB failed to process in settlements processes</a:t>
                      </a:r>
                    </a:p>
                  </a:txBody>
                  <a:tcPr/>
                </a:tc>
                <a:extLst>
                  <a:ext uri="{0D108BD9-81ED-4DB2-BD59-A6C34878D82A}">
                    <a16:rowId xmlns:a16="http://schemas.microsoft.com/office/drawing/2014/main" val="2575927358"/>
                  </a:ext>
                </a:extLst>
              </a:tr>
              <a:tr h="582036">
                <a:tc>
                  <a:txBody>
                    <a:bodyPr/>
                    <a:lstStyle/>
                    <a:p>
                      <a:r>
                        <a:rPr lang="en-AU" sz="1500" dirty="0"/>
                        <a:t>Plus ES</a:t>
                      </a:r>
                    </a:p>
                  </a:txBody>
                  <a:tcPr/>
                </a:tc>
                <a:tc>
                  <a:txBody>
                    <a:bodyPr/>
                    <a:lstStyle/>
                    <a:p>
                      <a:r>
                        <a:rPr lang="en-AU" sz="1500" dirty="0"/>
                        <a:t>Yes</a:t>
                      </a:r>
                    </a:p>
                  </a:txBody>
                  <a:tcPr/>
                </a:tc>
                <a:tc>
                  <a:txBody>
                    <a:bodyPr/>
                    <a:lstStyle/>
                    <a:p>
                      <a:r>
                        <a:rPr lang="en-AU" sz="1500" dirty="0"/>
                        <a:t>None identified</a:t>
                      </a:r>
                    </a:p>
                  </a:txBody>
                  <a:tcPr/>
                </a:tc>
                <a:tc>
                  <a:txBody>
                    <a:bodyPr/>
                    <a:lstStyle/>
                    <a:p>
                      <a:r>
                        <a:rPr lang="en-AU" sz="1500" dirty="0"/>
                        <a:t>No issues foreseen</a:t>
                      </a:r>
                    </a:p>
                  </a:txBody>
                  <a:tcPr/>
                </a:tc>
                <a:extLst>
                  <a:ext uri="{0D108BD9-81ED-4DB2-BD59-A6C34878D82A}">
                    <a16:rowId xmlns:a16="http://schemas.microsoft.com/office/drawing/2014/main" val="1026171733"/>
                  </a:ext>
                </a:extLst>
              </a:tr>
              <a:tr h="582036">
                <a:tc>
                  <a:txBody>
                    <a:bodyPr/>
                    <a:lstStyle/>
                    <a:p>
                      <a:pPr>
                        <a:spcAft>
                          <a:spcPts val="0"/>
                        </a:spcAft>
                      </a:pPr>
                      <a:r>
                        <a:rPr lang="en-AU" sz="1500" dirty="0">
                          <a:effectLst/>
                          <a:latin typeface="+mn-lt"/>
                          <a:ea typeface="Calibri" panose="020F0502020204030204" pitchFamily="34" charset="0"/>
                          <a:cs typeface="Times New Roman" panose="02020603050405020304" pitchFamily="18" charset="0"/>
                        </a:rPr>
                        <a:t>Origin</a:t>
                      </a:r>
                    </a:p>
                  </a:txBody>
                  <a:tcPr/>
                </a:tc>
                <a:tc>
                  <a:txBody>
                    <a:bodyPr/>
                    <a:lstStyle/>
                    <a:p>
                      <a:pPr>
                        <a:spcAft>
                          <a:spcPts val="0"/>
                        </a:spcAft>
                      </a:pPr>
                      <a:r>
                        <a:rPr lang="en-AU" sz="1500" dirty="0">
                          <a:effectLst/>
                          <a:latin typeface="+mn-lt"/>
                          <a:ea typeface="Calibri" panose="020F0502020204030204" pitchFamily="34" charset="0"/>
                          <a:cs typeface="Times New Roman" panose="02020603050405020304" pitchFamily="18" charset="0"/>
                        </a:rPr>
                        <a:t>Yes</a:t>
                      </a:r>
                    </a:p>
                  </a:txBody>
                  <a:tcPr/>
                </a:tc>
                <a:tc>
                  <a:txBody>
                    <a:bodyPr/>
                    <a:lstStyle/>
                    <a:p>
                      <a:pPr>
                        <a:spcAft>
                          <a:spcPts val="0"/>
                        </a:spcAft>
                      </a:pPr>
                      <a:r>
                        <a:rPr lang="en-AU" sz="1500" i="1" dirty="0">
                          <a:effectLst/>
                          <a:latin typeface="+mn-lt"/>
                          <a:ea typeface="Calibri" panose="020F0502020204030204" pitchFamily="34" charset="0"/>
                          <a:cs typeface="Times New Roman" panose="02020603050405020304" pitchFamily="18" charset="0"/>
                        </a:rPr>
                        <a:t>Analysis still to be done</a:t>
                      </a:r>
                      <a:endParaRPr lang="en-AU" sz="1500" dirty="0">
                        <a:effectLst/>
                        <a:latin typeface="+mn-lt"/>
                        <a:ea typeface="Calibri" panose="020F0502020204030204" pitchFamily="34" charset="0"/>
                        <a:cs typeface="Times New Roman" panose="02020603050405020304" pitchFamily="18" charset="0"/>
                      </a:endParaRPr>
                    </a:p>
                  </a:txBody>
                  <a:tcPr/>
                </a:tc>
                <a:tc>
                  <a:txBody>
                    <a:bodyPr/>
                    <a:lstStyle/>
                    <a:p>
                      <a:pPr>
                        <a:spcAft>
                          <a:spcPts val="0"/>
                        </a:spcAft>
                      </a:pPr>
                      <a:r>
                        <a:rPr lang="en-AU" sz="1500" dirty="0">
                          <a:effectLst/>
                          <a:latin typeface="+mn-lt"/>
                          <a:ea typeface="Calibri" panose="020F0502020204030204" pitchFamily="34" charset="0"/>
                          <a:cs typeface="Times New Roman" panose="02020603050405020304" pitchFamily="18" charset="0"/>
                        </a:rPr>
                        <a:t>Origin recommend considering it as X for time being and gradually increasing the number during the Test Phase and validating the right number that is acceptable for all participants.</a:t>
                      </a:r>
                    </a:p>
                    <a:p>
                      <a:pPr>
                        <a:spcAft>
                          <a:spcPts val="0"/>
                        </a:spcAft>
                      </a:pPr>
                      <a:r>
                        <a:rPr lang="en-AU" sz="1500" dirty="0">
                          <a:effectLst/>
                          <a:latin typeface="+mn-lt"/>
                          <a:ea typeface="Calibri" panose="020F0502020204030204" pitchFamily="34" charset="0"/>
                          <a:cs typeface="Times New Roman" panose="02020603050405020304" pitchFamily="18" charset="0"/>
                        </a:rPr>
                        <a:t> </a:t>
                      </a:r>
                    </a:p>
                    <a:p>
                      <a:pPr>
                        <a:spcAft>
                          <a:spcPts val="0"/>
                        </a:spcAft>
                      </a:pPr>
                      <a:r>
                        <a:rPr lang="en-AU" sz="1500" dirty="0">
                          <a:effectLst/>
                          <a:latin typeface="+mn-lt"/>
                          <a:ea typeface="Calibri" panose="020F0502020204030204" pitchFamily="34" charset="0"/>
                          <a:cs typeface="Times New Roman" panose="02020603050405020304" pitchFamily="18" charset="0"/>
                        </a:rPr>
                        <a:t>Origin noted the following key constraints:</a:t>
                      </a:r>
                    </a:p>
                    <a:p>
                      <a:pPr>
                        <a:spcAft>
                          <a:spcPts val="0"/>
                        </a:spcAft>
                      </a:pPr>
                      <a:r>
                        <a:rPr lang="en-AU" sz="1500" dirty="0">
                          <a:effectLst/>
                          <a:latin typeface="+mn-lt"/>
                          <a:ea typeface="Calibri" panose="020F0502020204030204" pitchFamily="34" charset="0"/>
                          <a:cs typeface="Times New Roman" panose="02020603050405020304" pitchFamily="18" charset="0"/>
                        </a:rPr>
                        <a:t>1.            AEMO is moving into API based protocol which is HTTP based. HTTPS based protocol do drop out when the volume of data increase. This needs to be considered when increasing the size.</a:t>
                      </a:r>
                    </a:p>
                    <a:p>
                      <a:pPr>
                        <a:spcAft>
                          <a:spcPts val="0"/>
                        </a:spcAft>
                      </a:pPr>
                      <a:r>
                        <a:rPr lang="en-AU" sz="1500" dirty="0">
                          <a:effectLst/>
                          <a:latin typeface="+mn-lt"/>
                          <a:ea typeface="Calibri" panose="020F0502020204030204" pitchFamily="34" charset="0"/>
                          <a:cs typeface="Times New Roman" panose="02020603050405020304" pitchFamily="18" charset="0"/>
                        </a:rPr>
                        <a:t>2.            Are other participants looking at the possibility of compression? What is the overall view and possibility to adopt compression?</a:t>
                      </a:r>
                    </a:p>
                  </a:txBody>
                  <a:tcPr/>
                </a:tc>
                <a:extLst>
                  <a:ext uri="{0D108BD9-81ED-4DB2-BD59-A6C34878D82A}">
                    <a16:rowId xmlns:a16="http://schemas.microsoft.com/office/drawing/2014/main" val="1345769200"/>
                  </a:ext>
                </a:extLst>
              </a:tr>
            </a:tbl>
          </a:graphicData>
        </a:graphic>
      </p:graphicFrame>
    </p:spTree>
    <p:extLst>
      <p:ext uri="{BB962C8B-B14F-4D97-AF65-F5344CB8AC3E}">
        <p14:creationId xmlns:p14="http://schemas.microsoft.com/office/powerpoint/2010/main" val="13666949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4ECCC-0C75-4E99-9510-2243D9CFA556}"/>
              </a:ext>
            </a:extLst>
          </p:cNvPr>
          <p:cNvSpPr>
            <a:spLocks noGrp="1"/>
          </p:cNvSpPr>
          <p:nvPr>
            <p:ph type="title"/>
          </p:nvPr>
        </p:nvSpPr>
        <p:spPr/>
        <p:txBody>
          <a:bodyPr/>
          <a:lstStyle/>
          <a:p>
            <a:r>
              <a:rPr lang="en-AU" dirty="0"/>
              <a:t>Received Feedback (2 of 2)</a:t>
            </a:r>
          </a:p>
        </p:txBody>
      </p:sp>
      <p:graphicFrame>
        <p:nvGraphicFramePr>
          <p:cNvPr id="4" name="Table 3">
            <a:extLst>
              <a:ext uri="{FF2B5EF4-FFF2-40B4-BE49-F238E27FC236}">
                <a16:creationId xmlns:a16="http://schemas.microsoft.com/office/drawing/2014/main" id="{D71B9A7F-FE23-4918-94B6-DFEC6657C109}"/>
              </a:ext>
            </a:extLst>
          </p:cNvPr>
          <p:cNvGraphicFramePr>
            <a:graphicFrameLocks noGrp="1"/>
          </p:cNvGraphicFramePr>
          <p:nvPr>
            <p:extLst>
              <p:ext uri="{D42A27DB-BD31-4B8C-83A1-F6EECF244321}">
                <p14:modId xmlns:p14="http://schemas.microsoft.com/office/powerpoint/2010/main" val="2070934437"/>
              </p:ext>
            </p:extLst>
          </p:nvPr>
        </p:nvGraphicFramePr>
        <p:xfrm>
          <a:off x="206547" y="1589452"/>
          <a:ext cx="10089545" cy="6217920"/>
        </p:xfrm>
        <a:graphic>
          <a:graphicData uri="http://schemas.openxmlformats.org/drawingml/2006/table">
            <a:tbl>
              <a:tblPr firstRow="1" bandRow="1">
                <a:tableStyleId>{5C22544A-7EE6-4342-B048-85BDC9FD1C3A}</a:tableStyleId>
              </a:tblPr>
              <a:tblGrid>
                <a:gridCol w="2016699">
                  <a:extLst>
                    <a:ext uri="{9D8B030D-6E8A-4147-A177-3AD203B41FA5}">
                      <a16:colId xmlns:a16="http://schemas.microsoft.com/office/drawing/2014/main" val="2472402833"/>
                    </a:ext>
                  </a:extLst>
                </a:gridCol>
                <a:gridCol w="1073089">
                  <a:extLst>
                    <a:ext uri="{9D8B030D-6E8A-4147-A177-3AD203B41FA5}">
                      <a16:colId xmlns:a16="http://schemas.microsoft.com/office/drawing/2014/main" val="1903994310"/>
                    </a:ext>
                  </a:extLst>
                </a:gridCol>
                <a:gridCol w="1073089">
                  <a:extLst>
                    <a:ext uri="{9D8B030D-6E8A-4147-A177-3AD203B41FA5}">
                      <a16:colId xmlns:a16="http://schemas.microsoft.com/office/drawing/2014/main" val="3071740417"/>
                    </a:ext>
                  </a:extLst>
                </a:gridCol>
                <a:gridCol w="5926668">
                  <a:extLst>
                    <a:ext uri="{9D8B030D-6E8A-4147-A177-3AD203B41FA5}">
                      <a16:colId xmlns:a16="http://schemas.microsoft.com/office/drawing/2014/main" val="3831525920"/>
                    </a:ext>
                  </a:extLst>
                </a:gridCol>
              </a:tblGrid>
              <a:tr h="0">
                <a:tc>
                  <a:txBody>
                    <a:bodyPr/>
                    <a:lstStyle/>
                    <a:p>
                      <a:r>
                        <a:rPr lang="en-AU" sz="1500" dirty="0"/>
                        <a:t>Participant</a:t>
                      </a:r>
                    </a:p>
                  </a:txBody>
                  <a:tcPr/>
                </a:tc>
                <a:tc>
                  <a:txBody>
                    <a:bodyPr/>
                    <a:lstStyle/>
                    <a:p>
                      <a:r>
                        <a:rPr lang="en-AU" sz="1500" dirty="0"/>
                        <a:t>Support increase from 1 MB</a:t>
                      </a:r>
                    </a:p>
                  </a:txBody>
                  <a:tcPr/>
                </a:tc>
                <a:tc>
                  <a:txBody>
                    <a:bodyPr/>
                    <a:lstStyle/>
                    <a:p>
                      <a:r>
                        <a:rPr lang="en-AU" sz="1500" dirty="0"/>
                        <a:t>Significant System Issues?</a:t>
                      </a:r>
                    </a:p>
                  </a:txBody>
                  <a:tcPr/>
                </a:tc>
                <a:tc>
                  <a:txBody>
                    <a:bodyPr/>
                    <a:lstStyle/>
                    <a:p>
                      <a:r>
                        <a:rPr lang="en-AU" sz="1500" dirty="0"/>
                        <a:t>Identified Issues</a:t>
                      </a:r>
                    </a:p>
                  </a:txBody>
                  <a:tcPr/>
                </a:tc>
                <a:extLst>
                  <a:ext uri="{0D108BD9-81ED-4DB2-BD59-A6C34878D82A}">
                    <a16:rowId xmlns:a16="http://schemas.microsoft.com/office/drawing/2014/main" val="2511276858"/>
                  </a:ext>
                </a:extLst>
              </a:tr>
              <a:tr h="582036">
                <a:tc>
                  <a:txBody>
                    <a:bodyPr/>
                    <a:lstStyle/>
                    <a:p>
                      <a:pPr>
                        <a:spcAft>
                          <a:spcPts val="0"/>
                        </a:spcAft>
                      </a:pPr>
                      <a:r>
                        <a:rPr lang="en-AU" sz="1500" dirty="0">
                          <a:effectLst/>
                          <a:latin typeface="+mn-lt"/>
                          <a:ea typeface="Calibri" panose="020F0502020204030204" pitchFamily="34" charset="0"/>
                          <a:cs typeface="Times New Roman" panose="02020603050405020304" pitchFamily="18" charset="0"/>
                        </a:rPr>
                        <a:t>Origin</a:t>
                      </a:r>
                    </a:p>
                  </a:txBody>
                  <a:tcPr/>
                </a:tc>
                <a:tc>
                  <a:txBody>
                    <a:bodyPr/>
                    <a:lstStyle/>
                    <a:p>
                      <a:pPr>
                        <a:spcAft>
                          <a:spcPts val="0"/>
                        </a:spcAft>
                      </a:pPr>
                      <a:r>
                        <a:rPr lang="en-AU" sz="1500" dirty="0">
                          <a:effectLst/>
                          <a:latin typeface="+mn-lt"/>
                          <a:ea typeface="Calibri" panose="020F0502020204030204" pitchFamily="34" charset="0"/>
                          <a:cs typeface="Times New Roman" panose="02020603050405020304" pitchFamily="18" charset="0"/>
                        </a:rPr>
                        <a:t>Yes</a:t>
                      </a:r>
                    </a:p>
                  </a:txBody>
                  <a:tcPr/>
                </a:tc>
                <a:tc>
                  <a:txBody>
                    <a:bodyPr/>
                    <a:lstStyle/>
                    <a:p>
                      <a:pPr>
                        <a:spcAft>
                          <a:spcPts val="0"/>
                        </a:spcAft>
                      </a:pPr>
                      <a:r>
                        <a:rPr lang="en-AU" sz="1500" i="1" dirty="0">
                          <a:effectLst/>
                          <a:latin typeface="+mn-lt"/>
                          <a:ea typeface="Calibri" panose="020F0502020204030204" pitchFamily="34" charset="0"/>
                          <a:cs typeface="Times New Roman" panose="02020603050405020304" pitchFamily="18" charset="0"/>
                        </a:rPr>
                        <a:t>Analysis still to be done</a:t>
                      </a:r>
                      <a:endParaRPr lang="en-AU" sz="1500" dirty="0">
                        <a:effectLst/>
                        <a:latin typeface="+mn-lt"/>
                        <a:ea typeface="Calibri" panose="020F0502020204030204" pitchFamily="34" charset="0"/>
                        <a:cs typeface="Times New Roman" panose="02020603050405020304" pitchFamily="18" charset="0"/>
                      </a:endParaRPr>
                    </a:p>
                  </a:txBody>
                  <a:tcPr/>
                </a:tc>
                <a:tc>
                  <a:txBody>
                    <a:bodyPr/>
                    <a:lstStyle/>
                    <a:p>
                      <a:pPr>
                        <a:spcAft>
                          <a:spcPts val="0"/>
                        </a:spcAft>
                      </a:pPr>
                      <a:r>
                        <a:rPr lang="en-AU" sz="1500" dirty="0">
                          <a:effectLst/>
                          <a:latin typeface="+mn-lt"/>
                          <a:ea typeface="Calibri" panose="020F0502020204030204" pitchFamily="34" charset="0"/>
                          <a:cs typeface="Times New Roman" panose="02020603050405020304" pitchFamily="18" charset="0"/>
                        </a:rPr>
                        <a:t>Origin recommend considering it as X for time being and gradually increasing the number during the Test Phase and validating the right number that is acceptable for all participants.</a:t>
                      </a:r>
                    </a:p>
                    <a:p>
                      <a:pPr>
                        <a:spcAft>
                          <a:spcPts val="0"/>
                        </a:spcAft>
                      </a:pPr>
                      <a:r>
                        <a:rPr lang="en-AU" sz="1500" dirty="0">
                          <a:effectLst/>
                          <a:latin typeface="+mn-lt"/>
                          <a:ea typeface="Calibri" panose="020F0502020204030204" pitchFamily="34" charset="0"/>
                          <a:cs typeface="Times New Roman" panose="02020603050405020304" pitchFamily="18" charset="0"/>
                        </a:rPr>
                        <a:t> </a:t>
                      </a:r>
                    </a:p>
                    <a:p>
                      <a:pPr>
                        <a:spcAft>
                          <a:spcPts val="0"/>
                        </a:spcAft>
                      </a:pPr>
                      <a:r>
                        <a:rPr lang="en-AU" sz="1500" dirty="0">
                          <a:effectLst/>
                          <a:latin typeface="+mn-lt"/>
                          <a:ea typeface="Calibri" panose="020F0502020204030204" pitchFamily="34" charset="0"/>
                          <a:cs typeface="Times New Roman" panose="02020603050405020304" pitchFamily="18" charset="0"/>
                        </a:rPr>
                        <a:t>Origin noted the following key constraints:</a:t>
                      </a:r>
                    </a:p>
                    <a:p>
                      <a:pPr>
                        <a:spcAft>
                          <a:spcPts val="0"/>
                        </a:spcAft>
                      </a:pPr>
                      <a:r>
                        <a:rPr lang="en-AU" sz="1500" dirty="0">
                          <a:effectLst/>
                          <a:latin typeface="+mn-lt"/>
                          <a:ea typeface="Calibri" panose="020F0502020204030204" pitchFamily="34" charset="0"/>
                          <a:cs typeface="Times New Roman" panose="02020603050405020304" pitchFamily="18" charset="0"/>
                        </a:rPr>
                        <a:t>1.            AEMO is moving into API based protocol which is HTTP based. HTTPS based protocol do drop out when the volume of data increase. This needs to be considered when increasing the size.</a:t>
                      </a:r>
                    </a:p>
                    <a:p>
                      <a:pPr>
                        <a:spcAft>
                          <a:spcPts val="0"/>
                        </a:spcAft>
                      </a:pPr>
                      <a:r>
                        <a:rPr lang="en-AU" sz="1500" dirty="0">
                          <a:effectLst/>
                          <a:latin typeface="+mn-lt"/>
                          <a:ea typeface="Calibri" panose="020F0502020204030204" pitchFamily="34" charset="0"/>
                          <a:cs typeface="Times New Roman" panose="02020603050405020304" pitchFamily="18" charset="0"/>
                        </a:rPr>
                        <a:t>2.            Are other participants looking at the possibility of compression? What is the overall view and possibility to adopt compression?</a:t>
                      </a:r>
                    </a:p>
                  </a:txBody>
                  <a:tcPr/>
                </a:tc>
                <a:extLst>
                  <a:ext uri="{0D108BD9-81ED-4DB2-BD59-A6C34878D82A}">
                    <a16:rowId xmlns:a16="http://schemas.microsoft.com/office/drawing/2014/main" val="1345769200"/>
                  </a:ext>
                </a:extLst>
              </a:tr>
              <a:tr h="582036">
                <a:tc>
                  <a:txBody>
                    <a:bodyPr/>
                    <a:lstStyle/>
                    <a:p>
                      <a:pPr>
                        <a:spcAft>
                          <a:spcPts val="0"/>
                        </a:spcAft>
                      </a:pPr>
                      <a:r>
                        <a:rPr lang="en-AU" sz="1500" dirty="0">
                          <a:effectLst/>
                          <a:latin typeface="+mn-lt"/>
                          <a:ea typeface="Calibri" panose="020F0502020204030204" pitchFamily="34" charset="0"/>
                          <a:cs typeface="Times New Roman" panose="02020603050405020304" pitchFamily="18" charset="0"/>
                        </a:rPr>
                        <a:t>AGL</a:t>
                      </a:r>
                    </a:p>
                  </a:txBody>
                  <a:tcPr/>
                </a:tc>
                <a:tc>
                  <a:txBody>
                    <a:bodyPr/>
                    <a:lstStyle/>
                    <a:p>
                      <a:pPr>
                        <a:spcAft>
                          <a:spcPts val="0"/>
                        </a:spcAft>
                      </a:pPr>
                      <a:r>
                        <a:rPr lang="en-AU" sz="1500" dirty="0">
                          <a:effectLst/>
                          <a:latin typeface="+mn-lt"/>
                          <a:ea typeface="Calibri" panose="020F0502020204030204" pitchFamily="34" charset="0"/>
                          <a:cs typeface="Times New Roman" panose="02020603050405020304" pitchFamily="18" charset="0"/>
                        </a:rPr>
                        <a:t>Yes</a:t>
                      </a:r>
                    </a:p>
                  </a:txBody>
                  <a:tcPr/>
                </a:tc>
                <a:tc>
                  <a:txBody>
                    <a:bodyPr/>
                    <a:lstStyle/>
                    <a:p>
                      <a:pPr>
                        <a:spcAft>
                          <a:spcPts val="0"/>
                        </a:spcAft>
                      </a:pPr>
                      <a:r>
                        <a:rPr lang="en-AU" sz="1500" dirty="0">
                          <a:solidFill>
                            <a:srgbClr val="FF0000"/>
                          </a:solidFill>
                          <a:effectLst/>
                          <a:latin typeface="+mn-lt"/>
                          <a:ea typeface="Calibri" panose="020F0502020204030204" pitchFamily="34" charset="0"/>
                          <a:cs typeface="Times New Roman" panose="02020603050405020304" pitchFamily="18" charset="0"/>
                        </a:rPr>
                        <a:t>Likely as size increases</a:t>
                      </a:r>
                    </a:p>
                  </a:txBody>
                  <a:tcPr/>
                </a:tc>
                <a:tc>
                  <a:txBody>
                    <a:bodyPr/>
                    <a:lstStyle/>
                    <a:p>
                      <a:pPr>
                        <a:spcAft>
                          <a:spcPts val="0"/>
                        </a:spcAft>
                      </a:pPr>
                      <a:r>
                        <a:rPr lang="en-AU" sz="1500" b="1" dirty="0">
                          <a:effectLst/>
                          <a:latin typeface="+mn-lt"/>
                          <a:ea typeface="Calibri" panose="020F0502020204030204" pitchFamily="34" charset="0"/>
                          <a:cs typeface="Times New Roman" panose="02020603050405020304" pitchFamily="18" charset="0"/>
                        </a:rPr>
                        <a:t>Draft thoughts</a:t>
                      </a:r>
                      <a:endParaRPr lang="en-AU" sz="1500" dirty="0">
                        <a:effectLst/>
                        <a:latin typeface="+mn-lt"/>
                        <a:ea typeface="Calibri" panose="020F0502020204030204" pitchFamily="34" charset="0"/>
                        <a:cs typeface="Times New Roman" panose="02020603050405020304" pitchFamily="18" charset="0"/>
                      </a:endParaRPr>
                    </a:p>
                    <a:p>
                      <a:pPr>
                        <a:spcAft>
                          <a:spcPts val="0"/>
                        </a:spcAft>
                      </a:pPr>
                      <a:r>
                        <a:rPr lang="en-AU" sz="1500" dirty="0">
                          <a:effectLst/>
                          <a:latin typeface="+mn-lt"/>
                          <a:ea typeface="Calibri" panose="020F0502020204030204" pitchFamily="34" charset="0"/>
                          <a:cs typeface="Times New Roman" panose="02020603050405020304" pitchFamily="18" charset="0"/>
                        </a:rPr>
                        <a:t>AGL notes that while larger files can now be transported, the issues which arise with larger files are the processing to open, validate and respond to content.</a:t>
                      </a:r>
                    </a:p>
                    <a:p>
                      <a:pPr>
                        <a:spcAft>
                          <a:spcPts val="0"/>
                        </a:spcAft>
                      </a:pPr>
                      <a:r>
                        <a:rPr lang="en-AU" sz="1500" dirty="0">
                          <a:effectLst/>
                          <a:latin typeface="+mn-lt"/>
                          <a:ea typeface="Calibri" panose="020F0502020204030204" pitchFamily="34" charset="0"/>
                          <a:cs typeface="Times New Roman" panose="02020603050405020304" pitchFamily="18" charset="0"/>
                        </a:rPr>
                        <a:t>An initial consideration was that a 2MB file will not impact processing, whereas a 10 MB file will impact processing.</a:t>
                      </a:r>
                    </a:p>
                    <a:p>
                      <a:pPr>
                        <a:spcAft>
                          <a:spcPts val="0"/>
                        </a:spcAft>
                      </a:pPr>
                      <a:r>
                        <a:rPr lang="en-AU" sz="1500" dirty="0">
                          <a:effectLst/>
                          <a:latin typeface="+mn-lt"/>
                          <a:ea typeface="Calibri" panose="020F0502020204030204" pitchFamily="34" charset="0"/>
                          <a:cs typeface="Times New Roman" panose="02020603050405020304" pitchFamily="18" charset="0"/>
                        </a:rPr>
                        <a:t>AGL suggests that the consideration of file size should be both a matter of how much content can be transported efficiently and how much processing and response is needed to deal with larger files.</a:t>
                      </a:r>
                    </a:p>
                    <a:p>
                      <a:pPr>
                        <a:spcAft>
                          <a:spcPts val="0"/>
                        </a:spcAft>
                      </a:pPr>
                      <a:r>
                        <a:rPr lang="en-AU" sz="1500" dirty="0">
                          <a:effectLst/>
                          <a:latin typeface="+mn-lt"/>
                          <a:ea typeface="Calibri" panose="020F0502020204030204" pitchFamily="34" charset="0"/>
                          <a:cs typeface="Times New Roman" panose="02020603050405020304" pitchFamily="18" charset="0"/>
                        </a:rPr>
                        <a:t>Undoubtedly there is a point where the trade-offs between efficiency of transported file and processing of a larger file can be brought together so that the efficiency of overall process is maximised.</a:t>
                      </a:r>
                    </a:p>
                    <a:p>
                      <a:pPr>
                        <a:spcAft>
                          <a:spcPts val="0"/>
                        </a:spcAft>
                      </a:pPr>
                      <a:r>
                        <a:rPr lang="en-AU" sz="1500" b="1" dirty="0">
                          <a:effectLst/>
                          <a:latin typeface="+mn-lt"/>
                          <a:ea typeface="Calibri" panose="020F0502020204030204" pitchFamily="34" charset="0"/>
                          <a:cs typeface="Times New Roman" panose="02020603050405020304" pitchFamily="18" charset="0"/>
                        </a:rPr>
                        <a:t> </a:t>
                      </a:r>
                      <a:endParaRPr lang="en-AU" sz="1500" dirty="0">
                        <a:effectLst/>
                        <a:latin typeface="+mn-lt"/>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921702333"/>
                  </a:ext>
                </a:extLst>
              </a:tr>
            </a:tbl>
          </a:graphicData>
        </a:graphic>
      </p:graphicFrame>
    </p:spTree>
    <p:extLst>
      <p:ext uri="{BB962C8B-B14F-4D97-AF65-F5344CB8AC3E}">
        <p14:creationId xmlns:p14="http://schemas.microsoft.com/office/powerpoint/2010/main" val="22681320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p:txBody>
          <a:bodyPr>
            <a:normAutofit/>
          </a:bodyPr>
          <a:lstStyle/>
          <a:p>
            <a:r>
              <a:rPr lang="en-AU" dirty="0"/>
              <a:t>High-Level Impact Assessment Document (HLIA) - Feedback</a:t>
            </a:r>
          </a:p>
        </p:txBody>
      </p:sp>
      <p:sp>
        <p:nvSpPr>
          <p:cNvPr id="5" name="Subtitle 4">
            <a:extLst>
              <a:ext uri="{FF2B5EF4-FFF2-40B4-BE49-F238E27FC236}">
                <a16:creationId xmlns:a16="http://schemas.microsoft.com/office/drawing/2014/main" id="{8C1BF767-69BB-4556-9D40-83E020974227}"/>
              </a:ext>
            </a:extLst>
          </p:cNvPr>
          <p:cNvSpPr>
            <a:spLocks noGrp="1"/>
          </p:cNvSpPr>
          <p:nvPr>
            <p:ph type="subTitle" idx="1"/>
          </p:nvPr>
        </p:nvSpPr>
        <p:spPr/>
        <p:txBody>
          <a:bodyPr/>
          <a:lstStyle/>
          <a:p>
            <a:r>
              <a:rPr lang="en-AU" dirty="0"/>
              <a:t>Hamish McNeish</a:t>
            </a:r>
          </a:p>
        </p:txBody>
      </p:sp>
      <p:sp>
        <p:nvSpPr>
          <p:cNvPr id="2" name="Slide Number Placeholder 1">
            <a:extLst>
              <a:ext uri="{FF2B5EF4-FFF2-40B4-BE49-F238E27FC236}">
                <a16:creationId xmlns:a16="http://schemas.microsoft.com/office/drawing/2014/main" id="{538F98EE-7C2F-4F5D-A336-45F4F4D87BE9}"/>
              </a:ext>
            </a:extLst>
          </p:cNvPr>
          <p:cNvSpPr>
            <a:spLocks noGrp="1"/>
          </p:cNvSpPr>
          <p:nvPr>
            <p:ph type="sldNum" sz="quarter" idx="12"/>
          </p:nvPr>
        </p:nvSpPr>
        <p:spPr/>
        <p:txBody>
          <a:bodyPr/>
          <a:lstStyle/>
          <a:p>
            <a:fld id="{4EC81F68-4976-451A-B2E9-79BCBD2F70CC}" type="slidenum">
              <a:rPr lang="en-AU" smtClean="0"/>
              <a:pPr/>
              <a:t>36</a:t>
            </a:fld>
            <a:endParaRPr lang="en-AU"/>
          </a:p>
        </p:txBody>
      </p:sp>
    </p:spTree>
    <p:extLst>
      <p:ext uri="{BB962C8B-B14F-4D97-AF65-F5344CB8AC3E}">
        <p14:creationId xmlns:p14="http://schemas.microsoft.com/office/powerpoint/2010/main" val="11850060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EE203-CFF3-4E25-A920-E2CC01FA7AB4}"/>
              </a:ext>
            </a:extLst>
          </p:cNvPr>
          <p:cNvSpPr>
            <a:spLocks noGrp="1"/>
          </p:cNvSpPr>
          <p:nvPr>
            <p:ph type="title"/>
          </p:nvPr>
        </p:nvSpPr>
        <p:spPr>
          <a:xfrm>
            <a:off x="206546" y="109854"/>
            <a:ext cx="9242253" cy="1310695"/>
          </a:xfrm>
        </p:spPr>
        <p:txBody>
          <a:bodyPr>
            <a:normAutofit/>
          </a:bodyPr>
          <a:lstStyle/>
          <a:p>
            <a:r>
              <a:rPr lang="en-AU" dirty="0"/>
              <a:t>Systems HILA – Feedback (1)</a:t>
            </a:r>
          </a:p>
        </p:txBody>
      </p:sp>
      <p:sp>
        <p:nvSpPr>
          <p:cNvPr id="4" name="Slide Number Placeholder 3">
            <a:extLst>
              <a:ext uri="{FF2B5EF4-FFF2-40B4-BE49-F238E27FC236}">
                <a16:creationId xmlns:a16="http://schemas.microsoft.com/office/drawing/2014/main" id="{C3AB390E-EF5F-4348-961D-A43970085C2D}"/>
              </a:ext>
            </a:extLst>
          </p:cNvPr>
          <p:cNvSpPr>
            <a:spLocks noGrp="1"/>
          </p:cNvSpPr>
          <p:nvPr>
            <p:ph type="sldNum" sz="quarter" idx="12"/>
          </p:nvPr>
        </p:nvSpPr>
        <p:spPr/>
        <p:txBody>
          <a:bodyPr/>
          <a:lstStyle/>
          <a:p>
            <a:fld id="{4EC81F68-4976-451A-B2E9-79BCBD2F70CC}" type="slidenum">
              <a:rPr lang="en-AU" smtClean="0"/>
              <a:t>37</a:t>
            </a:fld>
            <a:endParaRPr lang="en-AU" dirty="0"/>
          </a:p>
        </p:txBody>
      </p:sp>
      <p:sp>
        <p:nvSpPr>
          <p:cNvPr id="6" name="Content Placeholder 5">
            <a:extLst>
              <a:ext uri="{FF2B5EF4-FFF2-40B4-BE49-F238E27FC236}">
                <a16:creationId xmlns:a16="http://schemas.microsoft.com/office/drawing/2014/main" id="{99CB007F-DDCB-4F3F-A52E-77E8DD401D17}"/>
              </a:ext>
            </a:extLst>
          </p:cNvPr>
          <p:cNvSpPr>
            <a:spLocks noGrp="1"/>
          </p:cNvSpPr>
          <p:nvPr>
            <p:ph idx="1"/>
          </p:nvPr>
        </p:nvSpPr>
        <p:spPr>
          <a:xfrm>
            <a:off x="206546" y="1650124"/>
            <a:ext cx="10255425" cy="5158834"/>
          </a:xfrm>
        </p:spPr>
        <p:txBody>
          <a:bodyPr>
            <a:normAutofit/>
          </a:bodyPr>
          <a:lstStyle/>
          <a:p>
            <a:r>
              <a:rPr lang="en-AU" sz="2000" dirty="0"/>
              <a:t>Feedback received from 2 participants – ERGON, AusNet Services</a:t>
            </a:r>
          </a:p>
          <a:p>
            <a:r>
              <a:rPr lang="en-AU" sz="2000" dirty="0"/>
              <a:t>Consider adding Gantt Chart for 5MS</a:t>
            </a:r>
          </a:p>
          <a:p>
            <a:r>
              <a:rPr lang="en-AU" sz="2000" dirty="0"/>
              <a:t>Complete to do/TBC items, and add Global Settlement impacts</a:t>
            </a:r>
          </a:p>
          <a:p>
            <a:r>
              <a:rPr lang="en-AU" sz="2000" dirty="0"/>
              <a:t>Add dependencies, and proposed table format to better format information, i.e.</a:t>
            </a:r>
            <a:endParaRPr lang="en-AU" sz="1649" dirty="0"/>
          </a:p>
          <a:p>
            <a:pPr marL="0" indent="0">
              <a:buNone/>
            </a:pPr>
            <a:endParaRPr lang="en-AU" sz="2351" dirty="0"/>
          </a:p>
        </p:txBody>
      </p:sp>
      <p:pic>
        <p:nvPicPr>
          <p:cNvPr id="3" name="Picture 2">
            <a:extLst>
              <a:ext uri="{FF2B5EF4-FFF2-40B4-BE49-F238E27FC236}">
                <a16:creationId xmlns:a16="http://schemas.microsoft.com/office/drawing/2014/main" id="{0E493F90-B117-4FCE-A808-42738815F542}"/>
              </a:ext>
            </a:extLst>
          </p:cNvPr>
          <p:cNvPicPr>
            <a:picLocks noChangeAspect="1"/>
          </p:cNvPicPr>
          <p:nvPr/>
        </p:nvPicPr>
        <p:blipFill>
          <a:blip r:embed="rId2"/>
          <a:stretch>
            <a:fillRect/>
          </a:stretch>
        </p:blipFill>
        <p:spPr>
          <a:xfrm>
            <a:off x="1943116" y="3314875"/>
            <a:ext cx="5769112" cy="3881952"/>
          </a:xfrm>
          <a:prstGeom prst="rect">
            <a:avLst/>
          </a:prstGeom>
        </p:spPr>
      </p:pic>
    </p:spTree>
    <p:extLst>
      <p:ext uri="{BB962C8B-B14F-4D97-AF65-F5344CB8AC3E}">
        <p14:creationId xmlns:p14="http://schemas.microsoft.com/office/powerpoint/2010/main" val="28084419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B0D06-E4D2-435F-B8AB-9E0FB8545D3B}"/>
              </a:ext>
            </a:extLst>
          </p:cNvPr>
          <p:cNvSpPr>
            <a:spLocks noGrp="1"/>
          </p:cNvSpPr>
          <p:nvPr>
            <p:ph type="title"/>
          </p:nvPr>
        </p:nvSpPr>
        <p:spPr/>
        <p:txBody>
          <a:bodyPr/>
          <a:lstStyle/>
          <a:p>
            <a:r>
              <a:rPr lang="en-AU" dirty="0"/>
              <a:t>Systems HILA – Feedback (2)</a:t>
            </a:r>
          </a:p>
        </p:txBody>
      </p:sp>
      <p:sp>
        <p:nvSpPr>
          <p:cNvPr id="3" name="Content Placeholder 2">
            <a:extLst>
              <a:ext uri="{FF2B5EF4-FFF2-40B4-BE49-F238E27FC236}">
                <a16:creationId xmlns:a16="http://schemas.microsoft.com/office/drawing/2014/main" id="{BE258923-9DF2-430B-9578-461EAA8D37BC}"/>
              </a:ext>
            </a:extLst>
          </p:cNvPr>
          <p:cNvSpPr>
            <a:spLocks noGrp="1"/>
          </p:cNvSpPr>
          <p:nvPr>
            <p:ph idx="1"/>
          </p:nvPr>
        </p:nvSpPr>
        <p:spPr/>
        <p:txBody>
          <a:bodyPr/>
          <a:lstStyle/>
          <a:p>
            <a:r>
              <a:rPr lang="en-AU" dirty="0"/>
              <a:t>Section 3.3.2, 3.4.2 – Meter Data Format, Standing Data Changes</a:t>
            </a:r>
          </a:p>
          <a:p>
            <a:pPr lvl="1"/>
            <a:r>
              <a:rPr lang="en-AU" dirty="0"/>
              <a:t>Concerns raised on required standing data updates, requiring bulk updates</a:t>
            </a:r>
          </a:p>
          <a:p>
            <a:pPr marL="400965" lvl="1" indent="0">
              <a:buNone/>
            </a:pPr>
            <a:endParaRPr lang="en-AU" dirty="0"/>
          </a:p>
          <a:p>
            <a:pPr lvl="1"/>
            <a:r>
              <a:rPr lang="en-AU" dirty="0"/>
              <a:t>Similar concerns were raised at the last Metering Focus Group, AEMO has taken this on board and will provide a new approach at the next Metering Focus Group.</a:t>
            </a:r>
          </a:p>
          <a:p>
            <a:pPr lvl="1"/>
            <a:endParaRPr lang="en-AU" dirty="0"/>
          </a:p>
          <a:p>
            <a:r>
              <a:rPr lang="en-AU" dirty="0"/>
              <a:t>Section 3.5 – Meter Data Interfaces</a:t>
            </a:r>
          </a:p>
          <a:p>
            <a:pPr lvl="1"/>
            <a:r>
              <a:rPr lang="en-AU" dirty="0"/>
              <a:t>Concern raised about using an MDMT style acknowledgement of MDFF B2B files</a:t>
            </a:r>
          </a:p>
          <a:p>
            <a:pPr lvl="1"/>
            <a:endParaRPr lang="en-AU" dirty="0"/>
          </a:p>
          <a:p>
            <a:pPr lvl="1"/>
            <a:r>
              <a:rPr lang="en-AU" dirty="0"/>
              <a:t>AEMO’s intent is to align as much as possible to the B2B processes. More discussion may be required to understand the issue.</a:t>
            </a:r>
          </a:p>
        </p:txBody>
      </p:sp>
    </p:spTree>
    <p:extLst>
      <p:ext uri="{BB962C8B-B14F-4D97-AF65-F5344CB8AC3E}">
        <p14:creationId xmlns:p14="http://schemas.microsoft.com/office/powerpoint/2010/main" val="30939060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89DB2-7FBA-4766-909B-5155964B4E9D}"/>
              </a:ext>
            </a:extLst>
          </p:cNvPr>
          <p:cNvSpPr>
            <a:spLocks noGrp="1"/>
          </p:cNvSpPr>
          <p:nvPr>
            <p:ph type="title"/>
          </p:nvPr>
        </p:nvSpPr>
        <p:spPr>
          <a:xfrm>
            <a:off x="729493" y="1884670"/>
            <a:ext cx="9221689" cy="3144614"/>
          </a:xfrm>
        </p:spPr>
        <p:txBody>
          <a:bodyPr/>
          <a:lstStyle/>
          <a:p>
            <a:r>
              <a:rPr lang="en-AU" dirty="0">
                <a:latin typeface="Arial" panose="020B0604020202020204" pitchFamily="34" charset="0"/>
                <a:cs typeface="Arial" panose="020B0604020202020204" pitchFamily="34" charset="0"/>
              </a:rPr>
              <a:t>FTP Account Access</a:t>
            </a:r>
          </a:p>
        </p:txBody>
      </p:sp>
      <p:sp>
        <p:nvSpPr>
          <p:cNvPr id="3" name="Text Placeholder 2">
            <a:extLst>
              <a:ext uri="{FF2B5EF4-FFF2-40B4-BE49-F238E27FC236}">
                <a16:creationId xmlns:a16="http://schemas.microsoft.com/office/drawing/2014/main" id="{7FF61616-11FF-4493-ABFE-31CA102329A0}"/>
              </a:ext>
            </a:extLst>
          </p:cNvPr>
          <p:cNvSpPr>
            <a:spLocks noGrp="1"/>
          </p:cNvSpPr>
          <p:nvPr>
            <p:ph type="body" idx="1"/>
          </p:nvPr>
        </p:nvSpPr>
        <p:spPr>
          <a:xfrm>
            <a:off x="729493" y="5059034"/>
            <a:ext cx="9221689" cy="1653678"/>
          </a:xfrm>
        </p:spPr>
        <p:txBody>
          <a:bodyPr/>
          <a:lstStyle/>
          <a:p>
            <a:r>
              <a:rPr lang="en-AU" dirty="0">
                <a:latin typeface="Arial" panose="020B0604020202020204" pitchFamily="34" charset="0"/>
                <a:cs typeface="Arial" panose="020B0604020202020204" pitchFamily="34" charset="0"/>
              </a:rPr>
              <a:t>Hamish McNeish</a:t>
            </a:r>
          </a:p>
        </p:txBody>
      </p:sp>
    </p:spTree>
    <p:extLst>
      <p:ext uri="{BB962C8B-B14F-4D97-AF65-F5344CB8AC3E}">
        <p14:creationId xmlns:p14="http://schemas.microsoft.com/office/powerpoint/2010/main" val="5318811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p:txBody>
          <a:bodyPr/>
          <a:lstStyle/>
          <a:p>
            <a:r>
              <a:rPr lang="en-AU" dirty="0">
                <a:latin typeface="Arial" panose="020B0604020202020204" pitchFamily="34" charset="0"/>
                <a:cs typeface="Arial" panose="020B0604020202020204" pitchFamily="34" charset="0"/>
              </a:rPr>
              <a:t>Current Actions</a:t>
            </a:r>
          </a:p>
        </p:txBody>
      </p:sp>
      <p:graphicFrame>
        <p:nvGraphicFramePr>
          <p:cNvPr id="3" name="Content Placeholder 2">
            <a:extLst>
              <a:ext uri="{FF2B5EF4-FFF2-40B4-BE49-F238E27FC236}">
                <a16:creationId xmlns:a16="http://schemas.microsoft.com/office/drawing/2014/main" id="{1EA916FA-721F-4883-86AD-B6440FF03DDF}"/>
              </a:ext>
            </a:extLst>
          </p:cNvPr>
          <p:cNvGraphicFramePr>
            <a:graphicFrameLocks noGrp="1"/>
          </p:cNvGraphicFramePr>
          <p:nvPr>
            <p:ph idx="1"/>
            <p:extLst>
              <p:ext uri="{D42A27DB-BD31-4B8C-83A1-F6EECF244321}">
                <p14:modId xmlns:p14="http://schemas.microsoft.com/office/powerpoint/2010/main" val="1889555911"/>
              </p:ext>
            </p:extLst>
          </p:nvPr>
        </p:nvGraphicFramePr>
        <p:xfrm>
          <a:off x="229841" y="2358713"/>
          <a:ext cx="10122174" cy="4536865"/>
        </p:xfrm>
        <a:graphic>
          <a:graphicData uri="http://schemas.openxmlformats.org/drawingml/2006/table">
            <a:tbl>
              <a:tblPr firstRow="1" firstCol="1" bandRow="1">
                <a:tableStyleId>{5C22544A-7EE6-4342-B048-85BDC9FD1C3A}</a:tableStyleId>
              </a:tblPr>
              <a:tblGrid>
                <a:gridCol w="597807">
                  <a:extLst>
                    <a:ext uri="{9D8B030D-6E8A-4147-A177-3AD203B41FA5}">
                      <a16:colId xmlns:a16="http://schemas.microsoft.com/office/drawing/2014/main" val="1360153596"/>
                    </a:ext>
                  </a:extLst>
                </a:gridCol>
                <a:gridCol w="1596575">
                  <a:extLst>
                    <a:ext uri="{9D8B030D-6E8A-4147-A177-3AD203B41FA5}">
                      <a16:colId xmlns:a16="http://schemas.microsoft.com/office/drawing/2014/main" val="807627447"/>
                    </a:ext>
                  </a:extLst>
                </a:gridCol>
                <a:gridCol w="3480391">
                  <a:extLst>
                    <a:ext uri="{9D8B030D-6E8A-4147-A177-3AD203B41FA5}">
                      <a16:colId xmlns:a16="http://schemas.microsoft.com/office/drawing/2014/main" val="4256299111"/>
                    </a:ext>
                  </a:extLst>
                </a:gridCol>
                <a:gridCol w="2580167">
                  <a:extLst>
                    <a:ext uri="{9D8B030D-6E8A-4147-A177-3AD203B41FA5}">
                      <a16:colId xmlns:a16="http://schemas.microsoft.com/office/drawing/2014/main" val="418906496"/>
                    </a:ext>
                  </a:extLst>
                </a:gridCol>
                <a:gridCol w="935666">
                  <a:extLst>
                    <a:ext uri="{9D8B030D-6E8A-4147-A177-3AD203B41FA5}">
                      <a16:colId xmlns:a16="http://schemas.microsoft.com/office/drawing/2014/main" val="675901875"/>
                    </a:ext>
                  </a:extLst>
                </a:gridCol>
                <a:gridCol w="931568">
                  <a:extLst>
                    <a:ext uri="{9D8B030D-6E8A-4147-A177-3AD203B41FA5}">
                      <a16:colId xmlns:a16="http://schemas.microsoft.com/office/drawing/2014/main" val="319954480"/>
                    </a:ext>
                  </a:extLst>
                </a:gridCol>
              </a:tblGrid>
              <a:tr h="262107">
                <a:tc>
                  <a:txBody>
                    <a:bodyPr/>
                    <a:lstStyle/>
                    <a:p>
                      <a:pPr algn="l">
                        <a:spcBef>
                          <a:spcPts val="600"/>
                        </a:spcBef>
                        <a:spcAft>
                          <a:spcPts val="600"/>
                        </a:spcAft>
                      </a:pPr>
                      <a:r>
                        <a:rPr lang="en-AU" sz="1200" dirty="0">
                          <a:effectLst/>
                          <a:latin typeface="Arial" panose="020B0604020202020204" pitchFamily="34" charset="0"/>
                          <a:cs typeface="Arial" panose="020B0604020202020204" pitchFamily="34" charset="0"/>
                        </a:rPr>
                        <a:t>Item</a:t>
                      </a:r>
                      <a:endParaRPr lang="en-AU" sz="1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l">
                        <a:spcBef>
                          <a:spcPts val="600"/>
                        </a:spcBef>
                        <a:spcAft>
                          <a:spcPts val="600"/>
                        </a:spcAft>
                      </a:pPr>
                      <a:r>
                        <a:rPr lang="en-AU" sz="1200" dirty="0">
                          <a:effectLst/>
                          <a:latin typeface="Arial" panose="020B0604020202020204" pitchFamily="34" charset="0"/>
                          <a:cs typeface="Arial" panose="020B0604020202020204" pitchFamily="34" charset="0"/>
                        </a:rPr>
                        <a:t>Topic</a:t>
                      </a:r>
                      <a:endParaRPr lang="en-AU" sz="1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l">
                        <a:spcBef>
                          <a:spcPts val="600"/>
                        </a:spcBef>
                        <a:spcAft>
                          <a:spcPts val="600"/>
                        </a:spcAft>
                      </a:pPr>
                      <a:r>
                        <a:rPr lang="en-AU" sz="1200" dirty="0">
                          <a:effectLst/>
                          <a:latin typeface="Arial" panose="020B0604020202020204" pitchFamily="34" charset="0"/>
                          <a:cs typeface="Arial" panose="020B0604020202020204" pitchFamily="34" charset="0"/>
                        </a:rPr>
                        <a:t>Action required</a:t>
                      </a:r>
                      <a:endParaRPr lang="en-AU" sz="1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l">
                        <a:spcBef>
                          <a:spcPts val="600"/>
                        </a:spcBef>
                        <a:spcAft>
                          <a:spcPts val="600"/>
                        </a:spcAft>
                      </a:pPr>
                      <a:r>
                        <a:rPr lang="en-AU" sz="1200" b="0" dirty="0">
                          <a:effectLst/>
                          <a:latin typeface="Arial" panose="020B0604020202020204" pitchFamily="34" charset="0"/>
                          <a:ea typeface="Times New Roman" panose="02020603050405020304" pitchFamily="18" charset="0"/>
                          <a:cs typeface="Arial" panose="020B0604020202020204" pitchFamily="34" charset="0"/>
                        </a:rPr>
                        <a:t>Action Update</a:t>
                      </a:r>
                    </a:p>
                  </a:txBody>
                  <a:tcPr marL="68580" marR="68580" marT="0" marB="0"/>
                </a:tc>
                <a:tc>
                  <a:txBody>
                    <a:bodyPr/>
                    <a:lstStyle/>
                    <a:p>
                      <a:pPr algn="l">
                        <a:spcBef>
                          <a:spcPts val="600"/>
                        </a:spcBef>
                        <a:spcAft>
                          <a:spcPts val="600"/>
                        </a:spcAft>
                      </a:pPr>
                      <a:r>
                        <a:rPr lang="en-AU" sz="1000" dirty="0">
                          <a:effectLst/>
                          <a:latin typeface="Arial" panose="020B0604020202020204" pitchFamily="34" charset="0"/>
                          <a:cs typeface="Arial" panose="020B0604020202020204" pitchFamily="34" charset="0"/>
                        </a:rPr>
                        <a:t>Responsible</a:t>
                      </a:r>
                      <a:endParaRPr lang="en-AU" sz="1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l">
                        <a:spcBef>
                          <a:spcPts val="600"/>
                        </a:spcBef>
                        <a:spcAft>
                          <a:spcPts val="600"/>
                        </a:spcAft>
                      </a:pPr>
                      <a:r>
                        <a:rPr lang="en-AU" sz="1200" dirty="0">
                          <a:effectLst/>
                          <a:latin typeface="Arial" panose="020B0604020202020204" pitchFamily="34" charset="0"/>
                          <a:cs typeface="Arial" panose="020B0604020202020204" pitchFamily="34" charset="0"/>
                        </a:rPr>
                        <a:t>By</a:t>
                      </a:r>
                      <a:endParaRPr lang="en-AU" sz="1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29397537"/>
                  </a:ext>
                </a:extLst>
              </a:tr>
              <a:tr h="262107">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1.6</a:t>
                      </a:r>
                    </a:p>
                  </a:txBody>
                  <a:tcPr marL="68580" marR="68580" marT="0" marB="0"/>
                </a:tc>
                <a:tc>
                  <a:txBody>
                    <a:bodyPr/>
                    <a:lstStyle/>
                    <a:p>
                      <a:pPr algn="l">
                        <a:lnSpc>
                          <a:spcPct val="106000"/>
                        </a:lnSpc>
                        <a:spcBef>
                          <a:spcPts val="600"/>
                        </a:spcBef>
                        <a:spcAft>
                          <a:spcPts val="600"/>
                        </a:spcAft>
                      </a:pPr>
                      <a:r>
                        <a:rPr lang="en-AU" sz="1200" kern="1200" dirty="0">
                          <a:solidFill>
                            <a:schemeClr val="dk1"/>
                          </a:solidFill>
                          <a:effectLst/>
                          <a:latin typeface="Arial" panose="020B0604020202020204" pitchFamily="34" charset="0"/>
                          <a:ea typeface="+mn-ea"/>
                          <a:cs typeface="Arial" panose="020B0604020202020204" pitchFamily="34" charset="0"/>
                        </a:rPr>
                        <a:t>Participant bandwidth implications</a:t>
                      </a:r>
                      <a:endParaRPr lang="en-AU" sz="1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AEMO to provide assessment on bandwidth/networking impacts.</a:t>
                      </a:r>
                    </a:p>
                  </a:txBody>
                  <a:tcPr marL="68580" marR="68580" marT="0" marB="0"/>
                </a:tc>
                <a:tc>
                  <a:txBody>
                    <a:bodyPr/>
                    <a:lstStyle/>
                    <a:p>
                      <a:pPr algn="l">
                        <a:lnSpc>
                          <a:spcPct val="106000"/>
                        </a:lnSpc>
                        <a:spcBef>
                          <a:spcPts val="600"/>
                        </a:spcBef>
                        <a:spcAft>
                          <a:spcPts val="600"/>
                        </a:spcAft>
                      </a:pPr>
                      <a:endParaRPr lang="en-AU" sz="1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AEMO</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17/10/2018</a:t>
                      </a:r>
                    </a:p>
                  </a:txBody>
                  <a:tcPr marL="68580" marR="68580" marT="0" marB="0"/>
                </a:tc>
                <a:extLst>
                  <a:ext uri="{0D108BD9-81ED-4DB2-BD59-A6C34878D82A}">
                    <a16:rowId xmlns:a16="http://schemas.microsoft.com/office/drawing/2014/main" val="2464051088"/>
                  </a:ext>
                </a:extLst>
              </a:tr>
              <a:tr h="262107">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2.5</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Retail 1 MB file limit increase</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AEMO requested participants to review their own systems for constraints or issues to support a 10 MB raw file limit and provide feedback.</a:t>
                      </a:r>
                    </a:p>
                  </a:txBody>
                  <a:tcPr marL="68580" marR="68580"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200" b="1" i="1" dirty="0">
                          <a:effectLst/>
                          <a:latin typeface="Arial" panose="020B0604020202020204" pitchFamily="34" charset="0"/>
                          <a:ea typeface="Times New Roman" panose="02020603050405020304" pitchFamily="18" charset="0"/>
                          <a:cs typeface="Arial" panose="020B0604020202020204" pitchFamily="34" charset="0"/>
                        </a:rPr>
                        <a:t>Received feedback will be discussed today.</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Participants</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21/11/2018</a:t>
                      </a:r>
                    </a:p>
                  </a:txBody>
                  <a:tcPr marL="68580" marR="68580" marT="0" marB="0"/>
                </a:tc>
                <a:extLst>
                  <a:ext uri="{0D108BD9-81ED-4DB2-BD59-A6C34878D82A}">
                    <a16:rowId xmlns:a16="http://schemas.microsoft.com/office/drawing/2014/main" val="228081048"/>
                  </a:ext>
                </a:extLst>
              </a:tr>
              <a:tr h="299812">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3.1</a:t>
                      </a:r>
                    </a:p>
                  </a:txBody>
                  <a:tcPr marL="68580" marR="68580" marT="0" marB="0"/>
                </a:tc>
                <a:tc>
                  <a:txBody>
                    <a:bodyPr/>
                    <a:lstStyle/>
                    <a:p>
                      <a:pPr algn="l">
                        <a:lnSpc>
                          <a:spcPct val="106000"/>
                        </a:lnSpc>
                        <a:spcBef>
                          <a:spcPts val="600"/>
                        </a:spcBef>
                        <a:spcAft>
                          <a:spcPts val="600"/>
                        </a:spcAft>
                      </a:pPr>
                      <a:r>
                        <a:rPr lang="da-DK" sz="1200" dirty="0">
                          <a:effectLst/>
                          <a:latin typeface="Arial" panose="020B0604020202020204" pitchFamily="34" charset="0"/>
                          <a:ea typeface="Times New Roman" panose="02020603050405020304" pitchFamily="18" charset="0"/>
                          <a:cs typeface="Arial" panose="020B0604020202020204" pitchFamily="34" charset="0"/>
                        </a:rPr>
                        <a:t>Bidding JSON format usage for APIs</a:t>
                      </a:r>
                      <a:endParaRPr lang="en-AU" sz="1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AEMO to include bidding APIs in focus group discussion, date to be scheduled.</a:t>
                      </a:r>
                    </a:p>
                  </a:txBody>
                  <a:tcPr marL="68580" marR="68580"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200" b="1" i="1" dirty="0">
                          <a:effectLst/>
                          <a:latin typeface="Arial" panose="020B0604020202020204" pitchFamily="34" charset="0"/>
                          <a:ea typeface="Times New Roman" panose="02020603050405020304" pitchFamily="18" charset="0"/>
                          <a:cs typeface="Arial" panose="020B0604020202020204" pitchFamily="34" charset="0"/>
                        </a:rPr>
                        <a:t>27</a:t>
                      </a:r>
                      <a:r>
                        <a:rPr lang="en-AU" sz="1200" b="1" i="1" baseline="30000" dirty="0">
                          <a:effectLst/>
                          <a:latin typeface="Arial" panose="020B0604020202020204" pitchFamily="34" charset="0"/>
                          <a:ea typeface="Times New Roman" panose="02020603050405020304" pitchFamily="18" charset="0"/>
                          <a:cs typeface="Arial" panose="020B0604020202020204" pitchFamily="34" charset="0"/>
                        </a:rPr>
                        <a:t>th</a:t>
                      </a:r>
                      <a:r>
                        <a:rPr lang="en-AU" sz="1200" b="1" i="1" dirty="0">
                          <a:effectLst/>
                          <a:latin typeface="Arial" panose="020B0604020202020204" pitchFamily="34" charset="0"/>
                          <a:ea typeface="Times New Roman" panose="02020603050405020304" pitchFamily="18" charset="0"/>
                          <a:cs typeface="Arial" panose="020B0604020202020204" pitchFamily="34" charset="0"/>
                        </a:rPr>
                        <a:t> Nov – Dispatch Focus Group focused on APIs – Debrief provided today</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AEMO</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17/12/2018</a:t>
                      </a:r>
                    </a:p>
                  </a:txBody>
                  <a:tcPr marL="68580" marR="68580" marT="0" marB="0"/>
                </a:tc>
                <a:extLst>
                  <a:ext uri="{0D108BD9-81ED-4DB2-BD59-A6C34878D82A}">
                    <a16:rowId xmlns:a16="http://schemas.microsoft.com/office/drawing/2014/main" val="1169362701"/>
                  </a:ext>
                </a:extLst>
              </a:tr>
              <a:tr h="262107">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3.2</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Bidding data model transition</a:t>
                      </a:r>
                    </a:p>
                  </a:txBody>
                  <a:tcPr marL="68580" marR="68580" marT="0" marB="0"/>
                </a:tc>
                <a:tc>
                  <a:txBody>
                    <a:bodyPr/>
                    <a:lstStyle/>
                    <a:p>
                      <a:pPr algn="l">
                        <a:lnSpc>
                          <a:spcPct val="106000"/>
                        </a:lnSpc>
                        <a:spcBef>
                          <a:spcPts val="600"/>
                        </a:spcBef>
                        <a:spcAft>
                          <a:spcPts val="600"/>
                        </a:spcAft>
                      </a:pPr>
                      <a:r>
                        <a:rPr lang="en-AU" sz="1200" b="0" i="0" dirty="0">
                          <a:effectLst/>
                          <a:latin typeface="Arial" panose="020B0604020202020204" pitchFamily="34" charset="0"/>
                          <a:ea typeface="Times New Roman" panose="02020603050405020304" pitchFamily="18" charset="0"/>
                          <a:cs typeface="Arial" panose="020B0604020202020204" pitchFamily="34" charset="0"/>
                        </a:rPr>
                        <a:t>AEMO to include in data model focus group discussion, date to be scheduled.</a:t>
                      </a:r>
                    </a:p>
                  </a:txBody>
                  <a:tcPr marL="68580" marR="68580"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200" b="1" i="0" dirty="0">
                          <a:effectLst/>
                          <a:latin typeface="Arial" panose="020B0604020202020204" pitchFamily="34" charset="0"/>
                          <a:ea typeface="Times New Roman" panose="02020603050405020304" pitchFamily="18" charset="0"/>
                          <a:cs typeface="Arial" panose="020B0604020202020204" pitchFamily="34" charset="0"/>
                        </a:rPr>
                        <a:t>Proposed for Feb-19</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AEMO</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17/12/2018</a:t>
                      </a:r>
                    </a:p>
                  </a:txBody>
                  <a:tcPr marL="68580" marR="68580" marT="0" marB="0"/>
                </a:tc>
                <a:extLst>
                  <a:ext uri="{0D108BD9-81ED-4DB2-BD59-A6C34878D82A}">
                    <a16:rowId xmlns:a16="http://schemas.microsoft.com/office/drawing/2014/main" val="4069232090"/>
                  </a:ext>
                </a:extLst>
              </a:tr>
              <a:tr h="262107">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3.3</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Bidding data model tables</a:t>
                      </a:r>
                    </a:p>
                  </a:txBody>
                  <a:tcPr marL="68580" marR="68580" marT="0" marB="0"/>
                </a:tc>
                <a:tc>
                  <a:txBody>
                    <a:bodyPr/>
                    <a:lstStyle/>
                    <a:p>
                      <a:pPr algn="l">
                        <a:lnSpc>
                          <a:spcPct val="106000"/>
                        </a:lnSpc>
                        <a:spcBef>
                          <a:spcPts val="600"/>
                        </a:spcBef>
                        <a:spcAft>
                          <a:spcPts val="600"/>
                        </a:spcAft>
                      </a:pPr>
                      <a:r>
                        <a:rPr lang="en-AU" sz="1200" b="0" i="0" dirty="0">
                          <a:effectLst/>
                          <a:latin typeface="Arial" panose="020B0604020202020204" pitchFamily="34" charset="0"/>
                          <a:ea typeface="Times New Roman" panose="02020603050405020304" pitchFamily="18" charset="0"/>
                          <a:cs typeface="Arial" panose="020B0604020202020204" pitchFamily="34" charset="0"/>
                        </a:rPr>
                        <a:t>AEMO to include in data model focus group discussion, date to be scheduled.</a:t>
                      </a:r>
                    </a:p>
                  </a:txBody>
                  <a:tcPr marL="68580" marR="68580"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200" b="1" i="0" dirty="0">
                          <a:effectLst/>
                          <a:latin typeface="Arial" panose="020B0604020202020204" pitchFamily="34" charset="0"/>
                          <a:ea typeface="Times New Roman" panose="02020603050405020304" pitchFamily="18" charset="0"/>
                          <a:cs typeface="Arial" panose="020B0604020202020204" pitchFamily="34" charset="0"/>
                        </a:rPr>
                        <a:t>Proposed for Feb-19</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AEMO</a:t>
                      </a:r>
                    </a:p>
                  </a:txBody>
                  <a:tcPr marL="68580" marR="68580"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200" dirty="0">
                          <a:effectLst/>
                          <a:latin typeface="Arial" panose="020B0604020202020204" pitchFamily="34" charset="0"/>
                          <a:ea typeface="Times New Roman" panose="02020603050405020304" pitchFamily="18" charset="0"/>
                          <a:cs typeface="Arial" panose="020B0604020202020204" pitchFamily="34" charset="0"/>
                        </a:rPr>
                        <a:t>17/12/2018</a:t>
                      </a:r>
                    </a:p>
                    <a:p>
                      <a:pPr algn="l">
                        <a:lnSpc>
                          <a:spcPct val="106000"/>
                        </a:lnSpc>
                        <a:spcBef>
                          <a:spcPts val="600"/>
                        </a:spcBef>
                        <a:spcAft>
                          <a:spcPts val="600"/>
                        </a:spcAft>
                      </a:pPr>
                      <a:endParaRPr lang="en-AU" sz="1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331871049"/>
                  </a:ext>
                </a:extLst>
              </a:tr>
              <a:tr h="262107">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4.1</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API call timeout</a:t>
                      </a:r>
                    </a:p>
                  </a:txBody>
                  <a:tcPr marL="68580" marR="68580" marT="0" marB="0"/>
                </a:tc>
                <a:tc>
                  <a:txBody>
                    <a:bodyPr/>
                    <a:lstStyle/>
                    <a:p>
                      <a:pPr algn="l">
                        <a:lnSpc>
                          <a:spcPct val="106000"/>
                        </a:lnSpc>
                        <a:spcBef>
                          <a:spcPts val="600"/>
                        </a:spcBef>
                        <a:spcAft>
                          <a:spcPts val="600"/>
                        </a:spcAft>
                      </a:pPr>
                      <a:r>
                        <a:rPr lang="en-AU" sz="1200" b="0" i="0" dirty="0">
                          <a:effectLst/>
                          <a:latin typeface="Arial" panose="020B0604020202020204" pitchFamily="34" charset="0"/>
                          <a:ea typeface="Times New Roman" panose="02020603050405020304" pitchFamily="18" charset="0"/>
                          <a:cs typeface="Arial" panose="020B0604020202020204" pitchFamily="34" charset="0"/>
                        </a:rPr>
                        <a:t>AEMO to provide how the APIs will support dealing with a submission that gets no valid response e.g. in the case of a timeout</a:t>
                      </a:r>
                    </a:p>
                  </a:txBody>
                  <a:tcPr marL="68580" marR="68580"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200" b="1" i="1" dirty="0">
                          <a:effectLst/>
                          <a:latin typeface="Arial" panose="020B0604020202020204" pitchFamily="34" charset="0"/>
                          <a:ea typeface="Times New Roman" panose="02020603050405020304" pitchFamily="18" charset="0"/>
                          <a:cs typeface="Arial" panose="020B0604020202020204" pitchFamily="34" charset="0"/>
                        </a:rPr>
                        <a:t>Proposed options and AEMO’s preference discussed today</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AEMO</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17/12/2018</a:t>
                      </a:r>
                    </a:p>
                  </a:txBody>
                  <a:tcPr marL="68580" marR="68580" marT="0" marB="0"/>
                </a:tc>
                <a:extLst>
                  <a:ext uri="{0D108BD9-81ED-4DB2-BD59-A6C34878D82A}">
                    <a16:rowId xmlns:a16="http://schemas.microsoft.com/office/drawing/2014/main" val="1115020700"/>
                  </a:ext>
                </a:extLst>
              </a:tr>
              <a:tr h="262107">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4.2</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Data Model Database Support</a:t>
                      </a:r>
                    </a:p>
                  </a:txBody>
                  <a:tcPr marL="68580" marR="68580" marT="0" marB="0"/>
                </a:tc>
                <a:tc>
                  <a:txBody>
                    <a:bodyPr/>
                    <a:lstStyle/>
                    <a:p>
                      <a:pPr algn="l">
                        <a:lnSpc>
                          <a:spcPct val="106000"/>
                        </a:lnSpc>
                        <a:spcBef>
                          <a:spcPts val="600"/>
                        </a:spcBef>
                        <a:spcAft>
                          <a:spcPts val="600"/>
                        </a:spcAft>
                      </a:pPr>
                      <a:r>
                        <a:rPr lang="en-AU" sz="1200" b="0" i="0" dirty="0">
                          <a:effectLst/>
                          <a:latin typeface="Arial" panose="020B0604020202020204" pitchFamily="34" charset="0"/>
                          <a:ea typeface="Times New Roman" panose="02020603050405020304" pitchFamily="18" charset="0"/>
                          <a:cs typeface="Arial" panose="020B0604020202020204" pitchFamily="34" charset="0"/>
                        </a:rPr>
                        <a:t>AEMO to provide information on additional database support</a:t>
                      </a:r>
                    </a:p>
                  </a:txBody>
                  <a:tcPr marL="68580" marR="68580" marT="0" marB="0"/>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200" b="1" i="1" dirty="0">
                          <a:effectLst/>
                          <a:latin typeface="Arial" panose="020B0604020202020204" pitchFamily="34" charset="0"/>
                          <a:ea typeface="Times New Roman" panose="02020603050405020304" pitchFamily="18" charset="0"/>
                          <a:cs typeface="Arial" panose="020B0604020202020204" pitchFamily="34" charset="0"/>
                        </a:rPr>
                        <a:t>Proposed options and AEMO’s preference discussed today</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AEMO</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17/12/2018</a:t>
                      </a:r>
                    </a:p>
                  </a:txBody>
                  <a:tcPr marL="68580" marR="68580" marT="0" marB="0"/>
                </a:tc>
                <a:extLst>
                  <a:ext uri="{0D108BD9-81ED-4DB2-BD59-A6C34878D82A}">
                    <a16:rowId xmlns:a16="http://schemas.microsoft.com/office/drawing/2014/main" val="3023177133"/>
                  </a:ext>
                </a:extLst>
              </a:tr>
              <a:tr h="262107">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4.3</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Avoid clashes with MSUG</a:t>
                      </a:r>
                    </a:p>
                  </a:txBody>
                  <a:tcPr marL="68580" marR="68580" marT="0" marB="0"/>
                </a:tc>
                <a:tc>
                  <a:txBody>
                    <a:bodyPr/>
                    <a:lstStyle/>
                    <a:p>
                      <a:pPr algn="l">
                        <a:lnSpc>
                          <a:spcPct val="106000"/>
                        </a:lnSpc>
                        <a:spcBef>
                          <a:spcPts val="600"/>
                        </a:spcBef>
                        <a:spcAft>
                          <a:spcPts val="600"/>
                        </a:spcAft>
                      </a:pPr>
                      <a:r>
                        <a:rPr lang="en-AU" sz="1200" b="0" i="0" dirty="0">
                          <a:effectLst/>
                          <a:latin typeface="Arial" panose="020B0604020202020204" pitchFamily="34" charset="0"/>
                          <a:ea typeface="Times New Roman" panose="02020603050405020304" pitchFamily="18" charset="0"/>
                          <a:cs typeface="Arial" panose="020B0604020202020204" pitchFamily="34" charset="0"/>
                        </a:rPr>
                        <a:t>AEMO to ensure no clashes with planned MSUGs</a:t>
                      </a:r>
                    </a:p>
                  </a:txBody>
                  <a:tcPr marL="68580" marR="68580" marT="0" marB="0"/>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200" b="1" i="1" dirty="0">
                          <a:effectLst/>
                          <a:latin typeface="Arial" panose="020B0604020202020204" pitchFamily="34" charset="0"/>
                          <a:ea typeface="Times New Roman" panose="02020603050405020304" pitchFamily="18" charset="0"/>
                          <a:cs typeface="Arial" panose="020B0604020202020204" pitchFamily="34" charset="0"/>
                        </a:rPr>
                        <a:t>MSUGS added to forward schedule for visibility</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AEMO</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17/12/2018</a:t>
                      </a:r>
                    </a:p>
                  </a:txBody>
                  <a:tcPr marL="68580" marR="68580" marT="0" marB="0"/>
                </a:tc>
                <a:extLst>
                  <a:ext uri="{0D108BD9-81ED-4DB2-BD59-A6C34878D82A}">
                    <a16:rowId xmlns:a16="http://schemas.microsoft.com/office/drawing/2014/main" val="2640169264"/>
                  </a:ext>
                </a:extLst>
              </a:tr>
              <a:tr h="262107">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4.4</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B2M APIs</a:t>
                      </a:r>
                    </a:p>
                  </a:txBody>
                  <a:tcPr marL="68580" marR="68580" marT="0" marB="0"/>
                </a:tc>
                <a:tc>
                  <a:txBody>
                    <a:bodyPr/>
                    <a:lstStyle/>
                    <a:p>
                      <a:pPr algn="l">
                        <a:lnSpc>
                          <a:spcPct val="106000"/>
                        </a:lnSpc>
                        <a:spcBef>
                          <a:spcPts val="600"/>
                        </a:spcBef>
                        <a:spcAft>
                          <a:spcPts val="600"/>
                        </a:spcAft>
                      </a:pPr>
                      <a:r>
                        <a:rPr lang="en-AU" sz="1200" b="0" i="0" dirty="0">
                          <a:effectLst/>
                          <a:latin typeface="Arial" panose="020B0604020202020204" pitchFamily="34" charset="0"/>
                          <a:ea typeface="Times New Roman" panose="02020603050405020304" pitchFamily="18" charset="0"/>
                          <a:cs typeface="Arial" panose="020B0604020202020204" pitchFamily="34" charset="0"/>
                        </a:rPr>
                        <a:t>AEMO to confirm if B2M APIs will be included in 5MS</a:t>
                      </a:r>
                    </a:p>
                  </a:txBody>
                  <a:tcPr marL="68580" marR="68580" marT="0" marB="0"/>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200" b="1" i="1" dirty="0">
                          <a:effectLst/>
                          <a:latin typeface="Arial" panose="020B0604020202020204" pitchFamily="34" charset="0"/>
                          <a:ea typeface="Times New Roman" panose="02020603050405020304" pitchFamily="18" charset="0"/>
                          <a:cs typeface="Arial" panose="020B0604020202020204" pitchFamily="34" charset="0"/>
                        </a:rPr>
                        <a:t>Yes B2M APIs for NMID, CATS, MTRD will be part of the 5MS changes</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AEMO</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17/12/2018</a:t>
                      </a:r>
                    </a:p>
                  </a:txBody>
                  <a:tcPr marL="68580" marR="68580" marT="0" marB="0"/>
                </a:tc>
                <a:extLst>
                  <a:ext uri="{0D108BD9-81ED-4DB2-BD59-A6C34878D82A}">
                    <a16:rowId xmlns:a16="http://schemas.microsoft.com/office/drawing/2014/main" val="1188806664"/>
                  </a:ext>
                </a:extLst>
              </a:tr>
            </a:tbl>
          </a:graphicData>
        </a:graphic>
      </p:graphicFrame>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AU" sz="1052" b="0" i="0" u="none" strike="noStrike" kern="1200" cap="none" spc="0" normalizeH="0" baseline="0" noProof="0" dirty="0">
              <a:ln>
                <a:noFill/>
              </a:ln>
              <a:solidFill>
                <a:srgbClr val="222324">
                  <a:tint val="75000"/>
                </a:srgbClr>
              </a:solidFill>
              <a:effectLst/>
              <a:uLnTx/>
              <a:uFillTx/>
              <a:latin typeface="Tw Cen MT" panose="020B0602020104020603"/>
              <a:ea typeface="+mn-ea"/>
              <a:cs typeface="+mn-cs"/>
            </a:endParaRPr>
          </a:p>
        </p:txBody>
      </p:sp>
      <p:sp>
        <p:nvSpPr>
          <p:cNvPr id="8" name="AutoShape 2" descr="Image result for contro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dirty="0">
              <a:ln>
                <a:noFill/>
              </a:ln>
              <a:solidFill>
                <a:srgbClr val="222324"/>
              </a:solidFill>
              <a:effectLst/>
              <a:uLnTx/>
              <a:uFillTx/>
              <a:latin typeface="Tw Cen MT" panose="020B0602020104020603"/>
              <a:ea typeface="+mn-ea"/>
              <a:cs typeface="+mn-cs"/>
            </a:endParaRPr>
          </a:p>
        </p:txBody>
      </p:sp>
      <p:sp>
        <p:nvSpPr>
          <p:cNvPr id="9" name="Content Placeholder 6">
            <a:extLst>
              <a:ext uri="{FF2B5EF4-FFF2-40B4-BE49-F238E27FC236}">
                <a16:creationId xmlns:a16="http://schemas.microsoft.com/office/drawing/2014/main" id="{9E8D01A3-92C0-4BDB-88A1-645F5752A7C7}"/>
              </a:ext>
            </a:extLst>
          </p:cNvPr>
          <p:cNvSpPr txBox="1">
            <a:spLocks/>
          </p:cNvSpPr>
          <p:nvPr/>
        </p:nvSpPr>
        <p:spPr>
          <a:xfrm>
            <a:off x="206547" y="1502084"/>
            <a:ext cx="10255425" cy="5705856"/>
          </a:xfrm>
          <a:prstGeom prst="rect">
            <a:avLst/>
          </a:prstGeom>
        </p:spPr>
        <p:txBody>
          <a:bodyPr vert="horz" lIns="91440" tIns="45720" rIns="91440" bIns="45720" rtlCol="0">
            <a:noAutofit/>
          </a:bodyPr>
          <a:lstStyle>
            <a:lvl1pPr marL="200482" indent="-200482" algn="l" defTabSz="801929" rtl="0" eaLnBrk="1" latinLnBrk="0" hangingPunct="1">
              <a:lnSpc>
                <a:spcPct val="90000"/>
              </a:lnSpc>
              <a:spcBef>
                <a:spcPts val="877"/>
              </a:spcBef>
              <a:buFont typeface="Arial" panose="020B0604020202020204" pitchFamily="34" charset="0"/>
              <a:buChar char="•"/>
              <a:defRPr sz="2456" kern="1200">
                <a:solidFill>
                  <a:schemeClr val="tx1"/>
                </a:solidFill>
                <a:latin typeface="+mn-lt"/>
                <a:ea typeface="+mn-ea"/>
                <a:cs typeface="+mn-cs"/>
              </a:defRPr>
            </a:lvl1pPr>
            <a:lvl2pPr marL="601447" indent="-200482" algn="l" defTabSz="801929" rtl="0" eaLnBrk="1" latinLnBrk="0" hangingPunct="1">
              <a:lnSpc>
                <a:spcPct val="90000"/>
              </a:lnSpc>
              <a:spcBef>
                <a:spcPts val="439"/>
              </a:spcBef>
              <a:buFont typeface="Arial" panose="020B0604020202020204" pitchFamily="34" charset="0"/>
              <a:buChar char="•"/>
              <a:defRPr sz="2105" kern="1200">
                <a:solidFill>
                  <a:schemeClr val="tx1"/>
                </a:solidFill>
                <a:latin typeface="+mn-lt"/>
                <a:ea typeface="+mn-ea"/>
                <a:cs typeface="+mn-cs"/>
              </a:defRPr>
            </a:lvl2pPr>
            <a:lvl3pPr marL="1002411" indent="-200482" algn="l" defTabSz="801929" rtl="0" eaLnBrk="1" latinLnBrk="0" hangingPunct="1">
              <a:lnSpc>
                <a:spcPct val="90000"/>
              </a:lnSpc>
              <a:spcBef>
                <a:spcPts val="439"/>
              </a:spcBef>
              <a:buFont typeface="Arial" panose="020B0604020202020204" pitchFamily="34" charset="0"/>
              <a:buChar char="•"/>
              <a:defRPr sz="1754" kern="1200">
                <a:solidFill>
                  <a:schemeClr val="tx1"/>
                </a:solidFill>
                <a:latin typeface="+mn-lt"/>
                <a:ea typeface="+mn-ea"/>
                <a:cs typeface="+mn-cs"/>
              </a:defRPr>
            </a:lvl3pPr>
            <a:lvl4pPr marL="1403375"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4pPr>
            <a:lvl5pPr marL="1804340"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5pPr>
            <a:lvl6pPr marL="2205304"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a:lstStyle>
          <a:p>
            <a:pPr hangingPunct="0"/>
            <a:r>
              <a:rPr lang="en-AU" sz="2400" dirty="0">
                <a:latin typeface="Arial" panose="020B0604020202020204" pitchFamily="34" charset="0"/>
                <a:cs typeface="Arial" panose="020B0604020202020204" pitchFamily="34" charset="0"/>
              </a:rPr>
              <a:t>Meeting notes with actions have been emailed and published</a:t>
            </a:r>
          </a:p>
          <a:p>
            <a:pPr hangingPunct="0"/>
            <a:r>
              <a:rPr lang="en-AU" sz="2400" dirty="0">
                <a:latin typeface="Arial" panose="020B0604020202020204" pitchFamily="34" charset="0"/>
                <a:cs typeface="Arial" panose="020B0604020202020204" pitchFamily="34" charset="0"/>
              </a:rPr>
              <a:t>Any feedback?</a:t>
            </a:r>
          </a:p>
          <a:p>
            <a:pPr hangingPunct="0"/>
            <a:endParaRPr lang="en-AU"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0248480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EE203-CFF3-4E25-A920-E2CC01FA7AB4}"/>
              </a:ext>
            </a:extLst>
          </p:cNvPr>
          <p:cNvSpPr>
            <a:spLocks noGrp="1"/>
          </p:cNvSpPr>
          <p:nvPr>
            <p:ph type="title"/>
          </p:nvPr>
        </p:nvSpPr>
        <p:spPr>
          <a:xfrm>
            <a:off x="206546" y="109854"/>
            <a:ext cx="9242253" cy="1310695"/>
          </a:xfrm>
        </p:spPr>
        <p:txBody>
          <a:bodyPr>
            <a:normAutofit/>
          </a:bodyPr>
          <a:lstStyle/>
          <a:p>
            <a:r>
              <a:rPr lang="en-AU" dirty="0"/>
              <a:t>AEMO FTP Account Policy</a:t>
            </a:r>
          </a:p>
        </p:txBody>
      </p:sp>
      <p:sp>
        <p:nvSpPr>
          <p:cNvPr id="4" name="Slide Number Placeholder 3">
            <a:extLst>
              <a:ext uri="{FF2B5EF4-FFF2-40B4-BE49-F238E27FC236}">
                <a16:creationId xmlns:a16="http://schemas.microsoft.com/office/drawing/2014/main" id="{C3AB390E-EF5F-4348-961D-A43970085C2D}"/>
              </a:ext>
            </a:extLst>
          </p:cNvPr>
          <p:cNvSpPr>
            <a:spLocks noGrp="1"/>
          </p:cNvSpPr>
          <p:nvPr>
            <p:ph type="sldNum" sz="quarter" idx="12"/>
          </p:nvPr>
        </p:nvSpPr>
        <p:spPr/>
        <p:txBody>
          <a:bodyPr/>
          <a:lstStyle/>
          <a:p>
            <a:fld id="{4EC81F68-4976-451A-B2E9-79BCBD2F70CC}" type="slidenum">
              <a:rPr lang="en-AU" smtClean="0"/>
              <a:t>40</a:t>
            </a:fld>
            <a:endParaRPr lang="en-AU" dirty="0"/>
          </a:p>
        </p:txBody>
      </p:sp>
      <p:sp>
        <p:nvSpPr>
          <p:cNvPr id="6" name="Content Placeholder 5">
            <a:extLst>
              <a:ext uri="{FF2B5EF4-FFF2-40B4-BE49-F238E27FC236}">
                <a16:creationId xmlns:a16="http://schemas.microsoft.com/office/drawing/2014/main" id="{99CB007F-DDCB-4F3F-A52E-77E8DD401D17}"/>
              </a:ext>
            </a:extLst>
          </p:cNvPr>
          <p:cNvSpPr>
            <a:spLocks noGrp="1"/>
          </p:cNvSpPr>
          <p:nvPr>
            <p:ph idx="1"/>
          </p:nvPr>
        </p:nvSpPr>
        <p:spPr/>
        <p:txBody>
          <a:bodyPr>
            <a:normAutofit/>
          </a:bodyPr>
          <a:lstStyle/>
          <a:p>
            <a:r>
              <a:rPr lang="en-AU" dirty="0"/>
              <a:t>By default all Participants are given </a:t>
            </a:r>
            <a:r>
              <a:rPr lang="en-AU" b="1" dirty="0"/>
              <a:t>one account</a:t>
            </a:r>
            <a:r>
              <a:rPr lang="en-AU" dirty="0"/>
              <a:t> that has access to both pre-production and production</a:t>
            </a:r>
          </a:p>
          <a:p>
            <a:r>
              <a:rPr lang="en-AU" dirty="0"/>
              <a:t>There is </a:t>
            </a:r>
            <a:r>
              <a:rPr lang="en-AU" b="1" dirty="0"/>
              <a:t>no restriction </a:t>
            </a:r>
            <a:r>
              <a:rPr lang="en-AU" dirty="0"/>
              <a:t>on requesting a second account, these account will also have access to both pre-production and production</a:t>
            </a:r>
          </a:p>
          <a:p>
            <a:r>
              <a:rPr lang="en-AU" dirty="0"/>
              <a:t>Participants usually put in a _</a:t>
            </a:r>
            <a:r>
              <a:rPr lang="en-AU" i="1" dirty="0"/>
              <a:t>pre or pre</a:t>
            </a:r>
            <a:r>
              <a:rPr lang="en-AU" dirty="0"/>
              <a:t>_ to designate an account for preproduction</a:t>
            </a:r>
          </a:p>
          <a:p>
            <a:endParaRPr lang="en-AU" dirty="0"/>
          </a:p>
          <a:p>
            <a:r>
              <a:rPr lang="en-AU" dirty="0"/>
              <a:t>Looking at support tickets there has been some confusion on the default versus our standard/policy e.g. “AEMO only ever issues one </a:t>
            </a:r>
            <a:r>
              <a:rPr lang="en-AU" dirty="0" err="1"/>
              <a:t>NEMNet</a:t>
            </a:r>
            <a:r>
              <a:rPr lang="en-AU" dirty="0"/>
              <a:t> account as per the AEMO standard”.</a:t>
            </a:r>
          </a:p>
          <a:p>
            <a:r>
              <a:rPr lang="en-AU" dirty="0"/>
              <a:t>This issue has been raised to our Support Hub.</a:t>
            </a:r>
          </a:p>
        </p:txBody>
      </p:sp>
    </p:spTree>
    <p:extLst>
      <p:ext uri="{BB962C8B-B14F-4D97-AF65-F5344CB8AC3E}">
        <p14:creationId xmlns:p14="http://schemas.microsoft.com/office/powerpoint/2010/main" val="139803197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89DB2-7FBA-4766-909B-5155964B4E9D}"/>
              </a:ext>
            </a:extLst>
          </p:cNvPr>
          <p:cNvSpPr>
            <a:spLocks noGrp="1"/>
          </p:cNvSpPr>
          <p:nvPr>
            <p:ph type="title"/>
          </p:nvPr>
        </p:nvSpPr>
        <p:spPr>
          <a:xfrm>
            <a:off x="729493" y="1884670"/>
            <a:ext cx="9221689" cy="3144614"/>
          </a:xfrm>
        </p:spPr>
        <p:txBody>
          <a:bodyPr/>
          <a:lstStyle/>
          <a:p>
            <a:r>
              <a:rPr lang="en-AU" dirty="0">
                <a:latin typeface="Arial" panose="020B0604020202020204" pitchFamily="34" charset="0"/>
                <a:cs typeface="Arial" panose="020B0604020202020204" pitchFamily="34" charset="0"/>
              </a:rPr>
              <a:t>Data Model Database Support</a:t>
            </a:r>
          </a:p>
        </p:txBody>
      </p:sp>
      <p:sp>
        <p:nvSpPr>
          <p:cNvPr id="3" name="Text Placeholder 2">
            <a:extLst>
              <a:ext uri="{FF2B5EF4-FFF2-40B4-BE49-F238E27FC236}">
                <a16:creationId xmlns:a16="http://schemas.microsoft.com/office/drawing/2014/main" id="{7FF61616-11FF-4493-ABFE-31CA102329A0}"/>
              </a:ext>
            </a:extLst>
          </p:cNvPr>
          <p:cNvSpPr>
            <a:spLocks noGrp="1"/>
          </p:cNvSpPr>
          <p:nvPr>
            <p:ph type="body" idx="1"/>
          </p:nvPr>
        </p:nvSpPr>
        <p:spPr>
          <a:xfrm>
            <a:off x="729493" y="5059034"/>
            <a:ext cx="9221689" cy="1653678"/>
          </a:xfrm>
        </p:spPr>
        <p:txBody>
          <a:bodyPr/>
          <a:lstStyle/>
          <a:p>
            <a:r>
              <a:rPr lang="en-AU" dirty="0">
                <a:latin typeface="Arial" panose="020B0604020202020204" pitchFamily="34" charset="0"/>
                <a:cs typeface="Arial" panose="020B0604020202020204" pitchFamily="34" charset="0"/>
              </a:rPr>
              <a:t>Hamish McNeish</a:t>
            </a:r>
          </a:p>
        </p:txBody>
      </p:sp>
    </p:spTree>
    <p:extLst>
      <p:ext uri="{BB962C8B-B14F-4D97-AF65-F5344CB8AC3E}">
        <p14:creationId xmlns:p14="http://schemas.microsoft.com/office/powerpoint/2010/main" val="20915095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EE203-CFF3-4E25-A920-E2CC01FA7AB4}"/>
              </a:ext>
            </a:extLst>
          </p:cNvPr>
          <p:cNvSpPr>
            <a:spLocks noGrp="1"/>
          </p:cNvSpPr>
          <p:nvPr>
            <p:ph type="title"/>
          </p:nvPr>
        </p:nvSpPr>
        <p:spPr>
          <a:xfrm>
            <a:off x="206546" y="109854"/>
            <a:ext cx="9242253" cy="1310695"/>
          </a:xfrm>
        </p:spPr>
        <p:txBody>
          <a:bodyPr>
            <a:normAutofit/>
          </a:bodyPr>
          <a:lstStyle/>
          <a:p>
            <a:r>
              <a:rPr lang="en-AU" dirty="0"/>
              <a:t>Current AEMO Support</a:t>
            </a:r>
          </a:p>
        </p:txBody>
      </p:sp>
      <p:sp>
        <p:nvSpPr>
          <p:cNvPr id="4" name="Slide Number Placeholder 3">
            <a:extLst>
              <a:ext uri="{FF2B5EF4-FFF2-40B4-BE49-F238E27FC236}">
                <a16:creationId xmlns:a16="http://schemas.microsoft.com/office/drawing/2014/main" id="{C3AB390E-EF5F-4348-961D-A43970085C2D}"/>
              </a:ext>
            </a:extLst>
          </p:cNvPr>
          <p:cNvSpPr>
            <a:spLocks noGrp="1"/>
          </p:cNvSpPr>
          <p:nvPr>
            <p:ph type="sldNum" sz="quarter" idx="12"/>
          </p:nvPr>
        </p:nvSpPr>
        <p:spPr/>
        <p:txBody>
          <a:bodyPr/>
          <a:lstStyle/>
          <a:p>
            <a:fld id="{4EC81F68-4976-451A-B2E9-79BCBD2F70CC}" type="slidenum">
              <a:rPr lang="en-AU" smtClean="0"/>
              <a:t>42</a:t>
            </a:fld>
            <a:endParaRPr lang="en-AU" dirty="0"/>
          </a:p>
        </p:txBody>
      </p:sp>
      <p:sp>
        <p:nvSpPr>
          <p:cNvPr id="6" name="Content Placeholder 5">
            <a:extLst>
              <a:ext uri="{FF2B5EF4-FFF2-40B4-BE49-F238E27FC236}">
                <a16:creationId xmlns:a16="http://schemas.microsoft.com/office/drawing/2014/main" id="{99CB007F-DDCB-4F3F-A52E-77E8DD401D17}"/>
              </a:ext>
            </a:extLst>
          </p:cNvPr>
          <p:cNvSpPr>
            <a:spLocks noGrp="1"/>
          </p:cNvSpPr>
          <p:nvPr>
            <p:ph idx="1"/>
          </p:nvPr>
        </p:nvSpPr>
        <p:spPr/>
        <p:txBody>
          <a:bodyPr>
            <a:normAutofit lnSpcReduction="10000"/>
          </a:bodyPr>
          <a:lstStyle/>
          <a:p>
            <a:r>
              <a:rPr lang="en-AU" dirty="0"/>
              <a:t>AEMO currently supports:</a:t>
            </a:r>
          </a:p>
          <a:p>
            <a:pPr lvl="1"/>
            <a:r>
              <a:rPr lang="en-AU" dirty="0" err="1"/>
              <a:t>pdrLoader</a:t>
            </a:r>
            <a:r>
              <a:rPr lang="en-AU" dirty="0"/>
              <a:t> and </a:t>
            </a:r>
            <a:r>
              <a:rPr lang="en-AU" dirty="0" err="1"/>
              <a:t>pdrBatcher</a:t>
            </a:r>
            <a:r>
              <a:rPr lang="en-AU" dirty="0"/>
              <a:t> latest version 7.4.1 (released 22 Nov 2018)</a:t>
            </a:r>
          </a:p>
          <a:p>
            <a:pPr lvl="1"/>
            <a:r>
              <a:rPr lang="en-AU" dirty="0" err="1"/>
              <a:t>pdrLoader</a:t>
            </a:r>
            <a:r>
              <a:rPr lang="en-AU" dirty="0"/>
              <a:t> 7.4.0 and 7.4.1 officially supports:</a:t>
            </a:r>
          </a:p>
          <a:p>
            <a:pPr lvl="2"/>
            <a:r>
              <a:rPr lang="en-AU" dirty="0"/>
              <a:t>JRE 8</a:t>
            </a:r>
          </a:p>
          <a:p>
            <a:pPr lvl="2"/>
            <a:r>
              <a:rPr lang="en-AU" dirty="0"/>
              <a:t>SQL Server 2014, 2012</a:t>
            </a:r>
          </a:p>
          <a:p>
            <a:pPr lvl="2"/>
            <a:r>
              <a:rPr lang="en-AU" dirty="0"/>
              <a:t>Oracle 12c, 11g</a:t>
            </a:r>
          </a:p>
          <a:p>
            <a:pPr lvl="1"/>
            <a:endParaRPr lang="en-AU" dirty="0"/>
          </a:p>
          <a:p>
            <a:r>
              <a:rPr lang="en-AU" dirty="0"/>
              <a:t>Other database support - Azure SQL, PostgreSQL, MySQL:</a:t>
            </a:r>
          </a:p>
          <a:p>
            <a:pPr lvl="1"/>
            <a:r>
              <a:rPr lang="en-AU" dirty="0"/>
              <a:t>We offer no official support, this is provided as best endeavours</a:t>
            </a:r>
          </a:p>
          <a:p>
            <a:pPr lvl="1"/>
            <a:r>
              <a:rPr lang="en-AU" dirty="0" err="1"/>
              <a:t>pdrLoader</a:t>
            </a:r>
            <a:r>
              <a:rPr lang="en-AU" dirty="0"/>
              <a:t> and our data model scripts are not tested against these databases</a:t>
            </a:r>
          </a:p>
          <a:p>
            <a:pPr lvl="1"/>
            <a:r>
              <a:rPr lang="en-AU" dirty="0"/>
              <a:t>Example configurations for connecting to alternate databases are provided in the </a:t>
            </a:r>
            <a:r>
              <a:rPr lang="en-AU" dirty="0" err="1"/>
              <a:t>pdrLoader</a:t>
            </a:r>
            <a:r>
              <a:rPr lang="en-AU" dirty="0"/>
              <a:t> properties file (MySQL and PostgreSQL)</a:t>
            </a:r>
          </a:p>
          <a:p>
            <a:pPr lvl="1"/>
            <a:r>
              <a:rPr lang="en-AU" dirty="0"/>
              <a:t>There are installations on these databases being used by participants</a:t>
            </a:r>
          </a:p>
          <a:p>
            <a:pPr lvl="2"/>
            <a:r>
              <a:rPr lang="en-AU" dirty="0"/>
              <a:t>Azure SQL and SQL server scripts are identical</a:t>
            </a:r>
          </a:p>
          <a:p>
            <a:pPr lvl="2"/>
            <a:r>
              <a:rPr lang="en-AU" dirty="0"/>
              <a:t>The Oracle scripts can be converted to PostgreSQL using third party tools</a:t>
            </a:r>
          </a:p>
          <a:p>
            <a:pPr lvl="1"/>
            <a:endParaRPr lang="en-AU" dirty="0"/>
          </a:p>
          <a:p>
            <a:pPr lvl="1"/>
            <a:endParaRPr lang="en-AU" dirty="0"/>
          </a:p>
          <a:p>
            <a:pPr lvl="2"/>
            <a:endParaRPr lang="en-AU" dirty="0"/>
          </a:p>
          <a:p>
            <a:pPr lvl="1"/>
            <a:endParaRPr lang="en-AU" dirty="0"/>
          </a:p>
          <a:p>
            <a:pPr lvl="1"/>
            <a:endParaRPr lang="en-AU" dirty="0"/>
          </a:p>
        </p:txBody>
      </p:sp>
    </p:spTree>
    <p:extLst>
      <p:ext uri="{BB962C8B-B14F-4D97-AF65-F5344CB8AC3E}">
        <p14:creationId xmlns:p14="http://schemas.microsoft.com/office/powerpoint/2010/main" val="16005156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89DB2-7FBA-4766-909B-5155964B4E9D}"/>
              </a:ext>
            </a:extLst>
          </p:cNvPr>
          <p:cNvSpPr>
            <a:spLocks noGrp="1"/>
          </p:cNvSpPr>
          <p:nvPr>
            <p:ph type="title"/>
          </p:nvPr>
        </p:nvSpPr>
        <p:spPr>
          <a:xfrm>
            <a:off x="729493" y="1884670"/>
            <a:ext cx="9221689" cy="3144614"/>
          </a:xfrm>
        </p:spPr>
        <p:txBody>
          <a:bodyPr/>
          <a:lstStyle/>
          <a:p>
            <a:r>
              <a:rPr lang="en-AU" dirty="0">
                <a:latin typeface="Arial" panose="020B0604020202020204" pitchFamily="34" charset="0"/>
                <a:cs typeface="Arial" panose="020B0604020202020204" pitchFamily="34" charset="0"/>
              </a:rPr>
              <a:t>General Questions</a:t>
            </a:r>
          </a:p>
        </p:txBody>
      </p:sp>
      <p:sp>
        <p:nvSpPr>
          <p:cNvPr id="3" name="Text Placeholder 2">
            <a:extLst>
              <a:ext uri="{FF2B5EF4-FFF2-40B4-BE49-F238E27FC236}">
                <a16:creationId xmlns:a16="http://schemas.microsoft.com/office/drawing/2014/main" id="{7FF61616-11FF-4493-ABFE-31CA102329A0}"/>
              </a:ext>
            </a:extLst>
          </p:cNvPr>
          <p:cNvSpPr>
            <a:spLocks noGrp="1"/>
          </p:cNvSpPr>
          <p:nvPr>
            <p:ph type="body" idx="1"/>
          </p:nvPr>
        </p:nvSpPr>
        <p:spPr>
          <a:xfrm>
            <a:off x="729493" y="5059034"/>
            <a:ext cx="9221689" cy="1653678"/>
          </a:xfrm>
        </p:spPr>
        <p:txBody>
          <a:bodyPr/>
          <a:lstStyle/>
          <a:p>
            <a:r>
              <a:rPr lang="en-AU" dirty="0">
                <a:latin typeface="Arial" panose="020B0604020202020204" pitchFamily="34" charset="0"/>
                <a:cs typeface="Arial" panose="020B0604020202020204" pitchFamily="34" charset="0"/>
              </a:rPr>
              <a:t>Hamish McNeish</a:t>
            </a:r>
          </a:p>
        </p:txBody>
      </p:sp>
    </p:spTree>
    <p:extLst>
      <p:ext uri="{BB962C8B-B14F-4D97-AF65-F5344CB8AC3E}">
        <p14:creationId xmlns:p14="http://schemas.microsoft.com/office/powerpoint/2010/main" val="62911609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89DB2-7FBA-4766-909B-5155964B4E9D}"/>
              </a:ext>
            </a:extLst>
          </p:cNvPr>
          <p:cNvSpPr>
            <a:spLocks noGrp="1"/>
          </p:cNvSpPr>
          <p:nvPr>
            <p:ph type="title"/>
          </p:nvPr>
        </p:nvSpPr>
        <p:spPr>
          <a:xfrm>
            <a:off x="729493" y="1884670"/>
            <a:ext cx="9221689" cy="3144614"/>
          </a:xfrm>
        </p:spPr>
        <p:txBody>
          <a:bodyPr/>
          <a:lstStyle/>
          <a:p>
            <a:r>
              <a:rPr lang="en-AU" dirty="0">
                <a:latin typeface="Arial" panose="020B0604020202020204" pitchFamily="34" charset="0"/>
                <a:cs typeface="Arial" panose="020B0604020202020204" pitchFamily="34" charset="0"/>
              </a:rPr>
              <a:t>Forward Meeting Plan</a:t>
            </a:r>
          </a:p>
        </p:txBody>
      </p:sp>
      <p:sp>
        <p:nvSpPr>
          <p:cNvPr id="3" name="Text Placeholder 2">
            <a:extLst>
              <a:ext uri="{FF2B5EF4-FFF2-40B4-BE49-F238E27FC236}">
                <a16:creationId xmlns:a16="http://schemas.microsoft.com/office/drawing/2014/main" id="{7FF61616-11FF-4493-ABFE-31CA102329A0}"/>
              </a:ext>
            </a:extLst>
          </p:cNvPr>
          <p:cNvSpPr>
            <a:spLocks noGrp="1"/>
          </p:cNvSpPr>
          <p:nvPr>
            <p:ph type="body" idx="1"/>
          </p:nvPr>
        </p:nvSpPr>
        <p:spPr>
          <a:xfrm>
            <a:off x="729493" y="5059034"/>
            <a:ext cx="9221689" cy="1653678"/>
          </a:xfrm>
        </p:spPr>
        <p:txBody>
          <a:bodyPr/>
          <a:lstStyle/>
          <a:p>
            <a:r>
              <a:rPr lang="en-AU" dirty="0">
                <a:latin typeface="Arial" panose="020B0604020202020204" pitchFamily="34" charset="0"/>
                <a:cs typeface="Arial" panose="020B0604020202020204" pitchFamily="34" charset="0"/>
              </a:rPr>
              <a:t>Hamish McNeish</a:t>
            </a:r>
          </a:p>
        </p:txBody>
      </p:sp>
    </p:spTree>
    <p:extLst>
      <p:ext uri="{BB962C8B-B14F-4D97-AF65-F5344CB8AC3E}">
        <p14:creationId xmlns:p14="http://schemas.microsoft.com/office/powerpoint/2010/main" val="418876632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E720E-29C6-40E4-81C1-C3C3FC689BC5}"/>
              </a:ext>
            </a:extLst>
          </p:cNvPr>
          <p:cNvSpPr>
            <a:spLocks noGrp="1"/>
          </p:cNvSpPr>
          <p:nvPr>
            <p:ph type="title"/>
          </p:nvPr>
        </p:nvSpPr>
        <p:spPr/>
        <p:txBody>
          <a:bodyPr/>
          <a:lstStyle/>
          <a:p>
            <a:r>
              <a:rPr lang="en-AU" dirty="0"/>
              <a:t>Upcoming Meetings</a:t>
            </a:r>
          </a:p>
        </p:txBody>
      </p:sp>
      <p:sp>
        <p:nvSpPr>
          <p:cNvPr id="3" name="Content Placeholder 2">
            <a:extLst>
              <a:ext uri="{FF2B5EF4-FFF2-40B4-BE49-F238E27FC236}">
                <a16:creationId xmlns:a16="http://schemas.microsoft.com/office/drawing/2014/main" id="{5B1B7CE4-157E-447D-8E8B-3ECB95AAF6EE}"/>
              </a:ext>
            </a:extLst>
          </p:cNvPr>
          <p:cNvSpPr>
            <a:spLocks noGrp="1"/>
          </p:cNvSpPr>
          <p:nvPr>
            <p:ph idx="1"/>
          </p:nvPr>
        </p:nvSpPr>
        <p:spPr>
          <a:xfrm>
            <a:off x="206546" y="1653309"/>
            <a:ext cx="10255425" cy="5643418"/>
          </a:xfrm>
        </p:spPr>
        <p:txBody>
          <a:bodyPr>
            <a:normAutofit lnSpcReduction="10000"/>
          </a:bodyPr>
          <a:lstStyle/>
          <a:p>
            <a:r>
              <a:rPr lang="en-AU" dirty="0">
                <a:latin typeface="Arial" panose="020B0604020202020204" pitchFamily="34" charset="0"/>
                <a:cs typeface="Arial" panose="020B0604020202020204" pitchFamily="34" charset="0"/>
              </a:rPr>
              <a:t>Systems Working Group</a:t>
            </a:r>
          </a:p>
          <a:p>
            <a:pPr lvl="1"/>
            <a:r>
              <a:rPr lang="en-AU" dirty="0">
                <a:latin typeface="Arial" panose="020B0604020202020204" pitchFamily="34" charset="0"/>
                <a:cs typeface="Arial" panose="020B0604020202020204" pitchFamily="34" charset="0"/>
              </a:rPr>
              <a:t>TBC January 2019</a:t>
            </a:r>
          </a:p>
          <a:p>
            <a:pPr lvl="2"/>
            <a:r>
              <a:rPr lang="en-AU" dirty="0">
                <a:latin typeface="Arial" panose="020B0604020202020204" pitchFamily="34" charset="0"/>
                <a:cs typeface="Arial" panose="020B0604020202020204" pitchFamily="34" charset="0"/>
              </a:rPr>
              <a:t>Schedule update</a:t>
            </a:r>
          </a:p>
          <a:p>
            <a:pPr lvl="2"/>
            <a:r>
              <a:rPr lang="en-AU" dirty="0">
                <a:latin typeface="Arial" panose="020B0604020202020204" pitchFamily="34" charset="0"/>
                <a:cs typeface="Arial" panose="020B0604020202020204" pitchFamily="34" charset="0"/>
              </a:rPr>
              <a:t>Demo of </a:t>
            </a:r>
            <a:r>
              <a:rPr lang="en-AU" dirty="0" err="1">
                <a:latin typeface="Arial" panose="020B0604020202020204" pitchFamily="34" charset="0"/>
                <a:cs typeface="Arial" panose="020B0604020202020204" pitchFamily="34" charset="0"/>
              </a:rPr>
              <a:t>pdrMonitor</a:t>
            </a:r>
            <a:endParaRPr lang="en-AU" dirty="0">
              <a:latin typeface="Arial" panose="020B0604020202020204" pitchFamily="34" charset="0"/>
              <a:cs typeface="Arial" panose="020B0604020202020204" pitchFamily="34" charset="0"/>
            </a:endParaRPr>
          </a:p>
          <a:p>
            <a:pPr lvl="2"/>
            <a:r>
              <a:rPr lang="en-AU" dirty="0">
                <a:latin typeface="Arial" panose="020B0604020202020204" pitchFamily="34" charset="0"/>
                <a:cs typeface="Arial" panose="020B0604020202020204" pitchFamily="34" charset="0"/>
              </a:rPr>
              <a:t>Data Model report delivery analysis</a:t>
            </a:r>
          </a:p>
          <a:p>
            <a:pPr lvl="1"/>
            <a:r>
              <a:rPr lang="en-AU" dirty="0">
                <a:latin typeface="Arial" panose="020B0604020202020204" pitchFamily="34" charset="0"/>
                <a:cs typeface="Arial" panose="020B0604020202020204" pitchFamily="34" charset="0"/>
              </a:rPr>
              <a:t>Mon, 18 February 2019</a:t>
            </a:r>
          </a:p>
          <a:p>
            <a:r>
              <a:rPr lang="en-AU" dirty="0">
                <a:latin typeface="Arial" panose="020B0604020202020204" pitchFamily="34" charset="0"/>
                <a:cs typeface="Arial" panose="020B0604020202020204" pitchFamily="34" charset="0"/>
              </a:rPr>
              <a:t>Focus groups:</a:t>
            </a:r>
          </a:p>
          <a:p>
            <a:pPr lvl="1"/>
            <a:r>
              <a:rPr lang="en-AU" dirty="0">
                <a:latin typeface="Arial" panose="020B0604020202020204" pitchFamily="34" charset="0"/>
                <a:cs typeface="Arial" panose="020B0604020202020204" pitchFamily="34" charset="0"/>
              </a:rPr>
              <a:t>Dispatch – mid-Feb-19 - </a:t>
            </a:r>
            <a:r>
              <a:rPr lang="en-AU" i="1" dirty="0">
                <a:latin typeface="Arial" panose="020B0604020202020204" pitchFamily="34" charset="0"/>
                <a:cs typeface="Arial" panose="020B0604020202020204" pitchFamily="34" charset="0"/>
              </a:rPr>
              <a:t>tentative</a:t>
            </a:r>
          </a:p>
          <a:p>
            <a:pPr lvl="1"/>
            <a:r>
              <a:rPr lang="en-AU" dirty="0">
                <a:latin typeface="Arial" panose="020B0604020202020204" pitchFamily="34" charset="0"/>
                <a:cs typeface="Arial" panose="020B0604020202020204" pitchFamily="34" charset="0"/>
              </a:rPr>
              <a:t>Metering, Settlement – </a:t>
            </a:r>
            <a:r>
              <a:rPr lang="en-AU" i="1" dirty="0">
                <a:latin typeface="Arial" panose="020B0604020202020204" pitchFamily="34" charset="0"/>
                <a:cs typeface="Arial" panose="020B0604020202020204" pitchFamily="34" charset="0"/>
              </a:rPr>
              <a:t>to be scheduled</a:t>
            </a:r>
          </a:p>
          <a:p>
            <a:r>
              <a:rPr lang="en-AU" dirty="0">
                <a:latin typeface="Arial" panose="020B0604020202020204" pitchFamily="34" charset="0"/>
                <a:cs typeface="Arial" panose="020B0604020202020204" pitchFamily="34" charset="0"/>
              </a:rPr>
              <a:t>Other AEMO IT Meetings</a:t>
            </a:r>
          </a:p>
          <a:p>
            <a:pPr lvl="1"/>
            <a:r>
              <a:rPr lang="en-AU" dirty="0">
                <a:latin typeface="Arial" panose="020B0604020202020204" pitchFamily="34" charset="0"/>
                <a:cs typeface="Arial" panose="020B0604020202020204" pitchFamily="34" charset="0"/>
              </a:rPr>
              <a:t>MSATS MSUG - 19 Dec 2018 (Initial) - </a:t>
            </a:r>
            <a:r>
              <a:rPr lang="en-AU" i="1" dirty="0">
                <a:latin typeface="Arial" panose="020B0604020202020204" pitchFamily="34" charset="0"/>
                <a:cs typeface="Arial" panose="020B0604020202020204" pitchFamily="34" charset="0"/>
              </a:rPr>
              <a:t>tentative</a:t>
            </a:r>
          </a:p>
          <a:p>
            <a:pPr lvl="1"/>
            <a:r>
              <a:rPr lang="en-AU" dirty="0">
                <a:latin typeface="Arial" panose="020B0604020202020204" pitchFamily="34" charset="0"/>
                <a:cs typeface="Arial" panose="020B0604020202020204" pitchFamily="34" charset="0"/>
              </a:rPr>
              <a:t>EMMS MSUG - 17 Jan 2019 (Post Release)</a:t>
            </a:r>
          </a:p>
          <a:p>
            <a:pPr lvl="1"/>
            <a:r>
              <a:rPr lang="en-AU" dirty="0">
                <a:latin typeface="Arial" panose="020B0604020202020204" pitchFamily="34" charset="0"/>
                <a:cs typeface="Arial" panose="020B0604020202020204" pitchFamily="34" charset="0"/>
              </a:rPr>
              <a:t>MSATS MSUG – 13 Feb 2019 (Post Release) - </a:t>
            </a:r>
            <a:r>
              <a:rPr lang="en-AU" i="1" dirty="0">
                <a:latin typeface="Arial" panose="020B0604020202020204" pitchFamily="34" charset="0"/>
                <a:cs typeface="Arial" panose="020B0604020202020204" pitchFamily="34" charset="0"/>
              </a:rPr>
              <a:t>tentative</a:t>
            </a:r>
          </a:p>
          <a:p>
            <a:r>
              <a:rPr lang="en-AU" dirty="0">
                <a:latin typeface="Arial" panose="020B0604020202020204" pitchFamily="34" charset="0"/>
                <a:cs typeface="Arial" panose="020B0604020202020204" pitchFamily="34" charset="0"/>
              </a:rPr>
              <a:t>5MS Meetings and Forum Dates: </a:t>
            </a:r>
            <a:r>
              <a:rPr lang="en-AU" dirty="0">
                <a:latin typeface="Arial" panose="020B0604020202020204" pitchFamily="34" charset="0"/>
                <a:cs typeface="Arial" panose="020B0604020202020204" pitchFamily="34" charset="0"/>
                <a:hlinkClick r:id="rId2"/>
              </a:rPr>
              <a:t>http://aemo.com.au/Electricity/National-Electricity-Market-NEM/Five-Minute-Settlement</a:t>
            </a:r>
            <a:r>
              <a:rPr lang="en-AU" dirty="0">
                <a:latin typeface="Arial" panose="020B0604020202020204" pitchFamily="34" charset="0"/>
                <a:cs typeface="Arial" panose="020B0604020202020204" pitchFamily="34" charset="0"/>
              </a:rPr>
              <a:t> </a:t>
            </a:r>
          </a:p>
        </p:txBody>
      </p:sp>
      <p:sp>
        <p:nvSpPr>
          <p:cNvPr id="4" name="Slide Number Placeholder 5">
            <a:extLst>
              <a:ext uri="{FF2B5EF4-FFF2-40B4-BE49-F238E27FC236}">
                <a16:creationId xmlns:a16="http://schemas.microsoft.com/office/drawing/2014/main" id="{47DBC97A-0E4D-4BA6-B3E0-FB905E186170}"/>
              </a:ext>
            </a:extLst>
          </p:cNvPr>
          <p:cNvSpPr>
            <a:spLocks noGrp="1"/>
          </p:cNvSpPr>
          <p:nvPr>
            <p:ph type="sldNum" sz="quarter" idx="12"/>
          </p:nvPr>
        </p:nvSpPr>
        <p:spPr>
          <a:xfrm>
            <a:off x="9956751" y="7006699"/>
            <a:ext cx="505220" cy="402483"/>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45</a:t>
            </a:fld>
            <a:endParaRPr kumimoji="0" lang="en-AU" sz="1052" b="0" i="0" u="none" strike="noStrike" kern="1200" cap="none" spc="0" normalizeH="0" baseline="0" noProof="0" dirty="0">
              <a:ln>
                <a:noFill/>
              </a:ln>
              <a:solidFill>
                <a:srgbClr val="222324">
                  <a:tint val="75000"/>
                </a:srgbClr>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227414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92AA5-49E0-4E1E-836A-9F522368CD4A}"/>
              </a:ext>
            </a:extLst>
          </p:cNvPr>
          <p:cNvSpPr>
            <a:spLocks noGrp="1"/>
          </p:cNvSpPr>
          <p:nvPr>
            <p:ph type="title"/>
          </p:nvPr>
        </p:nvSpPr>
        <p:spPr/>
        <p:txBody>
          <a:bodyPr/>
          <a:lstStyle/>
          <a:p>
            <a:r>
              <a:rPr lang="en-AU" dirty="0"/>
              <a:t>Actions to Close</a:t>
            </a:r>
          </a:p>
        </p:txBody>
      </p:sp>
      <p:sp>
        <p:nvSpPr>
          <p:cNvPr id="4" name="Slide Number Placeholder 5">
            <a:extLst>
              <a:ext uri="{FF2B5EF4-FFF2-40B4-BE49-F238E27FC236}">
                <a16:creationId xmlns:a16="http://schemas.microsoft.com/office/drawing/2014/main" id="{8A47EC5B-16BF-4FE0-AE5A-395D74B62CE2}"/>
              </a:ext>
            </a:extLst>
          </p:cNvPr>
          <p:cNvSpPr>
            <a:spLocks noGrp="1"/>
          </p:cNvSpPr>
          <p:nvPr>
            <p:ph type="sldNum" sz="quarter" idx="12"/>
          </p:nvPr>
        </p:nvSpPr>
        <p:spPr>
          <a:xfrm>
            <a:off x="9956751" y="7006699"/>
            <a:ext cx="505220" cy="402483"/>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AU" sz="1052" b="0" i="0" u="none" strike="noStrike" kern="1200" cap="none" spc="0" normalizeH="0" baseline="0" noProof="0" dirty="0">
              <a:ln>
                <a:noFill/>
              </a:ln>
              <a:solidFill>
                <a:srgbClr val="222324">
                  <a:tint val="75000"/>
                </a:srgbClr>
              </a:solidFill>
              <a:effectLst/>
              <a:uLnTx/>
              <a:uFillTx/>
              <a:latin typeface="Tw Cen MT" panose="020B0602020104020603"/>
              <a:ea typeface="+mn-ea"/>
              <a:cs typeface="+mn-cs"/>
            </a:endParaRPr>
          </a:p>
        </p:txBody>
      </p:sp>
      <p:graphicFrame>
        <p:nvGraphicFramePr>
          <p:cNvPr id="7" name="Content Placeholder 2">
            <a:extLst>
              <a:ext uri="{FF2B5EF4-FFF2-40B4-BE49-F238E27FC236}">
                <a16:creationId xmlns:a16="http://schemas.microsoft.com/office/drawing/2014/main" id="{2AF6D6EC-1341-4BFC-92D0-ACAA5F879EE4}"/>
              </a:ext>
            </a:extLst>
          </p:cNvPr>
          <p:cNvGraphicFramePr>
            <a:graphicFrameLocks/>
          </p:cNvGraphicFramePr>
          <p:nvPr>
            <p:extLst>
              <p:ext uri="{D42A27DB-BD31-4B8C-83A1-F6EECF244321}">
                <p14:modId xmlns:p14="http://schemas.microsoft.com/office/powerpoint/2010/main" val="2132126621"/>
              </p:ext>
            </p:extLst>
          </p:nvPr>
        </p:nvGraphicFramePr>
        <p:xfrm>
          <a:off x="206547" y="1964777"/>
          <a:ext cx="10122174" cy="1952033"/>
        </p:xfrm>
        <a:graphic>
          <a:graphicData uri="http://schemas.openxmlformats.org/drawingml/2006/table">
            <a:tbl>
              <a:tblPr firstRow="1" firstCol="1" bandRow="1">
                <a:tableStyleId>{5C22544A-7EE6-4342-B048-85BDC9FD1C3A}</a:tableStyleId>
              </a:tblPr>
              <a:tblGrid>
                <a:gridCol w="597807">
                  <a:extLst>
                    <a:ext uri="{9D8B030D-6E8A-4147-A177-3AD203B41FA5}">
                      <a16:colId xmlns:a16="http://schemas.microsoft.com/office/drawing/2014/main" val="1360153596"/>
                    </a:ext>
                  </a:extLst>
                </a:gridCol>
                <a:gridCol w="1534809">
                  <a:extLst>
                    <a:ext uri="{9D8B030D-6E8A-4147-A177-3AD203B41FA5}">
                      <a16:colId xmlns:a16="http://schemas.microsoft.com/office/drawing/2014/main" val="807627447"/>
                    </a:ext>
                  </a:extLst>
                </a:gridCol>
                <a:gridCol w="3735572">
                  <a:extLst>
                    <a:ext uri="{9D8B030D-6E8A-4147-A177-3AD203B41FA5}">
                      <a16:colId xmlns:a16="http://schemas.microsoft.com/office/drawing/2014/main" val="4256299111"/>
                    </a:ext>
                  </a:extLst>
                </a:gridCol>
                <a:gridCol w="2367516">
                  <a:extLst>
                    <a:ext uri="{9D8B030D-6E8A-4147-A177-3AD203B41FA5}">
                      <a16:colId xmlns:a16="http://schemas.microsoft.com/office/drawing/2014/main" val="1198842525"/>
                    </a:ext>
                  </a:extLst>
                </a:gridCol>
                <a:gridCol w="936513">
                  <a:extLst>
                    <a:ext uri="{9D8B030D-6E8A-4147-A177-3AD203B41FA5}">
                      <a16:colId xmlns:a16="http://schemas.microsoft.com/office/drawing/2014/main" val="675901875"/>
                    </a:ext>
                  </a:extLst>
                </a:gridCol>
                <a:gridCol w="949957">
                  <a:extLst>
                    <a:ext uri="{9D8B030D-6E8A-4147-A177-3AD203B41FA5}">
                      <a16:colId xmlns:a16="http://schemas.microsoft.com/office/drawing/2014/main" val="319954480"/>
                    </a:ext>
                  </a:extLst>
                </a:gridCol>
              </a:tblGrid>
              <a:tr h="262107">
                <a:tc>
                  <a:txBody>
                    <a:bodyPr/>
                    <a:lstStyle/>
                    <a:p>
                      <a:pPr algn="l">
                        <a:spcBef>
                          <a:spcPts val="600"/>
                        </a:spcBef>
                        <a:spcAft>
                          <a:spcPts val="600"/>
                        </a:spcAft>
                      </a:pPr>
                      <a:r>
                        <a:rPr lang="en-AU" sz="1200" dirty="0">
                          <a:effectLst/>
                          <a:latin typeface="Arial" panose="020B0604020202020204" pitchFamily="34" charset="0"/>
                          <a:cs typeface="Arial" panose="020B0604020202020204" pitchFamily="34" charset="0"/>
                        </a:rPr>
                        <a:t>Item</a:t>
                      </a:r>
                      <a:endParaRPr lang="en-AU" sz="1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l">
                        <a:spcBef>
                          <a:spcPts val="600"/>
                        </a:spcBef>
                        <a:spcAft>
                          <a:spcPts val="600"/>
                        </a:spcAft>
                      </a:pPr>
                      <a:r>
                        <a:rPr lang="en-AU" sz="1200" dirty="0">
                          <a:effectLst/>
                          <a:latin typeface="Arial" panose="020B0604020202020204" pitchFamily="34" charset="0"/>
                          <a:cs typeface="Arial" panose="020B0604020202020204" pitchFamily="34" charset="0"/>
                        </a:rPr>
                        <a:t>Topic</a:t>
                      </a:r>
                      <a:endParaRPr lang="en-AU" sz="1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l">
                        <a:spcBef>
                          <a:spcPts val="600"/>
                        </a:spcBef>
                        <a:spcAft>
                          <a:spcPts val="600"/>
                        </a:spcAft>
                      </a:pPr>
                      <a:r>
                        <a:rPr lang="en-AU" sz="1200" dirty="0">
                          <a:effectLst/>
                          <a:latin typeface="Arial" panose="020B0604020202020204" pitchFamily="34" charset="0"/>
                          <a:cs typeface="Arial" panose="020B0604020202020204" pitchFamily="34" charset="0"/>
                        </a:rPr>
                        <a:t>Action required</a:t>
                      </a:r>
                      <a:endParaRPr lang="en-AU" sz="1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l">
                        <a:spcBef>
                          <a:spcPts val="600"/>
                        </a:spcBef>
                        <a:spcAft>
                          <a:spcPts val="600"/>
                        </a:spcAft>
                      </a:pPr>
                      <a:r>
                        <a:rPr lang="en-AU" sz="1200" b="0" dirty="0">
                          <a:effectLst/>
                          <a:latin typeface="Arial" panose="020B0604020202020204" pitchFamily="34" charset="0"/>
                          <a:ea typeface="Times New Roman" panose="02020603050405020304" pitchFamily="18" charset="0"/>
                          <a:cs typeface="Arial" panose="020B0604020202020204" pitchFamily="34" charset="0"/>
                        </a:rPr>
                        <a:t>Action Update</a:t>
                      </a:r>
                    </a:p>
                  </a:txBody>
                  <a:tcPr marL="68580" marR="68580" marT="0" marB="0"/>
                </a:tc>
                <a:tc>
                  <a:txBody>
                    <a:bodyPr/>
                    <a:lstStyle/>
                    <a:p>
                      <a:pPr algn="l">
                        <a:spcBef>
                          <a:spcPts val="600"/>
                        </a:spcBef>
                        <a:spcAft>
                          <a:spcPts val="600"/>
                        </a:spcAft>
                      </a:pPr>
                      <a:r>
                        <a:rPr lang="en-AU" sz="1000" dirty="0">
                          <a:effectLst/>
                          <a:latin typeface="Arial" panose="020B0604020202020204" pitchFamily="34" charset="0"/>
                          <a:cs typeface="Arial" panose="020B0604020202020204" pitchFamily="34" charset="0"/>
                        </a:rPr>
                        <a:t>Responsible</a:t>
                      </a:r>
                      <a:endParaRPr lang="en-AU" sz="1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l">
                        <a:spcBef>
                          <a:spcPts val="600"/>
                        </a:spcBef>
                        <a:spcAft>
                          <a:spcPts val="600"/>
                        </a:spcAft>
                      </a:pPr>
                      <a:r>
                        <a:rPr lang="en-AU" sz="1200" dirty="0">
                          <a:effectLst/>
                          <a:latin typeface="Arial" panose="020B0604020202020204" pitchFamily="34" charset="0"/>
                          <a:cs typeface="Arial" panose="020B0604020202020204" pitchFamily="34" charset="0"/>
                        </a:rPr>
                        <a:t>By</a:t>
                      </a:r>
                      <a:endParaRPr lang="en-AU" sz="12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29397537"/>
                  </a:ext>
                </a:extLst>
              </a:tr>
              <a:tr h="262107">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3.2</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Bidding data model transition</a:t>
                      </a:r>
                    </a:p>
                  </a:txBody>
                  <a:tcPr marL="68580" marR="68580" marT="0" marB="0"/>
                </a:tc>
                <a:tc>
                  <a:txBody>
                    <a:bodyPr/>
                    <a:lstStyle/>
                    <a:p>
                      <a:pPr algn="l">
                        <a:lnSpc>
                          <a:spcPct val="106000"/>
                        </a:lnSpc>
                        <a:spcBef>
                          <a:spcPts val="600"/>
                        </a:spcBef>
                        <a:spcAft>
                          <a:spcPts val="600"/>
                        </a:spcAft>
                      </a:pPr>
                      <a:r>
                        <a:rPr lang="en-AU" sz="1200" b="0" i="0" dirty="0">
                          <a:effectLst/>
                          <a:latin typeface="Arial" panose="020B0604020202020204" pitchFamily="34" charset="0"/>
                          <a:ea typeface="Times New Roman" panose="02020603050405020304" pitchFamily="18" charset="0"/>
                          <a:cs typeface="Arial" panose="020B0604020202020204" pitchFamily="34" charset="0"/>
                        </a:rPr>
                        <a:t>AEMO to include in data model focus group discussion, date to be scheduled.</a:t>
                      </a:r>
                    </a:p>
                  </a:txBody>
                  <a:tcPr marL="68580" marR="68580"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200" b="1" i="0" dirty="0">
                          <a:effectLst/>
                          <a:latin typeface="Arial" panose="020B0604020202020204" pitchFamily="34" charset="0"/>
                          <a:ea typeface="Times New Roman" panose="02020603050405020304" pitchFamily="18" charset="0"/>
                          <a:cs typeface="Arial" panose="020B0604020202020204" pitchFamily="34" charset="0"/>
                        </a:rPr>
                        <a:t>Proposed for Feb-19</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AEMO</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17/12/2018</a:t>
                      </a:r>
                    </a:p>
                  </a:txBody>
                  <a:tcPr marL="68580" marR="68580" marT="0" marB="0"/>
                </a:tc>
                <a:extLst>
                  <a:ext uri="{0D108BD9-81ED-4DB2-BD59-A6C34878D82A}">
                    <a16:rowId xmlns:a16="http://schemas.microsoft.com/office/drawing/2014/main" val="3339739698"/>
                  </a:ext>
                </a:extLst>
              </a:tr>
              <a:tr h="262107">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3.3</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Bidding data model tables</a:t>
                      </a:r>
                    </a:p>
                  </a:txBody>
                  <a:tcPr marL="68580" marR="68580" marT="0" marB="0"/>
                </a:tc>
                <a:tc>
                  <a:txBody>
                    <a:bodyPr/>
                    <a:lstStyle/>
                    <a:p>
                      <a:pPr algn="l">
                        <a:lnSpc>
                          <a:spcPct val="106000"/>
                        </a:lnSpc>
                        <a:spcBef>
                          <a:spcPts val="600"/>
                        </a:spcBef>
                        <a:spcAft>
                          <a:spcPts val="600"/>
                        </a:spcAft>
                      </a:pPr>
                      <a:r>
                        <a:rPr lang="en-AU" sz="1200" b="0" i="0" dirty="0">
                          <a:effectLst/>
                          <a:latin typeface="Arial" panose="020B0604020202020204" pitchFamily="34" charset="0"/>
                          <a:ea typeface="Times New Roman" panose="02020603050405020304" pitchFamily="18" charset="0"/>
                          <a:cs typeface="Arial" panose="020B0604020202020204" pitchFamily="34" charset="0"/>
                        </a:rPr>
                        <a:t>AEMO to include in data model focus group discussion, date to be scheduled.</a:t>
                      </a:r>
                    </a:p>
                  </a:txBody>
                  <a:tcPr marL="68580" marR="68580"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200" b="1" i="0" dirty="0">
                          <a:effectLst/>
                          <a:latin typeface="Arial" panose="020B0604020202020204" pitchFamily="34" charset="0"/>
                          <a:ea typeface="Times New Roman" panose="02020603050405020304" pitchFamily="18" charset="0"/>
                          <a:cs typeface="Arial" panose="020B0604020202020204" pitchFamily="34" charset="0"/>
                        </a:rPr>
                        <a:t>Proposed for Feb-19</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AEMO</a:t>
                      </a:r>
                    </a:p>
                  </a:txBody>
                  <a:tcPr marL="68580" marR="68580"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200" dirty="0">
                          <a:effectLst/>
                          <a:latin typeface="Arial" panose="020B0604020202020204" pitchFamily="34" charset="0"/>
                          <a:ea typeface="Times New Roman" panose="02020603050405020304" pitchFamily="18" charset="0"/>
                          <a:cs typeface="Arial" panose="020B0604020202020204" pitchFamily="34" charset="0"/>
                        </a:rPr>
                        <a:t>17/12/2018</a:t>
                      </a:r>
                    </a:p>
                  </a:txBody>
                  <a:tcPr marL="68580" marR="68580" marT="0" marB="0"/>
                </a:tc>
                <a:extLst>
                  <a:ext uri="{0D108BD9-81ED-4DB2-BD59-A6C34878D82A}">
                    <a16:rowId xmlns:a16="http://schemas.microsoft.com/office/drawing/2014/main" val="3246554811"/>
                  </a:ext>
                </a:extLst>
              </a:tr>
              <a:tr h="262107">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4.3</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Avoid clashes with MSUG</a:t>
                      </a:r>
                    </a:p>
                  </a:txBody>
                  <a:tcPr marL="68580" marR="68580" marT="0" marB="0"/>
                </a:tc>
                <a:tc>
                  <a:txBody>
                    <a:bodyPr/>
                    <a:lstStyle/>
                    <a:p>
                      <a:pPr algn="l">
                        <a:lnSpc>
                          <a:spcPct val="106000"/>
                        </a:lnSpc>
                        <a:spcBef>
                          <a:spcPts val="600"/>
                        </a:spcBef>
                        <a:spcAft>
                          <a:spcPts val="600"/>
                        </a:spcAft>
                      </a:pPr>
                      <a:r>
                        <a:rPr lang="en-AU" sz="1200" b="0" i="0" dirty="0">
                          <a:effectLst/>
                          <a:latin typeface="Arial" panose="020B0604020202020204" pitchFamily="34" charset="0"/>
                          <a:ea typeface="Times New Roman" panose="02020603050405020304" pitchFamily="18" charset="0"/>
                          <a:cs typeface="Arial" panose="020B0604020202020204" pitchFamily="34" charset="0"/>
                        </a:rPr>
                        <a:t>AEMO to ensure no clashes with planned MSUGs</a:t>
                      </a:r>
                    </a:p>
                  </a:txBody>
                  <a:tcPr marL="68580" marR="68580"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200" b="1" i="1" dirty="0">
                          <a:effectLst/>
                          <a:latin typeface="Arial" panose="020B0604020202020204" pitchFamily="34" charset="0"/>
                          <a:ea typeface="Times New Roman" panose="02020603050405020304" pitchFamily="18" charset="0"/>
                          <a:cs typeface="Arial" panose="020B0604020202020204" pitchFamily="34" charset="0"/>
                        </a:rPr>
                        <a:t>MSUGs added to forward schedule for visibility</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AEMO</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17/12/2018</a:t>
                      </a:r>
                    </a:p>
                  </a:txBody>
                  <a:tcPr marL="68580" marR="68580" marT="0" marB="0"/>
                </a:tc>
                <a:extLst>
                  <a:ext uri="{0D108BD9-81ED-4DB2-BD59-A6C34878D82A}">
                    <a16:rowId xmlns:a16="http://schemas.microsoft.com/office/drawing/2014/main" val="513358801"/>
                  </a:ext>
                </a:extLst>
              </a:tr>
              <a:tr h="262107">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4.4</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B2M APIs</a:t>
                      </a:r>
                    </a:p>
                  </a:txBody>
                  <a:tcPr marL="68580" marR="68580" marT="0" marB="0"/>
                </a:tc>
                <a:tc>
                  <a:txBody>
                    <a:bodyPr/>
                    <a:lstStyle/>
                    <a:p>
                      <a:pPr algn="l">
                        <a:lnSpc>
                          <a:spcPct val="106000"/>
                        </a:lnSpc>
                        <a:spcBef>
                          <a:spcPts val="600"/>
                        </a:spcBef>
                        <a:spcAft>
                          <a:spcPts val="600"/>
                        </a:spcAft>
                      </a:pPr>
                      <a:r>
                        <a:rPr lang="en-AU" sz="1200" b="0" i="0" dirty="0">
                          <a:effectLst/>
                          <a:latin typeface="Arial" panose="020B0604020202020204" pitchFamily="34" charset="0"/>
                          <a:ea typeface="Times New Roman" panose="02020603050405020304" pitchFamily="18" charset="0"/>
                          <a:cs typeface="Arial" panose="020B0604020202020204" pitchFamily="34" charset="0"/>
                        </a:rPr>
                        <a:t>AEMO to confirm if B2M APIs will be included in 5MS</a:t>
                      </a:r>
                    </a:p>
                  </a:txBody>
                  <a:tcPr marL="68580" marR="68580" marT="0" marB="0"/>
                </a:tc>
                <a:tc>
                  <a:txBody>
                    <a:bodyPr/>
                    <a:lstStyle/>
                    <a:p>
                      <a:pPr marL="0" marR="0" lvl="0" indent="0" algn="l" defTabSz="801929" rtl="0" eaLnBrk="1" fontAlgn="auto" latinLnBrk="0" hangingPunct="1">
                        <a:lnSpc>
                          <a:spcPct val="106000"/>
                        </a:lnSpc>
                        <a:spcBef>
                          <a:spcPts val="600"/>
                        </a:spcBef>
                        <a:spcAft>
                          <a:spcPts val="600"/>
                        </a:spcAft>
                        <a:buClrTx/>
                        <a:buSzTx/>
                        <a:buFontTx/>
                        <a:buNone/>
                        <a:tabLst/>
                        <a:defRPr/>
                      </a:pPr>
                      <a:r>
                        <a:rPr lang="en-AU" sz="1200" b="1" i="1" dirty="0">
                          <a:effectLst/>
                          <a:latin typeface="Arial" panose="020B0604020202020204" pitchFamily="34" charset="0"/>
                          <a:ea typeface="Times New Roman" panose="02020603050405020304" pitchFamily="18" charset="0"/>
                          <a:cs typeface="Arial" panose="020B0604020202020204" pitchFamily="34" charset="0"/>
                        </a:rPr>
                        <a:t>Yes B2M APIs for NMID, CATS, MTRD will be part of the 5MS changes</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AEMO</a:t>
                      </a:r>
                    </a:p>
                  </a:txBody>
                  <a:tcPr marL="68580" marR="68580" marT="0" marB="0"/>
                </a:tc>
                <a:tc>
                  <a:txBody>
                    <a:bodyPr/>
                    <a:lstStyle/>
                    <a:p>
                      <a:pPr algn="l">
                        <a:lnSpc>
                          <a:spcPct val="106000"/>
                        </a:lnSpc>
                        <a:spcBef>
                          <a:spcPts val="600"/>
                        </a:spcBef>
                        <a:spcAft>
                          <a:spcPts val="600"/>
                        </a:spcAft>
                      </a:pPr>
                      <a:r>
                        <a:rPr lang="en-AU" sz="1200" dirty="0">
                          <a:effectLst/>
                          <a:latin typeface="Arial" panose="020B0604020202020204" pitchFamily="34" charset="0"/>
                          <a:ea typeface="Times New Roman" panose="02020603050405020304" pitchFamily="18" charset="0"/>
                          <a:cs typeface="Arial" panose="020B0604020202020204" pitchFamily="34" charset="0"/>
                        </a:rPr>
                        <a:t>17/12/2018</a:t>
                      </a:r>
                    </a:p>
                  </a:txBody>
                  <a:tcPr marL="68580" marR="68580" marT="0" marB="0"/>
                </a:tc>
                <a:extLst>
                  <a:ext uri="{0D108BD9-81ED-4DB2-BD59-A6C34878D82A}">
                    <a16:rowId xmlns:a16="http://schemas.microsoft.com/office/drawing/2014/main" val="2475683518"/>
                  </a:ext>
                </a:extLst>
              </a:tr>
            </a:tbl>
          </a:graphicData>
        </a:graphic>
      </p:graphicFrame>
    </p:spTree>
    <p:extLst>
      <p:ext uri="{BB962C8B-B14F-4D97-AF65-F5344CB8AC3E}">
        <p14:creationId xmlns:p14="http://schemas.microsoft.com/office/powerpoint/2010/main" val="3072841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1CA31-10C9-48F4-BF6F-6459E0E275EE}"/>
              </a:ext>
            </a:extLst>
          </p:cNvPr>
          <p:cNvSpPr>
            <a:spLocks noGrp="1"/>
          </p:cNvSpPr>
          <p:nvPr>
            <p:ph type="title"/>
          </p:nvPr>
        </p:nvSpPr>
        <p:spPr/>
        <p:txBody>
          <a:bodyPr/>
          <a:lstStyle/>
          <a:p>
            <a:r>
              <a:rPr lang="en-AU" dirty="0"/>
              <a:t>System Workstream</a:t>
            </a:r>
          </a:p>
        </p:txBody>
      </p:sp>
      <p:sp>
        <p:nvSpPr>
          <p:cNvPr id="3" name="Content Placeholder 2">
            <a:extLst>
              <a:ext uri="{FF2B5EF4-FFF2-40B4-BE49-F238E27FC236}">
                <a16:creationId xmlns:a16="http://schemas.microsoft.com/office/drawing/2014/main" id="{A0D2250F-2560-46BD-86E5-D1A7A7AFB9C8}"/>
              </a:ext>
            </a:extLst>
          </p:cNvPr>
          <p:cNvSpPr>
            <a:spLocks noGrp="1"/>
          </p:cNvSpPr>
          <p:nvPr>
            <p:ph idx="1"/>
          </p:nvPr>
        </p:nvSpPr>
        <p:spPr>
          <a:xfrm>
            <a:off x="206546" y="1619382"/>
            <a:ext cx="10255425" cy="4796544"/>
          </a:xfrm>
        </p:spPr>
        <p:txBody>
          <a:bodyPr>
            <a:normAutofit fontScale="92500" lnSpcReduction="10000"/>
          </a:bodyPr>
          <a:lstStyle/>
          <a:p>
            <a:r>
              <a:rPr lang="en-AU" b="1" dirty="0"/>
              <a:t>Current Status</a:t>
            </a:r>
          </a:p>
          <a:p>
            <a:r>
              <a:rPr lang="en-AU" dirty="0"/>
              <a:t>Dispatch and settlement streams</a:t>
            </a:r>
          </a:p>
          <a:p>
            <a:pPr lvl="1"/>
            <a:r>
              <a:rPr lang="en-AU" dirty="0"/>
              <a:t>In requirements phase</a:t>
            </a:r>
          </a:p>
          <a:p>
            <a:pPr lvl="1"/>
            <a:r>
              <a:rPr lang="en-AU" dirty="0"/>
              <a:t>Build of Development and test environments in progress</a:t>
            </a:r>
          </a:p>
          <a:p>
            <a:pPr lvl="1"/>
            <a:r>
              <a:rPr lang="en-AU" dirty="0"/>
              <a:t>Development and test resource confirmed</a:t>
            </a:r>
          </a:p>
          <a:p>
            <a:pPr lvl="1"/>
            <a:r>
              <a:rPr lang="en-AU" dirty="0"/>
              <a:t>Development expected to start late January 2019</a:t>
            </a:r>
          </a:p>
          <a:p>
            <a:r>
              <a:rPr lang="en-AU" dirty="0"/>
              <a:t>Retail stream</a:t>
            </a:r>
          </a:p>
          <a:p>
            <a:pPr lvl="1"/>
            <a:r>
              <a:rPr lang="en-AU" dirty="0"/>
              <a:t>In requirements phase</a:t>
            </a:r>
          </a:p>
          <a:p>
            <a:pPr lvl="1"/>
            <a:r>
              <a:rPr lang="en-AU" dirty="0"/>
              <a:t>Recommended Solution to be tabled with Steering Committee December 2018</a:t>
            </a:r>
          </a:p>
          <a:p>
            <a:pPr lvl="1"/>
            <a:r>
              <a:rPr lang="en-AU" dirty="0"/>
              <a:t>Development environment confirmed</a:t>
            </a:r>
          </a:p>
          <a:p>
            <a:pPr lvl="1"/>
            <a:r>
              <a:rPr lang="en-AU" dirty="0"/>
              <a:t>Development expected to start February 2019</a:t>
            </a:r>
          </a:p>
          <a:p>
            <a:pPr marL="400965" lvl="1" indent="0">
              <a:buNone/>
            </a:pPr>
            <a:endParaRPr lang="en-AU" dirty="0"/>
          </a:p>
          <a:p>
            <a:r>
              <a:rPr lang="en-AU" b="1" dirty="0"/>
              <a:t>IT Schedule</a:t>
            </a:r>
          </a:p>
          <a:p>
            <a:pPr lvl="1"/>
            <a:r>
              <a:rPr lang="en-AU" dirty="0"/>
              <a:t>Detailed schedule build work continues</a:t>
            </a:r>
          </a:p>
          <a:p>
            <a:pPr lvl="1"/>
            <a:r>
              <a:rPr lang="en-AU" dirty="0" err="1"/>
              <a:t>Targetting</a:t>
            </a:r>
            <a:r>
              <a:rPr lang="en-AU" dirty="0"/>
              <a:t> to set a minimum 90 day baseline by January 2019</a:t>
            </a:r>
          </a:p>
          <a:p>
            <a:pPr lvl="1"/>
            <a:endParaRPr lang="en-AU" dirty="0"/>
          </a:p>
        </p:txBody>
      </p:sp>
      <p:sp>
        <p:nvSpPr>
          <p:cNvPr id="4" name="Slide Number Placeholder 3">
            <a:extLst>
              <a:ext uri="{FF2B5EF4-FFF2-40B4-BE49-F238E27FC236}">
                <a16:creationId xmlns:a16="http://schemas.microsoft.com/office/drawing/2014/main" id="{1058C730-4378-4897-B6D9-84E334AE3CF7}"/>
              </a:ext>
            </a:extLst>
          </p:cNvPr>
          <p:cNvSpPr>
            <a:spLocks noGrp="1"/>
          </p:cNvSpPr>
          <p:nvPr>
            <p:ph type="sldNum" sz="quarter" idx="12"/>
          </p:nvPr>
        </p:nvSpPr>
        <p:spPr>
          <a:xfrm>
            <a:off x="9956751" y="7006699"/>
            <a:ext cx="505220" cy="402483"/>
          </a:xfrm>
        </p:spPr>
        <p:txBody>
          <a:bodyPr/>
          <a:lstStyle/>
          <a:p>
            <a:fld id="{4EC81F68-4976-451A-B2E9-79BCBD2F70CC}" type="slidenum">
              <a:rPr lang="en-AU" smtClean="0"/>
              <a:t>6</a:t>
            </a:fld>
            <a:endParaRPr lang="en-AU" dirty="0"/>
          </a:p>
        </p:txBody>
      </p:sp>
    </p:spTree>
    <p:extLst>
      <p:ext uri="{BB962C8B-B14F-4D97-AF65-F5344CB8AC3E}">
        <p14:creationId xmlns:p14="http://schemas.microsoft.com/office/powerpoint/2010/main" val="7960703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D0BA1-5AEA-4256-834C-A55A2E5EED44}"/>
              </a:ext>
            </a:extLst>
          </p:cNvPr>
          <p:cNvSpPr>
            <a:spLocks noGrp="1"/>
          </p:cNvSpPr>
          <p:nvPr>
            <p:ph type="title"/>
          </p:nvPr>
        </p:nvSpPr>
        <p:spPr/>
        <p:txBody>
          <a:bodyPr/>
          <a:lstStyle/>
          <a:p>
            <a:r>
              <a:rPr lang="en-AU" dirty="0"/>
              <a:t>System Workstream - Metering</a:t>
            </a:r>
          </a:p>
        </p:txBody>
      </p:sp>
      <p:sp>
        <p:nvSpPr>
          <p:cNvPr id="9" name="Content Placeholder 2">
            <a:extLst>
              <a:ext uri="{FF2B5EF4-FFF2-40B4-BE49-F238E27FC236}">
                <a16:creationId xmlns:a16="http://schemas.microsoft.com/office/drawing/2014/main" id="{D1B05E9E-EF7E-42C2-AD87-2E5E95FA0356}"/>
              </a:ext>
            </a:extLst>
          </p:cNvPr>
          <p:cNvSpPr>
            <a:spLocks noGrp="1"/>
          </p:cNvSpPr>
          <p:nvPr>
            <p:ph idx="1"/>
          </p:nvPr>
        </p:nvSpPr>
        <p:spPr>
          <a:xfrm>
            <a:off x="206546" y="2012414"/>
            <a:ext cx="10255425" cy="4796544"/>
          </a:xfrm>
        </p:spPr>
        <p:txBody>
          <a:bodyPr>
            <a:normAutofit/>
          </a:bodyPr>
          <a:lstStyle/>
          <a:p>
            <a:r>
              <a:rPr lang="en-AU" dirty="0"/>
              <a:t>Current estimated timeline</a:t>
            </a:r>
          </a:p>
          <a:p>
            <a:pPr marL="0" indent="0">
              <a:buNone/>
            </a:pPr>
            <a:endParaRPr lang="en-AU" dirty="0"/>
          </a:p>
          <a:p>
            <a:pPr marL="0" indent="0">
              <a:buNone/>
            </a:pPr>
            <a:endParaRPr lang="en-AU" dirty="0"/>
          </a:p>
          <a:p>
            <a:pPr marL="0" indent="0">
              <a:buNone/>
            </a:pPr>
            <a:endParaRPr lang="en-AU" dirty="0"/>
          </a:p>
          <a:p>
            <a:pPr marL="0" indent="0">
              <a:buNone/>
            </a:pPr>
            <a:endParaRPr lang="en-AU" dirty="0"/>
          </a:p>
          <a:p>
            <a:pPr marL="0" indent="0">
              <a:buNone/>
            </a:pPr>
            <a:endParaRPr lang="en-AU" dirty="0"/>
          </a:p>
          <a:p>
            <a:pPr marL="0" indent="0">
              <a:buNone/>
            </a:pPr>
            <a:endParaRPr lang="en-AU" dirty="0"/>
          </a:p>
          <a:p>
            <a:pPr marL="0" indent="0">
              <a:buNone/>
            </a:pPr>
            <a:endParaRPr lang="en-AU" dirty="0"/>
          </a:p>
          <a:p>
            <a:pPr marL="0" indent="0">
              <a:buNone/>
            </a:pPr>
            <a:endParaRPr lang="en-AU" dirty="0"/>
          </a:p>
          <a:p>
            <a:pPr marL="0" indent="0">
              <a:buNone/>
            </a:pPr>
            <a:endParaRPr lang="en-AU" dirty="0"/>
          </a:p>
          <a:p>
            <a:pPr marL="0" indent="0">
              <a:buNone/>
            </a:pPr>
            <a:endParaRPr lang="en-AU" dirty="0"/>
          </a:p>
          <a:p>
            <a:pPr marL="0" indent="0">
              <a:buNone/>
            </a:pPr>
            <a:endParaRPr lang="en-AU" dirty="0"/>
          </a:p>
          <a:p>
            <a:pPr marL="0" indent="0">
              <a:buNone/>
            </a:pPr>
            <a:endParaRPr lang="en-AU" dirty="0"/>
          </a:p>
          <a:p>
            <a:pPr marL="0" indent="0">
              <a:buNone/>
            </a:pPr>
            <a:endParaRPr lang="en-AU" dirty="0"/>
          </a:p>
        </p:txBody>
      </p:sp>
      <p:sp>
        <p:nvSpPr>
          <p:cNvPr id="5" name="Slide Number Placeholder 5">
            <a:extLst>
              <a:ext uri="{FF2B5EF4-FFF2-40B4-BE49-F238E27FC236}">
                <a16:creationId xmlns:a16="http://schemas.microsoft.com/office/drawing/2014/main" id="{1CF2B7BA-9090-4618-B44E-262794D1509C}"/>
              </a:ext>
            </a:extLst>
          </p:cNvPr>
          <p:cNvSpPr>
            <a:spLocks noGrp="1"/>
          </p:cNvSpPr>
          <p:nvPr>
            <p:ph type="sldNum" sz="quarter" idx="12"/>
          </p:nvPr>
        </p:nvSpPr>
        <p:spPr>
          <a:xfrm>
            <a:off x="9956751" y="7006699"/>
            <a:ext cx="505220" cy="402483"/>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AU" sz="1052" b="0" i="0" u="none" strike="noStrike" kern="1200" cap="none" spc="0" normalizeH="0" baseline="0" noProof="0" dirty="0">
              <a:ln>
                <a:noFill/>
              </a:ln>
              <a:solidFill>
                <a:srgbClr val="222324">
                  <a:tint val="75000"/>
                </a:srgbClr>
              </a:solidFill>
              <a:effectLst/>
              <a:uLnTx/>
              <a:uFillTx/>
              <a:latin typeface="Tw Cen MT" panose="020B0602020104020603"/>
              <a:ea typeface="+mn-ea"/>
              <a:cs typeface="+mn-cs"/>
            </a:endParaRPr>
          </a:p>
        </p:txBody>
      </p:sp>
      <p:pic>
        <p:nvPicPr>
          <p:cNvPr id="6" name="Picture 5">
            <a:extLst>
              <a:ext uri="{FF2B5EF4-FFF2-40B4-BE49-F238E27FC236}">
                <a16:creationId xmlns:a16="http://schemas.microsoft.com/office/drawing/2014/main" id="{859B81CF-1DC9-49F4-8A67-C0D10F3DC07E}"/>
              </a:ext>
            </a:extLst>
          </p:cNvPr>
          <p:cNvPicPr>
            <a:picLocks noChangeAspect="1"/>
          </p:cNvPicPr>
          <p:nvPr/>
        </p:nvPicPr>
        <p:blipFill>
          <a:blip r:embed="rId2"/>
          <a:stretch>
            <a:fillRect/>
          </a:stretch>
        </p:blipFill>
        <p:spPr>
          <a:xfrm>
            <a:off x="-1" y="2619157"/>
            <a:ext cx="10691813" cy="2321360"/>
          </a:xfrm>
          <a:prstGeom prst="rect">
            <a:avLst/>
          </a:prstGeom>
        </p:spPr>
      </p:pic>
    </p:spTree>
    <p:extLst>
      <p:ext uri="{BB962C8B-B14F-4D97-AF65-F5344CB8AC3E}">
        <p14:creationId xmlns:p14="http://schemas.microsoft.com/office/powerpoint/2010/main" val="29705005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05EBE-2AF8-431A-B709-2DCA91F4A815}"/>
              </a:ext>
            </a:extLst>
          </p:cNvPr>
          <p:cNvSpPr>
            <a:spLocks noGrp="1"/>
          </p:cNvSpPr>
          <p:nvPr>
            <p:ph type="title"/>
          </p:nvPr>
        </p:nvSpPr>
        <p:spPr/>
        <p:txBody>
          <a:bodyPr/>
          <a:lstStyle/>
          <a:p>
            <a:r>
              <a:rPr lang="en-AU" dirty="0"/>
              <a:t>System Workstream - Dispatch</a:t>
            </a:r>
          </a:p>
        </p:txBody>
      </p:sp>
      <p:sp>
        <p:nvSpPr>
          <p:cNvPr id="5" name="Content Placeholder 2">
            <a:extLst>
              <a:ext uri="{FF2B5EF4-FFF2-40B4-BE49-F238E27FC236}">
                <a16:creationId xmlns:a16="http://schemas.microsoft.com/office/drawing/2014/main" id="{DCC6CD57-AE2A-48D7-B8A6-6762BFCB4DF3}"/>
              </a:ext>
            </a:extLst>
          </p:cNvPr>
          <p:cNvSpPr>
            <a:spLocks noGrp="1"/>
          </p:cNvSpPr>
          <p:nvPr>
            <p:ph idx="1"/>
          </p:nvPr>
        </p:nvSpPr>
        <p:spPr>
          <a:xfrm>
            <a:off x="206546" y="2012413"/>
            <a:ext cx="10255425" cy="5396767"/>
          </a:xfrm>
        </p:spPr>
        <p:txBody>
          <a:bodyPr>
            <a:normAutofit/>
          </a:bodyPr>
          <a:lstStyle/>
          <a:p>
            <a:r>
              <a:rPr lang="en-AU" dirty="0"/>
              <a:t>Current estimated timeline</a:t>
            </a:r>
          </a:p>
          <a:p>
            <a:endParaRPr lang="en-AU" dirty="0"/>
          </a:p>
          <a:p>
            <a:pPr marL="0" indent="0">
              <a:buNone/>
            </a:pPr>
            <a:endParaRPr lang="en-AU" dirty="0"/>
          </a:p>
        </p:txBody>
      </p:sp>
      <p:sp>
        <p:nvSpPr>
          <p:cNvPr id="7" name="Slide Number Placeholder 5">
            <a:extLst>
              <a:ext uri="{FF2B5EF4-FFF2-40B4-BE49-F238E27FC236}">
                <a16:creationId xmlns:a16="http://schemas.microsoft.com/office/drawing/2014/main" id="{88FB6A37-4619-4D4D-B0AD-9B6C2E241FBF}"/>
              </a:ext>
            </a:extLst>
          </p:cNvPr>
          <p:cNvSpPr>
            <a:spLocks noGrp="1"/>
          </p:cNvSpPr>
          <p:nvPr>
            <p:ph type="sldNum" sz="quarter" idx="12"/>
          </p:nvPr>
        </p:nvSpPr>
        <p:spPr>
          <a:xfrm>
            <a:off x="9956751" y="7006699"/>
            <a:ext cx="505220" cy="402483"/>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AU" sz="1052" b="0" i="0" u="none" strike="noStrike" kern="1200" cap="none" spc="0" normalizeH="0" baseline="0" noProof="0" dirty="0">
              <a:ln>
                <a:noFill/>
              </a:ln>
              <a:solidFill>
                <a:srgbClr val="222324">
                  <a:tint val="75000"/>
                </a:srgbClr>
              </a:solidFill>
              <a:effectLst/>
              <a:uLnTx/>
              <a:uFillTx/>
              <a:latin typeface="Tw Cen MT" panose="020B0602020104020603"/>
              <a:ea typeface="+mn-ea"/>
              <a:cs typeface="+mn-cs"/>
            </a:endParaRPr>
          </a:p>
        </p:txBody>
      </p:sp>
      <p:pic>
        <p:nvPicPr>
          <p:cNvPr id="8" name="Picture 7">
            <a:extLst>
              <a:ext uri="{FF2B5EF4-FFF2-40B4-BE49-F238E27FC236}">
                <a16:creationId xmlns:a16="http://schemas.microsoft.com/office/drawing/2014/main" id="{EE7A18D7-7B9F-4F71-9C45-982E0354084D}"/>
              </a:ext>
            </a:extLst>
          </p:cNvPr>
          <p:cNvPicPr>
            <a:picLocks noChangeAspect="1"/>
          </p:cNvPicPr>
          <p:nvPr/>
        </p:nvPicPr>
        <p:blipFill>
          <a:blip r:embed="rId2"/>
          <a:stretch>
            <a:fillRect/>
          </a:stretch>
        </p:blipFill>
        <p:spPr>
          <a:xfrm>
            <a:off x="0" y="2596819"/>
            <a:ext cx="10691813" cy="3157886"/>
          </a:xfrm>
          <a:prstGeom prst="rect">
            <a:avLst/>
          </a:prstGeom>
        </p:spPr>
      </p:pic>
    </p:spTree>
    <p:extLst>
      <p:ext uri="{BB962C8B-B14F-4D97-AF65-F5344CB8AC3E}">
        <p14:creationId xmlns:p14="http://schemas.microsoft.com/office/powerpoint/2010/main" val="27103247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B6390-26BD-4E64-90C7-D69C0A45D342}"/>
              </a:ext>
            </a:extLst>
          </p:cNvPr>
          <p:cNvSpPr>
            <a:spLocks noGrp="1"/>
          </p:cNvSpPr>
          <p:nvPr>
            <p:ph type="title"/>
          </p:nvPr>
        </p:nvSpPr>
        <p:spPr/>
        <p:txBody>
          <a:bodyPr/>
          <a:lstStyle/>
          <a:p>
            <a:r>
              <a:rPr lang="en-AU" dirty="0"/>
              <a:t>System Workstream – </a:t>
            </a:r>
            <a:br>
              <a:rPr lang="en-AU" dirty="0"/>
            </a:br>
            <a:r>
              <a:rPr lang="en-AU" dirty="0"/>
              <a:t>Settlement and Operations</a:t>
            </a:r>
          </a:p>
        </p:txBody>
      </p:sp>
      <p:sp>
        <p:nvSpPr>
          <p:cNvPr id="4" name="Content Placeholder 2">
            <a:extLst>
              <a:ext uri="{FF2B5EF4-FFF2-40B4-BE49-F238E27FC236}">
                <a16:creationId xmlns:a16="http://schemas.microsoft.com/office/drawing/2014/main" id="{63191F54-A712-4BBC-AD8E-8AA7212DAB4E}"/>
              </a:ext>
            </a:extLst>
          </p:cNvPr>
          <p:cNvSpPr>
            <a:spLocks noGrp="1"/>
          </p:cNvSpPr>
          <p:nvPr>
            <p:ph idx="1"/>
          </p:nvPr>
        </p:nvSpPr>
        <p:spPr>
          <a:xfrm>
            <a:off x="206546" y="2012414"/>
            <a:ext cx="10255425" cy="4796544"/>
          </a:xfrm>
        </p:spPr>
        <p:txBody>
          <a:bodyPr>
            <a:normAutofit/>
          </a:bodyPr>
          <a:lstStyle/>
          <a:p>
            <a:r>
              <a:rPr lang="en-AU" dirty="0"/>
              <a:t>Current estimated timeline</a:t>
            </a:r>
          </a:p>
        </p:txBody>
      </p:sp>
      <p:sp>
        <p:nvSpPr>
          <p:cNvPr id="5" name="Slide Number Placeholder 5">
            <a:extLst>
              <a:ext uri="{FF2B5EF4-FFF2-40B4-BE49-F238E27FC236}">
                <a16:creationId xmlns:a16="http://schemas.microsoft.com/office/drawing/2014/main" id="{F8D85A20-AE09-4F59-AF84-C2645C26251B}"/>
              </a:ext>
            </a:extLst>
          </p:cNvPr>
          <p:cNvSpPr>
            <a:spLocks noGrp="1"/>
          </p:cNvSpPr>
          <p:nvPr>
            <p:ph type="sldNum" sz="quarter" idx="12"/>
          </p:nvPr>
        </p:nvSpPr>
        <p:spPr>
          <a:xfrm>
            <a:off x="9956751" y="7006699"/>
            <a:ext cx="505220" cy="402483"/>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AU" sz="1052" b="0" i="0" u="none" strike="noStrike" kern="1200" cap="none" spc="0" normalizeH="0" baseline="0" noProof="0" dirty="0">
              <a:ln>
                <a:noFill/>
              </a:ln>
              <a:solidFill>
                <a:srgbClr val="222324">
                  <a:tint val="75000"/>
                </a:srgbClr>
              </a:solidFill>
              <a:effectLst/>
              <a:uLnTx/>
              <a:uFillTx/>
              <a:latin typeface="Tw Cen MT" panose="020B0602020104020603"/>
              <a:ea typeface="+mn-ea"/>
              <a:cs typeface="+mn-cs"/>
            </a:endParaRPr>
          </a:p>
        </p:txBody>
      </p:sp>
      <p:pic>
        <p:nvPicPr>
          <p:cNvPr id="3" name="Picture 2">
            <a:extLst>
              <a:ext uri="{FF2B5EF4-FFF2-40B4-BE49-F238E27FC236}">
                <a16:creationId xmlns:a16="http://schemas.microsoft.com/office/drawing/2014/main" id="{E5E32399-CC45-453F-A3D7-7A993A64AE72}"/>
              </a:ext>
            </a:extLst>
          </p:cNvPr>
          <p:cNvPicPr>
            <a:picLocks noChangeAspect="1"/>
          </p:cNvPicPr>
          <p:nvPr/>
        </p:nvPicPr>
        <p:blipFill>
          <a:blip r:embed="rId2"/>
          <a:stretch>
            <a:fillRect/>
          </a:stretch>
        </p:blipFill>
        <p:spPr>
          <a:xfrm>
            <a:off x="-11649" y="2836862"/>
            <a:ext cx="10691813" cy="2959211"/>
          </a:xfrm>
          <a:prstGeom prst="rect">
            <a:avLst/>
          </a:prstGeom>
        </p:spPr>
      </p:pic>
    </p:spTree>
    <p:extLst>
      <p:ext uri="{BB962C8B-B14F-4D97-AF65-F5344CB8AC3E}">
        <p14:creationId xmlns:p14="http://schemas.microsoft.com/office/powerpoint/2010/main" val="137917798"/>
      </p:ext>
    </p:extLst>
  </p:cSld>
  <p:clrMapOvr>
    <a:masterClrMapping/>
  </p:clrMapOvr>
</p:sld>
</file>

<file path=ppt/theme/theme1.xml><?xml version="1.0" encoding="utf-8"?>
<a:theme xmlns:a="http://schemas.openxmlformats.org/drawingml/2006/main" name="Office Theme">
  <a:themeElements>
    <a:clrScheme name="AEMO PPT 2018">
      <a:dk1>
        <a:srgbClr val="222324"/>
      </a:dk1>
      <a:lt1>
        <a:srgbClr val="FFFFFF"/>
      </a:lt1>
      <a:dk2>
        <a:srgbClr val="000000"/>
      </a:dk2>
      <a:lt2>
        <a:srgbClr val="E0E8EA"/>
      </a:lt2>
      <a:accent1>
        <a:srgbClr val="C41230"/>
      </a:accent1>
      <a:accent2>
        <a:srgbClr val="360F3C"/>
      </a:accent2>
      <a:accent3>
        <a:srgbClr val="F37421"/>
      </a:accent3>
      <a:accent4>
        <a:srgbClr val="FFC222"/>
      </a:accent4>
      <a:accent5>
        <a:srgbClr val="82859C"/>
      </a:accent5>
      <a:accent6>
        <a:srgbClr val="B3E0EE"/>
      </a:accent6>
      <a:hlink>
        <a:srgbClr val="C41230"/>
      </a:hlink>
      <a:folHlink>
        <a:srgbClr val="C41230"/>
      </a:folHlink>
    </a:clrScheme>
    <a:fontScheme name="Tw Cen MT">
      <a:maj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 2018 A4 v2.potx" id="{56C674FB-5903-4E08-9F7A-81B5291517EA}" vid="{3EC44A36-076D-48EC-9FED-1333FF1338BB}"/>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AEMOCustodian xmlns="a14523ce-dede-483e-883a-2d83261080bd">
      <UserInfo>
        <DisplayName/>
        <AccountId xsi:nil="true"/>
        <AccountType/>
      </UserInfo>
    </AEMOCustodian>
    <ArchiveDocument xmlns="a14523ce-dede-483e-883a-2d83261080bd">false</ArchiveDocument>
    <AEMODocumentTypeTaxHTField0 xmlns="a14523ce-dede-483e-883a-2d83261080bd">
      <Terms xmlns="http://schemas.microsoft.com/office/infopath/2007/PartnerControls">
        <TermInfo xmlns="http://schemas.microsoft.com/office/infopath/2007/PartnerControls">
          <TermName xmlns="http://schemas.microsoft.com/office/infopath/2007/PartnerControls">Project Record</TermName>
          <TermId xmlns="http://schemas.microsoft.com/office/infopath/2007/PartnerControls">c6e997aa-0fc5-4f15-8a0d-d85f1359ae2e</TermId>
        </TermInfo>
      </Terms>
    </AEMODocumentTypeTaxHTField0>
    <AEMOKeywordsTaxHTField0 xmlns="a14523ce-dede-483e-883a-2d83261080bd">
      <Terms xmlns="http://schemas.microsoft.com/office/infopath/2007/PartnerControls"/>
    </AEMOKeywordsTaxHTField0>
    <TaxCatchAll xmlns="a14523ce-dede-483e-883a-2d83261080bd">
      <Value>2</Value>
    </TaxCatchAll>
    <AEMODescription xmlns="a14523ce-dede-483e-883a-2d83261080bd" xsi:nil="true"/>
    <_dlc_DocId xmlns="a14523ce-dede-483e-883a-2d83261080bd">PROJECT-107690352-1551</_dlc_DocId>
    <_dlc_DocIdUrl xmlns="a14523ce-dede-483e-883a-2d83261080bd">
      <Url>http://sharedocs/projects/5ms/_layouts/15/DocIdRedir.aspx?ID=PROJECT-107690352-1551</Url>
      <Description>PROJECT-107690352-1551</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AEMODocument" ma:contentTypeID="0x0101009BE89D58CAF0934CA32A20BCFFD353DC00D090D6681D809D4D8FC2F677DB1CD59F" ma:contentTypeVersion="0" ma:contentTypeDescription="" ma:contentTypeScope="" ma:versionID="5f210c46fef8c3b1101fe9149cdec39d">
  <xsd:schema xmlns:xsd="http://www.w3.org/2001/XMLSchema" xmlns:xs="http://www.w3.org/2001/XMLSchema" xmlns:p="http://schemas.microsoft.com/office/2006/metadata/properties" xmlns:ns2="a14523ce-dede-483e-883a-2d83261080bd" targetNamespace="http://schemas.microsoft.com/office/2006/metadata/properties" ma:root="true" ma:fieldsID="7d74405751bc119387ad193d718cb389" ns2:_="">
    <xsd:import namespace="a14523ce-dede-483e-883a-2d83261080bd"/>
    <xsd:element name="properties">
      <xsd:complexType>
        <xsd:sequence>
          <xsd:element name="documentManagement">
            <xsd:complexType>
              <xsd:all>
                <xsd:element ref="ns2:_dlc_DocId" minOccurs="0"/>
                <xsd:element ref="ns2:_dlc_DocIdUrl" minOccurs="0"/>
                <xsd:element ref="ns2:_dlc_DocIdPersistId" minOccurs="0"/>
                <xsd:element ref="ns2:TaxCatchAll" minOccurs="0"/>
                <xsd:element ref="ns2:TaxCatchAllLabel" minOccurs="0"/>
                <xsd:element ref="ns2:AEMOCustodian" minOccurs="0"/>
                <xsd:element ref="ns2:AEMODescription" minOccurs="0"/>
                <xsd:element ref="ns2:AEMODocumentTypeTaxHTField0" minOccurs="0"/>
                <xsd:element ref="ns2:AEMOKeywordsTaxHTField0" minOccurs="0"/>
                <xsd:element ref="ns2:ArchiveDocume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14523ce-dede-483e-883a-2d83261080bd"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11" nillable="true" ma:displayName="Taxonomy Catch All Column" ma:hidden="true" ma:list="{93fb317b-587c-4d3f-8b3e-5de22a86522e}" ma:internalName="TaxCatchAll" ma:showField="CatchAllData" ma:web="dba14153-4303-4379-8f24-de02eb1e2c4a">
      <xsd:complexType>
        <xsd:complexContent>
          <xsd:extension base="dms:MultiChoiceLookup">
            <xsd:sequence>
              <xsd:element name="Value" type="dms:Lookup" maxOccurs="unbounded" minOccurs="0" nillable="true"/>
            </xsd:sequence>
          </xsd:extension>
        </xsd:complexContent>
      </xsd:complexType>
    </xsd:element>
    <xsd:element name="TaxCatchAllLabel" ma:index="12" nillable="true" ma:displayName="Taxonomy Catch All Column1" ma:hidden="true" ma:list="{93fb317b-587c-4d3f-8b3e-5de22a86522e}" ma:internalName="TaxCatchAllLabel" ma:readOnly="true" ma:showField="CatchAllDataLabel" ma:web="dba14153-4303-4379-8f24-de02eb1e2c4a">
      <xsd:complexType>
        <xsd:complexContent>
          <xsd:extension base="dms:MultiChoiceLookup">
            <xsd:sequence>
              <xsd:element name="Value" type="dms:Lookup" maxOccurs="unbounded" minOccurs="0" nillable="true"/>
            </xsd:sequence>
          </xsd:extension>
        </xsd:complexContent>
      </xsd:complexType>
    </xsd:element>
    <xsd:element name="AEMOCustodian" ma:index="13" nillable="true" ma:displayName="AEMOCustodian" ma:list="UserInfo" ma:SharePointGroup="0" ma:internalName="AEMOCustodian"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EMODescription" ma:index="14" nillable="true" ma:displayName="AEMODescription" ma:internalName="AEMODescription">
      <xsd:simpleType>
        <xsd:restriction base="dms:Note"/>
      </xsd:simpleType>
    </xsd:element>
    <xsd:element name="AEMODocumentTypeTaxHTField0" ma:index="15" nillable="true" ma:taxonomy="true" ma:internalName="AEMODocumentTypeTaxHTField0" ma:taxonomyFieldName="AEMODocumentType" ma:displayName="AEMODocumentType" ma:default="1;#Operational Record|859762f2-4462-42eb-9744-c955c7e2c540" ma:fieldId="{da861434-c661-4929-8c0f-a462c80621ee}" ma:sspId="409ac0fb-07cb-4169-8a26-def2760b5502" ma:termSetId="7d85e329-3a18-4351-8865-4c9585fd1cc0" ma:anchorId="00000000-0000-0000-0000-000000000000" ma:open="false" ma:isKeyword="false">
      <xsd:complexType>
        <xsd:sequence>
          <xsd:element ref="pc:Terms" minOccurs="0" maxOccurs="1"/>
        </xsd:sequence>
      </xsd:complexType>
    </xsd:element>
    <xsd:element name="AEMOKeywordsTaxHTField0" ma:index="17" nillable="true" ma:taxonomy="true" ma:internalName="AEMOKeywordsTaxHTField0" ma:taxonomyFieldName="AEMOKeywords" ma:displayName="AEMOKeywords" ma:default="" ma:fieldId="{443585ba-fce9-427e-bd78-308c17c973aa}" ma:taxonomyMulti="true" ma:sspId="409ac0fb-07cb-4169-8a26-def2760b5502" ma:termSetId="70885f33-8be5-4917-bc67-8833a068ef45" ma:anchorId="00000000-0000-0000-0000-000000000000" ma:open="true" ma:isKeyword="false">
      <xsd:complexType>
        <xsd:sequence>
          <xsd:element ref="pc:Terms" minOccurs="0" maxOccurs="1"/>
        </xsd:sequence>
      </xsd:complexType>
    </xsd:element>
    <xsd:element name="ArchiveDocument" ma:index="19" nillable="true" ma:displayName="ArchiveDocument" ma:default="0" ma:description="Checking this box will send the document to the AEMO Archive and leave a link in its place." ma:internalName="ArchiveDocument">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Version=14.0.0.0,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7F24A7D-9AA1-4BD3-9821-5F3AA70F44F0}">
  <ds:schemaRefs>
    <ds:schemaRef ds:uri="http://schemas.microsoft.com/office/2006/documentManagement/types"/>
    <ds:schemaRef ds:uri="http://purl.org/dc/elements/1.1/"/>
    <ds:schemaRef ds:uri="http://schemas.microsoft.com/office/infopath/2007/PartnerControls"/>
    <ds:schemaRef ds:uri="http://www.w3.org/XML/1998/namespace"/>
    <ds:schemaRef ds:uri="http://schemas.microsoft.com/office/2006/metadata/properties"/>
    <ds:schemaRef ds:uri="http://purl.org/dc/terms/"/>
    <ds:schemaRef ds:uri="http://purl.org/dc/dcmitype/"/>
    <ds:schemaRef ds:uri="http://schemas.openxmlformats.org/package/2006/metadata/core-properties"/>
    <ds:schemaRef ds:uri="a14523ce-dede-483e-883a-2d83261080bd"/>
  </ds:schemaRefs>
</ds:datastoreItem>
</file>

<file path=customXml/itemProps2.xml><?xml version="1.0" encoding="utf-8"?>
<ds:datastoreItem xmlns:ds="http://schemas.openxmlformats.org/officeDocument/2006/customXml" ds:itemID="{EC22C8FF-705D-4978-A230-1ACF2E6F7E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14523ce-dede-483e-883a-2d83261080b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1AED00E-2D5B-47D3-99EE-42E474F26751}">
  <ds:schemaRefs>
    <ds:schemaRef ds:uri="http://schemas.microsoft.com/sharepoint/events"/>
  </ds:schemaRefs>
</ds:datastoreItem>
</file>

<file path=customXml/itemProps4.xml><?xml version="1.0" encoding="utf-8"?>
<ds:datastoreItem xmlns:ds="http://schemas.openxmlformats.org/officeDocument/2006/customXml" ds:itemID="{53944720-E4AA-4F07-9F05-E30CDA05069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AEMO presentation 2018 A4</Template>
  <TotalTime>10839</TotalTime>
  <Words>3900</Words>
  <Application>Microsoft Office PowerPoint</Application>
  <PresentationFormat>Custom</PresentationFormat>
  <Paragraphs>665</Paragraphs>
  <Slides>45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45</vt:i4>
      </vt:variant>
    </vt:vector>
  </HeadingPairs>
  <TitlesOfParts>
    <vt:vector size="51" baseType="lpstr">
      <vt:lpstr>Arial</vt:lpstr>
      <vt:lpstr>Calibri</vt:lpstr>
      <vt:lpstr>Futura Std Light</vt:lpstr>
      <vt:lpstr>Times New Roman</vt:lpstr>
      <vt:lpstr>Tw Cen MT</vt:lpstr>
      <vt:lpstr>Office Theme</vt:lpstr>
      <vt:lpstr>5MS Systems Working Group</vt:lpstr>
      <vt:lpstr>Agenda (Melbourne Time)</vt:lpstr>
      <vt:lpstr>Items for Noting</vt:lpstr>
      <vt:lpstr>Current Actions</vt:lpstr>
      <vt:lpstr>Actions to Close</vt:lpstr>
      <vt:lpstr>System Workstream</vt:lpstr>
      <vt:lpstr>System Workstream - Metering</vt:lpstr>
      <vt:lpstr>System Workstream - Dispatch</vt:lpstr>
      <vt:lpstr>System Workstream –  Settlement and Operations</vt:lpstr>
      <vt:lpstr>Matters for Discussion</vt:lpstr>
      <vt:lpstr>Debrief on dispatch focus group (27 Nov 2018)</vt:lpstr>
      <vt:lpstr>Topics discussed at the workshop</vt:lpstr>
      <vt:lpstr>Rebid Explanation - Outcomes</vt:lpstr>
      <vt:lpstr>Bidding interfaces –  Topic Outcomes</vt:lpstr>
      <vt:lpstr>Improvements to Web UI –  Topic Outcomes</vt:lpstr>
      <vt:lpstr>Web user interface</vt:lpstr>
      <vt:lpstr>API interface –  Topic Outcomes</vt:lpstr>
      <vt:lpstr>API interface</vt:lpstr>
      <vt:lpstr>Bidding APIs</vt:lpstr>
      <vt:lpstr>Debrief on settlements focus group (26 Nov 2018)</vt:lpstr>
      <vt:lpstr>Settlements Focus Group: Monday 26 November, Melbourne</vt:lpstr>
      <vt:lpstr>Topics Discussed at the Settlements Focus Group</vt:lpstr>
      <vt:lpstr>Transitional billing arrangements - Topic Outcomes</vt:lpstr>
      <vt:lpstr>Approach to support reallocations after 5MS - Topic Outcomes</vt:lpstr>
      <vt:lpstr>Updates to the Reallocations user interface - Topic Outcomes</vt:lpstr>
      <vt:lpstr>Data interchange  – Topic Outcomes</vt:lpstr>
      <vt:lpstr>API Services  - Topic Outcomes</vt:lpstr>
      <vt:lpstr>Global Settlement Final Rule</vt:lpstr>
      <vt:lpstr>Global settlement  implementation timeline</vt:lpstr>
      <vt:lpstr>Comparison of AEMO’s proposal and the draft and final rules (1)</vt:lpstr>
      <vt:lpstr>Comparison of AEMO’s proposal and the draft and final rules (2)</vt:lpstr>
      <vt:lpstr>Global Settlement</vt:lpstr>
      <vt:lpstr>Retail 1 MB Message Size Increase Feedback</vt:lpstr>
      <vt:lpstr>Received Feedback (1 of 2)</vt:lpstr>
      <vt:lpstr>Received Feedback (2 of 2)</vt:lpstr>
      <vt:lpstr>High-Level Impact Assessment Document (HLIA) - Feedback</vt:lpstr>
      <vt:lpstr>Systems HILA – Feedback (1)</vt:lpstr>
      <vt:lpstr>Systems HILA – Feedback (2)</vt:lpstr>
      <vt:lpstr>FTP Account Access</vt:lpstr>
      <vt:lpstr>AEMO FTP Account Policy</vt:lpstr>
      <vt:lpstr>Data Model Database Support</vt:lpstr>
      <vt:lpstr>Current AEMO Support</vt:lpstr>
      <vt:lpstr>General Questions</vt:lpstr>
      <vt:lpstr>Forward Meeting Plan</vt:lpstr>
      <vt:lpstr>Upcoming Meetings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Emily Brodie</dc:creator>
  <cp:lastModifiedBy>Hamish McNeish</cp:lastModifiedBy>
  <cp:revision>213</cp:revision>
  <dcterms:created xsi:type="dcterms:W3CDTF">2018-06-29T04:33:28Z</dcterms:created>
  <dcterms:modified xsi:type="dcterms:W3CDTF">2018-12-12T00:52:56Z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0x0101009BE89D58CAF0934CA32A20BCFFD353DC00D090D6681D809D4D8FC2F677DB1CD59F</vt:lpwstr>
  </property>
  <property fmtid="{D5CDD505-2E9C-101B-9397-08002B2CF9AE}" pid="3" name="_dlc_DocIdItemGuid">
    <vt:lpwstr>85483c93-65c7-47da-a5d0-19abe027ce10</vt:lpwstr>
  </property>
  <property fmtid="{D5CDD505-2E9C-101B-9397-08002B2CF9AE}" pid="4" name="AEMODocumentType">
    <vt:lpwstr>2;#Project Record|c6e997aa-0fc5-4f15-8a0d-d85f1359ae2e</vt:lpwstr>
  </property>
  <property fmtid="{D5CDD505-2E9C-101B-9397-08002B2CF9AE}" pid="5" name="AEMOKeywords">
    <vt:lpwstr/>
  </property>
</Properties>
</file>