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64"/>
  </p:notesMasterIdLst>
  <p:sldIdLst>
    <p:sldId id="256" r:id="rId6"/>
    <p:sldId id="1193" r:id="rId7"/>
    <p:sldId id="1199" r:id="rId8"/>
    <p:sldId id="257" r:id="rId9"/>
    <p:sldId id="819" r:id="rId10"/>
    <p:sldId id="1016" r:id="rId11"/>
    <p:sldId id="1188" r:id="rId12"/>
    <p:sldId id="838" r:id="rId13"/>
    <p:sldId id="854" r:id="rId14"/>
    <p:sldId id="863" r:id="rId15"/>
    <p:sldId id="1191" r:id="rId16"/>
    <p:sldId id="853" r:id="rId17"/>
    <p:sldId id="850" r:id="rId18"/>
    <p:sldId id="856" r:id="rId19"/>
    <p:sldId id="966" r:id="rId20"/>
    <p:sldId id="1013" r:id="rId21"/>
    <p:sldId id="1012" r:id="rId22"/>
    <p:sldId id="1011" r:id="rId23"/>
    <p:sldId id="978" r:id="rId24"/>
    <p:sldId id="1194" r:id="rId25"/>
    <p:sldId id="839" r:id="rId26"/>
    <p:sldId id="865" r:id="rId27"/>
    <p:sldId id="858" r:id="rId28"/>
    <p:sldId id="859" r:id="rId29"/>
    <p:sldId id="1192" r:id="rId30"/>
    <p:sldId id="1195" r:id="rId31"/>
    <p:sldId id="860" r:id="rId32"/>
    <p:sldId id="1015" r:id="rId33"/>
    <p:sldId id="873" r:id="rId34"/>
    <p:sldId id="1197" r:id="rId35"/>
    <p:sldId id="874" r:id="rId36"/>
    <p:sldId id="875" r:id="rId37"/>
    <p:sldId id="1198" r:id="rId38"/>
    <p:sldId id="861" r:id="rId39"/>
    <p:sldId id="869" r:id="rId40"/>
    <p:sldId id="870" r:id="rId41"/>
    <p:sldId id="871" r:id="rId42"/>
    <p:sldId id="1200" r:id="rId43"/>
    <p:sldId id="868" r:id="rId44"/>
    <p:sldId id="1196" r:id="rId45"/>
    <p:sldId id="1017" r:id="rId46"/>
    <p:sldId id="1187" r:id="rId47"/>
    <p:sldId id="1112" r:id="rId48"/>
    <p:sldId id="1183" r:id="rId49"/>
    <p:sldId id="1186" r:id="rId50"/>
    <p:sldId id="1184" r:id="rId51"/>
    <p:sldId id="1110" r:id="rId52"/>
    <p:sldId id="604" r:id="rId53"/>
    <p:sldId id="1189" r:id="rId54"/>
    <p:sldId id="516" r:id="rId55"/>
    <p:sldId id="845" r:id="rId56"/>
    <p:sldId id="435" r:id="rId57"/>
    <p:sldId id="794" r:id="rId58"/>
    <p:sldId id="787" r:id="rId59"/>
    <p:sldId id="277" r:id="rId60"/>
    <p:sldId id="279" r:id="rId61"/>
    <p:sldId id="276" r:id="rId62"/>
    <p:sldId id="846" r:id="rId63"/>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1193"/>
            <p14:sldId id="1199"/>
            <p14:sldId id="257"/>
            <p14:sldId id="819"/>
            <p14:sldId id="1016"/>
            <p14:sldId id="1188"/>
            <p14:sldId id="838"/>
            <p14:sldId id="854"/>
            <p14:sldId id="863"/>
            <p14:sldId id="1191"/>
            <p14:sldId id="853"/>
            <p14:sldId id="850"/>
            <p14:sldId id="856"/>
            <p14:sldId id="966"/>
            <p14:sldId id="1013"/>
            <p14:sldId id="1012"/>
            <p14:sldId id="1011"/>
            <p14:sldId id="978"/>
            <p14:sldId id="1194"/>
            <p14:sldId id="839"/>
            <p14:sldId id="865"/>
            <p14:sldId id="858"/>
            <p14:sldId id="859"/>
            <p14:sldId id="1192"/>
            <p14:sldId id="1195"/>
            <p14:sldId id="860"/>
            <p14:sldId id="1015"/>
            <p14:sldId id="873"/>
            <p14:sldId id="1197"/>
            <p14:sldId id="874"/>
            <p14:sldId id="875"/>
            <p14:sldId id="1198"/>
            <p14:sldId id="861"/>
            <p14:sldId id="869"/>
            <p14:sldId id="870"/>
            <p14:sldId id="871"/>
            <p14:sldId id="1200"/>
            <p14:sldId id="868"/>
            <p14:sldId id="1196"/>
            <p14:sldId id="1017"/>
            <p14:sldId id="1187"/>
            <p14:sldId id="1112"/>
            <p14:sldId id="1183"/>
            <p14:sldId id="1186"/>
            <p14:sldId id="1184"/>
            <p14:sldId id="1110"/>
            <p14:sldId id="604"/>
            <p14:sldId id="1189"/>
            <p14:sldId id="516"/>
            <p14:sldId id="845"/>
            <p14:sldId id="435"/>
            <p14:sldId id="794"/>
            <p14:sldId id="787"/>
            <p14:sldId id="277"/>
            <p14:sldId id="279"/>
            <p14:sldId id="276"/>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5598" autoAdjust="0"/>
  </p:normalViewPr>
  <p:slideViewPr>
    <p:cSldViewPr snapToGrid="0">
      <p:cViewPr varScale="1">
        <p:scale>
          <a:sx n="90" d="100"/>
          <a:sy n="90" d="100"/>
        </p:scale>
        <p:origin x="18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23/04/2020</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25</a:t>
            </a:fld>
            <a:endParaRPr lang="en-AU" dirty="0"/>
          </a:p>
        </p:txBody>
      </p:sp>
    </p:spTree>
    <p:extLst>
      <p:ext uri="{BB962C8B-B14F-4D97-AF65-F5344CB8AC3E}">
        <p14:creationId xmlns:p14="http://schemas.microsoft.com/office/powerpoint/2010/main" val="1434787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28</a:t>
            </a:fld>
            <a:endParaRPr lang="en-AU" dirty="0"/>
          </a:p>
        </p:txBody>
      </p:sp>
    </p:spTree>
    <p:extLst>
      <p:ext uri="{BB962C8B-B14F-4D97-AF65-F5344CB8AC3E}">
        <p14:creationId xmlns:p14="http://schemas.microsoft.com/office/powerpoint/2010/main" val="1234405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29</a:t>
            </a:fld>
            <a:endParaRPr lang="en-AU" dirty="0"/>
          </a:p>
        </p:txBody>
      </p:sp>
    </p:spTree>
    <p:extLst>
      <p:ext uri="{BB962C8B-B14F-4D97-AF65-F5344CB8AC3E}">
        <p14:creationId xmlns:p14="http://schemas.microsoft.com/office/powerpoint/2010/main" val="3169738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30</a:t>
            </a:fld>
            <a:endParaRPr lang="en-AU" dirty="0"/>
          </a:p>
        </p:txBody>
      </p:sp>
    </p:spTree>
    <p:extLst>
      <p:ext uri="{BB962C8B-B14F-4D97-AF65-F5344CB8AC3E}">
        <p14:creationId xmlns:p14="http://schemas.microsoft.com/office/powerpoint/2010/main" val="1344628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31</a:t>
            </a:fld>
            <a:endParaRPr lang="en-AU" dirty="0"/>
          </a:p>
        </p:txBody>
      </p:sp>
    </p:spTree>
    <p:extLst>
      <p:ext uri="{BB962C8B-B14F-4D97-AF65-F5344CB8AC3E}">
        <p14:creationId xmlns:p14="http://schemas.microsoft.com/office/powerpoint/2010/main" val="396598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32</a:t>
            </a:fld>
            <a:endParaRPr lang="en-AU" dirty="0"/>
          </a:p>
        </p:txBody>
      </p:sp>
    </p:spTree>
    <p:extLst>
      <p:ext uri="{BB962C8B-B14F-4D97-AF65-F5344CB8AC3E}">
        <p14:creationId xmlns:p14="http://schemas.microsoft.com/office/powerpoint/2010/main" val="651729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33</a:t>
            </a:fld>
            <a:endParaRPr lang="en-AU" dirty="0"/>
          </a:p>
        </p:txBody>
      </p:sp>
    </p:spTree>
    <p:extLst>
      <p:ext uri="{BB962C8B-B14F-4D97-AF65-F5344CB8AC3E}">
        <p14:creationId xmlns:p14="http://schemas.microsoft.com/office/powerpoint/2010/main" val="2301569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34</a:t>
            </a:fld>
            <a:endParaRPr lang="en-AU" dirty="0"/>
          </a:p>
        </p:txBody>
      </p:sp>
    </p:spTree>
    <p:extLst>
      <p:ext uri="{BB962C8B-B14F-4D97-AF65-F5344CB8AC3E}">
        <p14:creationId xmlns:p14="http://schemas.microsoft.com/office/powerpoint/2010/main" val="731650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35</a:t>
            </a:fld>
            <a:endParaRPr lang="en-AU" dirty="0"/>
          </a:p>
        </p:txBody>
      </p:sp>
    </p:spTree>
    <p:extLst>
      <p:ext uri="{BB962C8B-B14F-4D97-AF65-F5344CB8AC3E}">
        <p14:creationId xmlns:p14="http://schemas.microsoft.com/office/powerpoint/2010/main" val="2907421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36</a:t>
            </a:fld>
            <a:endParaRPr lang="en-AU" dirty="0"/>
          </a:p>
        </p:txBody>
      </p:sp>
    </p:spTree>
    <p:extLst>
      <p:ext uri="{BB962C8B-B14F-4D97-AF65-F5344CB8AC3E}">
        <p14:creationId xmlns:p14="http://schemas.microsoft.com/office/powerpoint/2010/main" val="154755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13</a:t>
            </a:fld>
            <a:endParaRPr lang="en-AU" dirty="0"/>
          </a:p>
        </p:txBody>
      </p:sp>
    </p:spTree>
    <p:extLst>
      <p:ext uri="{BB962C8B-B14F-4D97-AF65-F5344CB8AC3E}">
        <p14:creationId xmlns:p14="http://schemas.microsoft.com/office/powerpoint/2010/main" val="2008948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37</a:t>
            </a:fld>
            <a:endParaRPr lang="en-AU" dirty="0"/>
          </a:p>
        </p:txBody>
      </p:sp>
    </p:spTree>
    <p:extLst>
      <p:ext uri="{BB962C8B-B14F-4D97-AF65-F5344CB8AC3E}">
        <p14:creationId xmlns:p14="http://schemas.microsoft.com/office/powerpoint/2010/main" val="1865255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39</a:t>
            </a:fld>
            <a:endParaRPr lang="en-AU" dirty="0"/>
          </a:p>
        </p:txBody>
      </p:sp>
    </p:spTree>
    <p:extLst>
      <p:ext uri="{BB962C8B-B14F-4D97-AF65-F5344CB8AC3E}">
        <p14:creationId xmlns:p14="http://schemas.microsoft.com/office/powerpoint/2010/main" val="2924974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42</a:t>
            </a:fld>
            <a:endParaRPr lang="en-AU" dirty="0"/>
          </a:p>
        </p:txBody>
      </p:sp>
    </p:spTree>
    <p:extLst>
      <p:ext uri="{BB962C8B-B14F-4D97-AF65-F5344CB8AC3E}">
        <p14:creationId xmlns:p14="http://schemas.microsoft.com/office/powerpoint/2010/main" val="533396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43</a:t>
            </a:fld>
            <a:endParaRPr lang="en-AU" dirty="0"/>
          </a:p>
        </p:txBody>
      </p:sp>
    </p:spTree>
    <p:extLst>
      <p:ext uri="{BB962C8B-B14F-4D97-AF65-F5344CB8AC3E}">
        <p14:creationId xmlns:p14="http://schemas.microsoft.com/office/powerpoint/2010/main" val="1910829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44</a:t>
            </a:fld>
            <a:endParaRPr lang="en-AU" dirty="0"/>
          </a:p>
        </p:txBody>
      </p:sp>
    </p:spTree>
    <p:extLst>
      <p:ext uri="{BB962C8B-B14F-4D97-AF65-F5344CB8AC3E}">
        <p14:creationId xmlns:p14="http://schemas.microsoft.com/office/powerpoint/2010/main" val="4175551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45</a:t>
            </a:fld>
            <a:endParaRPr lang="en-AU" dirty="0"/>
          </a:p>
        </p:txBody>
      </p:sp>
    </p:spTree>
    <p:extLst>
      <p:ext uri="{BB962C8B-B14F-4D97-AF65-F5344CB8AC3E}">
        <p14:creationId xmlns:p14="http://schemas.microsoft.com/office/powerpoint/2010/main" val="3128071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46</a:t>
            </a:fld>
            <a:endParaRPr lang="en-AU" dirty="0"/>
          </a:p>
        </p:txBody>
      </p:sp>
    </p:spTree>
    <p:extLst>
      <p:ext uri="{BB962C8B-B14F-4D97-AF65-F5344CB8AC3E}">
        <p14:creationId xmlns:p14="http://schemas.microsoft.com/office/powerpoint/2010/main" val="28380203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49</a:t>
            </a:fld>
            <a:endParaRPr lang="en-AU" dirty="0"/>
          </a:p>
        </p:txBody>
      </p:sp>
    </p:spTree>
    <p:extLst>
      <p:ext uri="{BB962C8B-B14F-4D97-AF65-F5344CB8AC3E}">
        <p14:creationId xmlns:p14="http://schemas.microsoft.com/office/powerpoint/2010/main" val="3543501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50</a:t>
            </a:fld>
            <a:endParaRPr lang="en-AU" dirty="0"/>
          </a:p>
        </p:txBody>
      </p:sp>
    </p:spTree>
    <p:extLst>
      <p:ext uri="{BB962C8B-B14F-4D97-AF65-F5344CB8AC3E}">
        <p14:creationId xmlns:p14="http://schemas.microsoft.com/office/powerpoint/2010/main" val="281024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15</a:t>
            </a:fld>
            <a:endParaRPr lang="en-AU" dirty="0"/>
          </a:p>
        </p:txBody>
      </p:sp>
    </p:spTree>
    <p:extLst>
      <p:ext uri="{BB962C8B-B14F-4D97-AF65-F5344CB8AC3E}">
        <p14:creationId xmlns:p14="http://schemas.microsoft.com/office/powerpoint/2010/main" val="3204150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16</a:t>
            </a:fld>
            <a:endParaRPr lang="en-AU" dirty="0"/>
          </a:p>
        </p:txBody>
      </p:sp>
    </p:spTree>
    <p:extLst>
      <p:ext uri="{BB962C8B-B14F-4D97-AF65-F5344CB8AC3E}">
        <p14:creationId xmlns:p14="http://schemas.microsoft.com/office/powerpoint/2010/main" val="3912270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17</a:t>
            </a:fld>
            <a:endParaRPr lang="en-AU" dirty="0"/>
          </a:p>
        </p:txBody>
      </p:sp>
    </p:spTree>
    <p:extLst>
      <p:ext uri="{BB962C8B-B14F-4D97-AF65-F5344CB8AC3E}">
        <p14:creationId xmlns:p14="http://schemas.microsoft.com/office/powerpoint/2010/main" val="392881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18</a:t>
            </a:fld>
            <a:endParaRPr lang="en-AU" dirty="0"/>
          </a:p>
        </p:txBody>
      </p:sp>
    </p:spTree>
    <p:extLst>
      <p:ext uri="{BB962C8B-B14F-4D97-AF65-F5344CB8AC3E}">
        <p14:creationId xmlns:p14="http://schemas.microsoft.com/office/powerpoint/2010/main" val="219845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19</a:t>
            </a:fld>
            <a:endParaRPr lang="en-AU" dirty="0"/>
          </a:p>
        </p:txBody>
      </p:sp>
    </p:spTree>
    <p:extLst>
      <p:ext uri="{BB962C8B-B14F-4D97-AF65-F5344CB8AC3E}">
        <p14:creationId xmlns:p14="http://schemas.microsoft.com/office/powerpoint/2010/main" val="708538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22</a:t>
            </a:fld>
            <a:endParaRPr lang="en-AU" dirty="0"/>
          </a:p>
        </p:txBody>
      </p:sp>
    </p:spTree>
    <p:extLst>
      <p:ext uri="{BB962C8B-B14F-4D97-AF65-F5344CB8AC3E}">
        <p14:creationId xmlns:p14="http://schemas.microsoft.com/office/powerpoint/2010/main" val="199211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24</a:t>
            </a:fld>
            <a:endParaRPr lang="en-AU" dirty="0"/>
          </a:p>
        </p:txBody>
      </p:sp>
    </p:spTree>
    <p:extLst>
      <p:ext uri="{BB962C8B-B14F-4D97-AF65-F5344CB8AC3E}">
        <p14:creationId xmlns:p14="http://schemas.microsoft.com/office/powerpoint/2010/main" val="2465800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23/04/2020</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23/04/2020</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23/04/2020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23/04/2020</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23/04/2020</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23/04/2020</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23/04/2020</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23/04/2020</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23/04/2020</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23/04/2020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23/04/2020</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aemo.com.au/initiatives/major-programs/nem-five-minute-settlement-program-and-global-settlement/readiness-workstream/key-readiness-document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aemo.com.au/-/media/Files/Electricity/NEM/IT-Systems-and-Change/2019/MSATS-Release-Schedule-and-Technical-Specification---5MS---Meter-Data.pdf" TargetMode="External"/><Relationship Id="rId2" Type="http://schemas.openxmlformats.org/officeDocument/2006/relationships/hyperlink" Target="https://www.aemo.com.au/-/media/files/electricity/nem/5ms/systems-workstream/2019/meter-data-validation-matrix.xlsx"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xml"/><Relationship Id="rId4" Type="http://schemas.openxmlformats.org/officeDocument/2006/relationships/hyperlink" Target="https://aemo.com.au/en/initiatives/major-programs/nem-five-minute-settlement-program-and-global-settlement/readiness-workstream/readiness-reporting"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fontScale="90000"/>
          </a:bodyPr>
          <a:lstStyle/>
          <a:p>
            <a:r>
              <a:rPr lang="en-AU" sz="4400" b="1" dirty="0"/>
              <a:t>NOTES</a:t>
            </a:r>
            <a:br>
              <a:rPr lang="en-AU" sz="4400" dirty="0"/>
            </a:br>
            <a:r>
              <a:rPr lang="en-AU" sz="4400" dirty="0"/>
              <a:t>5MS/GS Transition Focus Group #6: </a:t>
            </a:r>
            <a:r>
              <a:rPr lang="en-AU" sz="3600" i="1" dirty="0"/>
              <a:t>Implementing the Metering transition plan</a:t>
            </a:r>
            <a:endParaRPr lang="en-AU" sz="44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8700661" cy="2375505"/>
          </a:xfrm>
        </p:spPr>
        <p:txBody>
          <a:bodyPr>
            <a:noAutofit/>
          </a:bodyPr>
          <a:lstStyle/>
          <a:p>
            <a:pPr>
              <a:lnSpc>
                <a:spcPct val="200000"/>
              </a:lnSpc>
            </a:pPr>
            <a:r>
              <a:rPr lang="en-AU" sz="1800" dirty="0">
                <a:latin typeface="Arial" panose="020B0604020202020204" pitchFamily="34" charset="0"/>
                <a:cs typeface="Arial" panose="020B0604020202020204" pitchFamily="34" charset="0"/>
              </a:rPr>
              <a:t>Monday 6</a:t>
            </a:r>
            <a:r>
              <a:rPr lang="en-AU" sz="1800" baseline="30000" dirty="0">
                <a:latin typeface="Arial" panose="020B0604020202020204" pitchFamily="34" charset="0"/>
                <a:cs typeface="Arial" panose="020B0604020202020204" pitchFamily="34" charset="0"/>
              </a:rPr>
              <a:t>th</a:t>
            </a:r>
            <a:r>
              <a:rPr lang="en-AU" sz="1800" dirty="0">
                <a:latin typeface="Arial" panose="020B0604020202020204" pitchFamily="34" charset="0"/>
                <a:cs typeface="Arial" panose="020B0604020202020204" pitchFamily="34" charset="0"/>
              </a:rPr>
              <a:t> April,  2020</a:t>
            </a:r>
          </a:p>
          <a:p>
            <a:r>
              <a:rPr lang="en-AU" sz="1800" b="1" dirty="0">
                <a:latin typeface="Arial" panose="020B0604020202020204" pitchFamily="34" charset="0"/>
                <a:cs typeface="Arial" panose="020B0604020202020204" pitchFamily="34" charset="0"/>
              </a:rPr>
              <a:t>WEBEX ONLY </a:t>
            </a:r>
          </a:p>
          <a:p>
            <a:endParaRPr lang="en-AU" sz="1800" dirty="0">
              <a:latin typeface="Arial" panose="020B0604020202020204" pitchFamily="34" charset="0"/>
              <a:cs typeface="Arial" panose="020B0604020202020204" pitchFamily="34" charset="0"/>
            </a:endParaRPr>
          </a:p>
          <a:p>
            <a:r>
              <a:rPr lang="en-AU" sz="1800" dirty="0">
                <a:solidFill>
                  <a:srgbClr val="0070C0"/>
                </a:solidFill>
                <a:highlight>
                  <a:srgbClr val="FFFF00"/>
                </a:highlight>
                <a:latin typeface="Arial" panose="020B0604020202020204" pitchFamily="34" charset="0"/>
                <a:cs typeface="Arial" panose="020B0604020202020204" pitchFamily="34" charset="0"/>
              </a:rPr>
              <a:t>This slide pack was developed for the Transition Focus Group meeting. This version of the slides has been annotated with notes from the meeting. These additional notes either in blue text or are on new slides that have a yellow background.</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3352-9DD1-47F6-BBD9-83D094301944}"/>
              </a:ext>
            </a:extLst>
          </p:cNvPr>
          <p:cNvSpPr>
            <a:spLocks noGrp="1"/>
          </p:cNvSpPr>
          <p:nvPr>
            <p:ph type="title"/>
          </p:nvPr>
        </p:nvSpPr>
        <p:spPr/>
        <p:txBody>
          <a:bodyPr/>
          <a:lstStyle/>
          <a:p>
            <a:r>
              <a:rPr lang="en-AU" dirty="0"/>
              <a:t>Actions from TFG #5 (28 Feb 20) – 2/3</a:t>
            </a:r>
          </a:p>
        </p:txBody>
      </p:sp>
      <p:graphicFrame>
        <p:nvGraphicFramePr>
          <p:cNvPr id="5" name="Table 5">
            <a:extLst>
              <a:ext uri="{FF2B5EF4-FFF2-40B4-BE49-F238E27FC236}">
                <a16:creationId xmlns:a16="http://schemas.microsoft.com/office/drawing/2014/main" id="{86CCB85C-4F35-4C7D-8A43-2F00C1D64B11}"/>
              </a:ext>
            </a:extLst>
          </p:cNvPr>
          <p:cNvGraphicFramePr>
            <a:graphicFrameLocks noGrp="1"/>
          </p:cNvGraphicFramePr>
          <p:nvPr>
            <p:ph idx="1"/>
            <p:extLst>
              <p:ext uri="{D42A27DB-BD31-4B8C-83A1-F6EECF244321}">
                <p14:modId xmlns:p14="http://schemas.microsoft.com/office/powerpoint/2010/main" val="3216848144"/>
              </p:ext>
            </p:extLst>
          </p:nvPr>
        </p:nvGraphicFramePr>
        <p:xfrm>
          <a:off x="206375" y="1690829"/>
          <a:ext cx="10255248" cy="4394200"/>
        </p:xfrm>
        <a:graphic>
          <a:graphicData uri="http://schemas.openxmlformats.org/drawingml/2006/table">
            <a:tbl>
              <a:tblPr firstRow="1" bandRow="1">
                <a:tableStyleId>{5C22544A-7EE6-4342-B048-85BDC9FD1C3A}</a:tableStyleId>
              </a:tblPr>
              <a:tblGrid>
                <a:gridCol w="1649857">
                  <a:extLst>
                    <a:ext uri="{9D8B030D-6E8A-4147-A177-3AD203B41FA5}">
                      <a16:colId xmlns:a16="http://schemas.microsoft.com/office/drawing/2014/main" val="928665069"/>
                    </a:ext>
                  </a:extLst>
                </a:gridCol>
                <a:gridCol w="3072384">
                  <a:extLst>
                    <a:ext uri="{9D8B030D-6E8A-4147-A177-3AD203B41FA5}">
                      <a16:colId xmlns:a16="http://schemas.microsoft.com/office/drawing/2014/main" val="2552585954"/>
                    </a:ext>
                  </a:extLst>
                </a:gridCol>
                <a:gridCol w="1280160">
                  <a:extLst>
                    <a:ext uri="{9D8B030D-6E8A-4147-A177-3AD203B41FA5}">
                      <a16:colId xmlns:a16="http://schemas.microsoft.com/office/drawing/2014/main" val="2967171112"/>
                    </a:ext>
                  </a:extLst>
                </a:gridCol>
                <a:gridCol w="4252847">
                  <a:extLst>
                    <a:ext uri="{9D8B030D-6E8A-4147-A177-3AD203B41FA5}">
                      <a16:colId xmlns:a16="http://schemas.microsoft.com/office/drawing/2014/main" val="2516502969"/>
                    </a:ext>
                  </a:extLst>
                </a:gridCol>
              </a:tblGrid>
              <a:tr h="370840">
                <a:tc>
                  <a:txBody>
                    <a:bodyPr/>
                    <a:lstStyle/>
                    <a:p>
                      <a:r>
                        <a:rPr lang="en-AU" sz="1400" dirty="0"/>
                        <a:t>Topic</a:t>
                      </a:r>
                    </a:p>
                  </a:txBody>
                  <a:tcPr/>
                </a:tc>
                <a:tc>
                  <a:txBody>
                    <a:bodyPr/>
                    <a:lstStyle/>
                    <a:p>
                      <a:r>
                        <a:rPr lang="en-AU" sz="1400" dirty="0"/>
                        <a:t>Action </a:t>
                      </a:r>
                    </a:p>
                  </a:txBody>
                  <a:tcPr/>
                </a:tc>
                <a:tc>
                  <a:txBody>
                    <a:bodyPr/>
                    <a:lstStyle/>
                    <a:p>
                      <a:r>
                        <a:rPr lang="en-AU" sz="1400" dirty="0"/>
                        <a:t>Responsibility</a:t>
                      </a:r>
                    </a:p>
                  </a:txBody>
                  <a:tcPr/>
                </a:tc>
                <a:tc>
                  <a:txBody>
                    <a:bodyPr/>
                    <a:lstStyle/>
                    <a:p>
                      <a:r>
                        <a:rPr lang="en-AU" sz="1400" dirty="0"/>
                        <a:t>Response</a:t>
                      </a:r>
                    </a:p>
                  </a:txBody>
                  <a:tcPr/>
                </a:tc>
                <a:extLst>
                  <a:ext uri="{0D108BD9-81ED-4DB2-BD59-A6C34878D82A}">
                    <a16:rowId xmlns:a16="http://schemas.microsoft.com/office/drawing/2014/main" val="3965390426"/>
                  </a:ext>
                </a:extLst>
              </a:tr>
              <a:tr h="370840">
                <a:tc rowSpan="2">
                  <a:txBody>
                    <a:bodyPr/>
                    <a:lstStyle/>
                    <a:p>
                      <a:pPr>
                        <a:spcAft>
                          <a:spcPts val="0"/>
                        </a:spcAft>
                      </a:pPr>
                      <a:r>
                        <a:rPr lang="en-AU" sz="1400" dirty="0">
                          <a:effectLst/>
                          <a:latin typeface="+mn-lt"/>
                          <a:ea typeface="Calibri" panose="020F0502020204030204" pitchFamily="34" charset="0"/>
                        </a:rPr>
                        <a:t>Tier 1 basic meters</a:t>
                      </a:r>
                    </a:p>
                  </a:txBody>
                  <a:tcPr marL="68580" marR="68580" marT="0" marB="0"/>
                </a:tc>
                <a:tc>
                  <a:txBody>
                    <a:bodyPr/>
                    <a:lstStyle/>
                    <a:p>
                      <a:pPr>
                        <a:spcAft>
                          <a:spcPts val="0"/>
                        </a:spcAft>
                      </a:pPr>
                      <a:r>
                        <a:rPr lang="en-AU" sz="1400" dirty="0">
                          <a:effectLst/>
                          <a:latin typeface="+mn-lt"/>
                          <a:ea typeface="Calibri" panose="020F0502020204030204" pitchFamily="34" charset="0"/>
                        </a:rPr>
                        <a:t>Participants to determine if additional support is required from AEMO to complete these MTP activities</a:t>
                      </a:r>
                    </a:p>
                  </a:txBody>
                  <a:tcPr marL="68580" marR="68580" marT="0" marB="0"/>
                </a:tc>
                <a:tc>
                  <a:txBody>
                    <a:bodyPr/>
                    <a:lstStyle/>
                    <a:p>
                      <a:pPr>
                        <a:spcAft>
                          <a:spcPts val="0"/>
                        </a:spcAft>
                      </a:pPr>
                      <a:r>
                        <a:rPr lang="en-AU" sz="1400">
                          <a:effectLst/>
                          <a:latin typeface="+mn-lt"/>
                          <a:ea typeface="Calibri" panose="020F0502020204030204" pitchFamily="34" charset="0"/>
                        </a:rPr>
                        <a:t>Participants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1" dirty="0">
                          <a:latin typeface="+mn-lt"/>
                        </a:rPr>
                        <a:t>5 responses received:</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dirty="0">
                          <a:latin typeface="+mn-lt"/>
                        </a:rPr>
                        <a:t>3 advised that no additional support needed</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dirty="0">
                          <a:latin typeface="+mn-lt"/>
                        </a:rPr>
                        <a:t>1 retailer needs advanced notice of </a:t>
                      </a:r>
                      <a:r>
                        <a:rPr lang="en-AU" sz="1400" b="0" u="sng" dirty="0">
                          <a:latin typeface="+mn-lt"/>
                        </a:rPr>
                        <a:t>MC/MP</a:t>
                      </a:r>
                      <a:r>
                        <a:rPr lang="en-AU" sz="1400" b="0" u="none" dirty="0">
                          <a:latin typeface="+mn-lt"/>
                        </a:rPr>
                        <a:t> </a:t>
                      </a:r>
                      <a:r>
                        <a:rPr lang="en-AU" sz="1400" b="0" dirty="0">
                          <a:latin typeface="+mn-lt"/>
                        </a:rPr>
                        <a:t>plans for installations/reconfigurations (has system dependencies), but did not indicate the need for additional support from AEMO</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dirty="0">
                          <a:latin typeface="+mn-lt"/>
                        </a:rPr>
                        <a:t>1 indicated it would seek assistance at a later time if required</a:t>
                      </a:r>
                    </a:p>
                  </a:txBody>
                  <a:tcPr/>
                </a:tc>
                <a:extLst>
                  <a:ext uri="{0D108BD9-81ED-4DB2-BD59-A6C34878D82A}">
                    <a16:rowId xmlns:a16="http://schemas.microsoft.com/office/drawing/2014/main" val="223227421"/>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tc>
                <a:tc>
                  <a:txBody>
                    <a:bodyPr/>
                    <a:lstStyle/>
                    <a:p>
                      <a:pPr>
                        <a:spcAft>
                          <a:spcPts val="0"/>
                        </a:spcAft>
                      </a:pPr>
                      <a:r>
                        <a:rPr lang="en-AU" sz="1400" dirty="0">
                          <a:effectLst/>
                          <a:latin typeface="+mn-lt"/>
                          <a:ea typeface="Calibri" panose="020F0502020204030204" pitchFamily="34" charset="0"/>
                        </a:rPr>
                        <a:t>Participants to determine if specific CR notification considerations should be applied to these updates</a:t>
                      </a:r>
                    </a:p>
                  </a:txBody>
                  <a:tcPr marL="68580" marR="68580" marT="0" marB="0"/>
                </a:tc>
                <a:tc>
                  <a:txBody>
                    <a:bodyPr/>
                    <a:lstStyle/>
                    <a:p>
                      <a:pPr>
                        <a:spcAft>
                          <a:spcPts val="0"/>
                        </a:spcAft>
                      </a:pPr>
                      <a:r>
                        <a:rPr lang="en-AU" sz="1400">
                          <a:effectLst/>
                          <a:latin typeface="+mn-lt"/>
                          <a:ea typeface="Calibri" panose="020F0502020204030204" pitchFamily="34" charset="0"/>
                        </a:rPr>
                        <a:t>Participants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1" dirty="0">
                          <a:latin typeface="+mn-lt"/>
                        </a:rPr>
                        <a:t>5 responses received:</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latin typeface="+mn-lt"/>
                        </a:rPr>
                        <a:t>No specific CR notification considerations raised</a:t>
                      </a:r>
                    </a:p>
                  </a:txBody>
                  <a:tcPr/>
                </a:tc>
                <a:extLst>
                  <a:ext uri="{0D108BD9-81ED-4DB2-BD59-A6C34878D82A}">
                    <a16:rowId xmlns:a16="http://schemas.microsoft.com/office/drawing/2014/main" val="3222145283"/>
                  </a:ext>
                </a:extLst>
              </a:tr>
              <a:tr h="370840">
                <a:tc rowSpan="2">
                  <a:txBody>
                    <a:bodyPr/>
                    <a:lstStyle/>
                    <a:p>
                      <a:pPr>
                        <a:spcAft>
                          <a:spcPts val="0"/>
                        </a:spcAft>
                      </a:pPr>
                      <a:r>
                        <a:rPr lang="en-AU" sz="1400" dirty="0">
                          <a:effectLst/>
                          <a:latin typeface="+mn-lt"/>
                          <a:ea typeface="Calibri" panose="020F0502020204030204" pitchFamily="34" charset="0"/>
                        </a:rPr>
                        <a:t>Alignment of meter </a:t>
                      </a:r>
                      <a:r>
                        <a:rPr lang="en-AU" sz="1400" dirty="0" err="1">
                          <a:effectLst/>
                          <a:latin typeface="+mn-lt"/>
                          <a:ea typeface="Calibri" panose="020F0502020204030204" pitchFamily="34" charset="0"/>
                        </a:rPr>
                        <a:t>RegisterIDs</a:t>
                      </a:r>
                      <a:r>
                        <a:rPr lang="en-AU" sz="1400" dirty="0">
                          <a:effectLst/>
                          <a:latin typeface="+mn-lt"/>
                          <a:ea typeface="Calibri" panose="020F0502020204030204" pitchFamily="34" charset="0"/>
                        </a:rPr>
                        <a:t> and Suffixes</a:t>
                      </a:r>
                    </a:p>
                  </a:txBody>
                  <a:tcPr marL="68580" marR="68580" marT="0" marB="0"/>
                </a:tc>
                <a:tc>
                  <a:txBody>
                    <a:bodyPr/>
                    <a:lstStyle/>
                    <a:p>
                      <a:pPr>
                        <a:spcAft>
                          <a:spcPts val="0"/>
                        </a:spcAft>
                      </a:pPr>
                      <a:r>
                        <a:rPr lang="en-AU" sz="1400" dirty="0">
                          <a:effectLst/>
                          <a:latin typeface="+mn-lt"/>
                          <a:ea typeface="Calibri" panose="020F0502020204030204" pitchFamily="34" charset="0"/>
                        </a:rPr>
                        <a:t>AEMO and Participants to monitor discussions at the ERCF and Standing Data Review which may impact TFG considerations</a:t>
                      </a:r>
                    </a:p>
                  </a:txBody>
                  <a:tcPr marL="68580" marR="68580" marT="0" marB="0"/>
                </a:tc>
                <a:tc>
                  <a:txBody>
                    <a:bodyPr/>
                    <a:lstStyle/>
                    <a:p>
                      <a:pPr>
                        <a:spcAft>
                          <a:spcPts val="0"/>
                        </a:spcAft>
                      </a:pPr>
                      <a:r>
                        <a:rPr lang="en-AU" sz="1400" dirty="0">
                          <a:effectLst/>
                          <a:latin typeface="+mn-lt"/>
                          <a:ea typeface="Calibri" panose="020F0502020204030204" pitchFamily="34" charset="0"/>
                        </a:rPr>
                        <a:t>AEMO &amp; Participants</a:t>
                      </a:r>
                    </a:p>
                  </a:txBody>
                  <a:tcPr marL="68580" marR="68580" marT="0" marB="0"/>
                </a:tc>
                <a:tc>
                  <a:txBody>
                    <a:bodyPr/>
                    <a:lstStyle/>
                    <a:p>
                      <a:r>
                        <a:rPr lang="en-AU" sz="1400" dirty="0">
                          <a:latin typeface="+mn-lt"/>
                        </a:rPr>
                        <a:t>Ongoing </a:t>
                      </a:r>
                    </a:p>
                  </a:txBody>
                  <a:tcPr/>
                </a:tc>
                <a:extLst>
                  <a:ext uri="{0D108BD9-81ED-4DB2-BD59-A6C34878D82A}">
                    <a16:rowId xmlns:a16="http://schemas.microsoft.com/office/drawing/2014/main" val="3739552507"/>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tc>
                <a:tc>
                  <a:txBody>
                    <a:bodyPr/>
                    <a:lstStyle/>
                    <a:p>
                      <a:pPr>
                        <a:spcAft>
                          <a:spcPts val="0"/>
                        </a:spcAft>
                      </a:pPr>
                      <a:r>
                        <a:rPr lang="en-AU" sz="1400" dirty="0">
                          <a:effectLst/>
                          <a:latin typeface="+mn-lt"/>
                          <a:ea typeface="Calibri" panose="020F0502020204030204" pitchFamily="34" charset="0"/>
                        </a:rPr>
                        <a:t>Participants to raise items which need to be considered for this MTP activity</a:t>
                      </a:r>
                    </a:p>
                  </a:txBody>
                  <a:tcPr marL="68580" marR="68580" marT="0" marB="0"/>
                </a:tc>
                <a:tc>
                  <a:txBody>
                    <a:bodyPr/>
                    <a:lstStyle/>
                    <a:p>
                      <a:pPr>
                        <a:spcAft>
                          <a:spcPts val="0"/>
                        </a:spcAft>
                      </a:pPr>
                      <a:r>
                        <a:rPr lang="en-AU" sz="1400">
                          <a:effectLst/>
                          <a:latin typeface="+mn-lt"/>
                          <a:ea typeface="Calibri" panose="020F0502020204030204" pitchFamily="34" charset="0"/>
                        </a:rPr>
                        <a:t>Participants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1" dirty="0">
                          <a:latin typeface="+mn-lt"/>
                        </a:rPr>
                        <a:t>6 responses received:</a:t>
                      </a:r>
                      <a:r>
                        <a:rPr lang="en-AU" sz="1400" b="0" dirty="0">
                          <a:latin typeface="+mn-lt"/>
                        </a:rPr>
                        <a:t> </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dirty="0">
                          <a:latin typeface="+mn-lt"/>
                        </a:rPr>
                        <a:t>Items to be discussed in this TFG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b="0" dirty="0">
                        <a:highlight>
                          <a:srgbClr val="FFFF00"/>
                        </a:highlight>
                        <a:latin typeface="+mn-lt"/>
                      </a:endParaRPr>
                    </a:p>
                  </a:txBody>
                  <a:tcPr/>
                </a:tc>
                <a:extLst>
                  <a:ext uri="{0D108BD9-81ED-4DB2-BD59-A6C34878D82A}">
                    <a16:rowId xmlns:a16="http://schemas.microsoft.com/office/drawing/2014/main" val="2410120389"/>
                  </a:ext>
                </a:extLst>
              </a:tr>
            </a:tbl>
          </a:graphicData>
        </a:graphic>
      </p:graphicFrame>
      <p:sp>
        <p:nvSpPr>
          <p:cNvPr id="4" name="Slide Number Placeholder 3">
            <a:extLst>
              <a:ext uri="{FF2B5EF4-FFF2-40B4-BE49-F238E27FC236}">
                <a16:creationId xmlns:a16="http://schemas.microsoft.com/office/drawing/2014/main" id="{0154A9C6-293C-4C4A-A17B-8A2D398CC311}"/>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220280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3352-9DD1-47F6-BBD9-83D094301944}"/>
              </a:ext>
            </a:extLst>
          </p:cNvPr>
          <p:cNvSpPr>
            <a:spLocks noGrp="1"/>
          </p:cNvSpPr>
          <p:nvPr>
            <p:ph type="title"/>
          </p:nvPr>
        </p:nvSpPr>
        <p:spPr/>
        <p:txBody>
          <a:bodyPr/>
          <a:lstStyle/>
          <a:p>
            <a:r>
              <a:rPr lang="en-AU" dirty="0"/>
              <a:t>Actions from TFG #5 (28 Feb 20) – 3/3</a:t>
            </a:r>
          </a:p>
        </p:txBody>
      </p:sp>
      <p:graphicFrame>
        <p:nvGraphicFramePr>
          <p:cNvPr id="5" name="Table 5">
            <a:extLst>
              <a:ext uri="{FF2B5EF4-FFF2-40B4-BE49-F238E27FC236}">
                <a16:creationId xmlns:a16="http://schemas.microsoft.com/office/drawing/2014/main" id="{86CCB85C-4F35-4C7D-8A43-2F00C1D64B11}"/>
              </a:ext>
            </a:extLst>
          </p:cNvPr>
          <p:cNvGraphicFramePr>
            <a:graphicFrameLocks noGrp="1"/>
          </p:cNvGraphicFramePr>
          <p:nvPr>
            <p:ph idx="1"/>
            <p:extLst>
              <p:ext uri="{D42A27DB-BD31-4B8C-83A1-F6EECF244321}">
                <p14:modId xmlns:p14="http://schemas.microsoft.com/office/powerpoint/2010/main" val="1716067755"/>
              </p:ext>
            </p:extLst>
          </p:nvPr>
        </p:nvGraphicFramePr>
        <p:xfrm>
          <a:off x="206375" y="1690829"/>
          <a:ext cx="10255248" cy="2382520"/>
        </p:xfrm>
        <a:graphic>
          <a:graphicData uri="http://schemas.openxmlformats.org/drawingml/2006/table">
            <a:tbl>
              <a:tblPr firstRow="1" bandRow="1">
                <a:tableStyleId>{5C22544A-7EE6-4342-B048-85BDC9FD1C3A}</a:tableStyleId>
              </a:tblPr>
              <a:tblGrid>
                <a:gridCol w="1649857">
                  <a:extLst>
                    <a:ext uri="{9D8B030D-6E8A-4147-A177-3AD203B41FA5}">
                      <a16:colId xmlns:a16="http://schemas.microsoft.com/office/drawing/2014/main" val="928665069"/>
                    </a:ext>
                  </a:extLst>
                </a:gridCol>
                <a:gridCol w="3072384">
                  <a:extLst>
                    <a:ext uri="{9D8B030D-6E8A-4147-A177-3AD203B41FA5}">
                      <a16:colId xmlns:a16="http://schemas.microsoft.com/office/drawing/2014/main" val="2552585954"/>
                    </a:ext>
                  </a:extLst>
                </a:gridCol>
                <a:gridCol w="1280160">
                  <a:extLst>
                    <a:ext uri="{9D8B030D-6E8A-4147-A177-3AD203B41FA5}">
                      <a16:colId xmlns:a16="http://schemas.microsoft.com/office/drawing/2014/main" val="2967171112"/>
                    </a:ext>
                  </a:extLst>
                </a:gridCol>
                <a:gridCol w="4252847">
                  <a:extLst>
                    <a:ext uri="{9D8B030D-6E8A-4147-A177-3AD203B41FA5}">
                      <a16:colId xmlns:a16="http://schemas.microsoft.com/office/drawing/2014/main" val="2516502969"/>
                    </a:ext>
                  </a:extLst>
                </a:gridCol>
              </a:tblGrid>
              <a:tr h="370840">
                <a:tc>
                  <a:txBody>
                    <a:bodyPr/>
                    <a:lstStyle/>
                    <a:p>
                      <a:r>
                        <a:rPr lang="en-AU" sz="1400" dirty="0"/>
                        <a:t>Topic</a:t>
                      </a:r>
                    </a:p>
                  </a:txBody>
                  <a:tcPr/>
                </a:tc>
                <a:tc>
                  <a:txBody>
                    <a:bodyPr/>
                    <a:lstStyle/>
                    <a:p>
                      <a:r>
                        <a:rPr lang="en-AU" sz="1400" dirty="0"/>
                        <a:t>Action </a:t>
                      </a:r>
                    </a:p>
                  </a:txBody>
                  <a:tcPr/>
                </a:tc>
                <a:tc>
                  <a:txBody>
                    <a:bodyPr/>
                    <a:lstStyle/>
                    <a:p>
                      <a:r>
                        <a:rPr lang="en-AU" sz="1400" dirty="0"/>
                        <a:t>Responsibility</a:t>
                      </a:r>
                    </a:p>
                  </a:txBody>
                  <a:tcPr/>
                </a:tc>
                <a:tc>
                  <a:txBody>
                    <a:bodyPr/>
                    <a:lstStyle/>
                    <a:p>
                      <a:r>
                        <a:rPr lang="en-AU" sz="1400" dirty="0"/>
                        <a:t>Response</a:t>
                      </a:r>
                    </a:p>
                  </a:txBody>
                  <a:tcPr/>
                </a:tc>
                <a:extLst>
                  <a:ext uri="{0D108BD9-81ED-4DB2-BD59-A6C34878D82A}">
                    <a16:rowId xmlns:a16="http://schemas.microsoft.com/office/drawing/2014/main" val="3965390426"/>
                  </a:ext>
                </a:extLst>
              </a:tr>
              <a:tr h="370840">
                <a:tc>
                  <a:txBody>
                    <a:bodyPr/>
                    <a:lstStyle/>
                    <a:p>
                      <a:pPr>
                        <a:spcAft>
                          <a:spcPts val="0"/>
                        </a:spcAft>
                      </a:pPr>
                      <a:r>
                        <a:rPr lang="en-AU" sz="1400" dirty="0">
                          <a:effectLst/>
                          <a:latin typeface="+mn-lt"/>
                          <a:ea typeface="Calibri" panose="020F0502020204030204" pitchFamily="34" charset="0"/>
                        </a:rPr>
                        <a:t>Updates to GLOPOOL</a:t>
                      </a:r>
                    </a:p>
                  </a:txBody>
                  <a:tcPr marL="68580" marR="68580" marT="0" marB="0"/>
                </a:tc>
                <a:tc>
                  <a:txBody>
                    <a:bodyPr/>
                    <a:lstStyle/>
                    <a:p>
                      <a:pPr>
                        <a:spcAft>
                          <a:spcPts val="0"/>
                        </a:spcAft>
                      </a:pPr>
                      <a:r>
                        <a:rPr lang="en-AU" sz="1400" dirty="0">
                          <a:effectLst/>
                          <a:latin typeface="+mn-lt"/>
                          <a:ea typeface="Calibri" panose="020F0502020204030204" pitchFamily="34" charset="0"/>
                        </a:rPr>
                        <a:t>Participants to provide feedback regarding AEMO proposal and engagement with the SWG</a:t>
                      </a:r>
                    </a:p>
                  </a:txBody>
                  <a:tcPr marL="68580" marR="68580" marT="0" marB="0"/>
                </a:tc>
                <a:tc>
                  <a:txBody>
                    <a:bodyPr/>
                    <a:lstStyle/>
                    <a:p>
                      <a:pPr>
                        <a:spcAft>
                          <a:spcPts val="0"/>
                        </a:spcAft>
                      </a:pPr>
                      <a:r>
                        <a:rPr lang="en-AU" sz="1400" dirty="0">
                          <a:effectLst/>
                          <a:latin typeface="+mn-lt"/>
                          <a:ea typeface="Calibri" panose="020F0502020204030204" pitchFamily="34" charset="0"/>
                        </a:rPr>
                        <a:t>Participants</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1" dirty="0">
                          <a:latin typeface="+mn-lt"/>
                        </a:rPr>
                        <a:t>6 responses received:</a:t>
                      </a:r>
                      <a:r>
                        <a:rPr lang="en-AU" sz="1400" b="0" dirty="0">
                          <a:latin typeface="+mn-lt"/>
                        </a:rPr>
                        <a:t> </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dirty="0">
                          <a:latin typeface="+mn-lt"/>
                        </a:rPr>
                        <a:t>Items to be discussed in this TFG</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highlight>
                          <a:srgbClr val="FFFF00"/>
                        </a:highlight>
                        <a:latin typeface="+mn-lt"/>
                      </a:endParaRPr>
                    </a:p>
                  </a:txBody>
                  <a:tcPr/>
                </a:tc>
                <a:extLst>
                  <a:ext uri="{0D108BD9-81ED-4DB2-BD59-A6C34878D82A}">
                    <a16:rowId xmlns:a16="http://schemas.microsoft.com/office/drawing/2014/main" val="903327295"/>
                  </a:ext>
                </a:extLst>
              </a:tr>
              <a:tr h="370840">
                <a:tc>
                  <a:txBody>
                    <a:bodyPr/>
                    <a:lstStyle/>
                    <a:p>
                      <a:pPr>
                        <a:spcAft>
                          <a:spcPts val="0"/>
                        </a:spcAft>
                      </a:pPr>
                      <a:r>
                        <a:rPr lang="en-AU" sz="1400" dirty="0">
                          <a:effectLst/>
                          <a:latin typeface="+mn-lt"/>
                          <a:ea typeface="Calibri" panose="020F0502020204030204" pitchFamily="34" charset="0"/>
                        </a:rPr>
                        <a:t>Updates to the MTP</a:t>
                      </a:r>
                    </a:p>
                  </a:txBody>
                  <a:tcPr marL="68580" marR="68580" marT="0" marB="0"/>
                </a:tc>
                <a:tc>
                  <a:txBody>
                    <a:bodyPr/>
                    <a:lstStyle/>
                    <a:p>
                      <a:pPr>
                        <a:spcAft>
                          <a:spcPts val="0"/>
                        </a:spcAft>
                      </a:pPr>
                      <a:r>
                        <a:rPr lang="en-AU" sz="1400">
                          <a:effectLst/>
                          <a:latin typeface="+mn-lt"/>
                          <a:ea typeface="Calibri" panose="020F0502020204030204" pitchFamily="34" charset="0"/>
                        </a:rPr>
                        <a:t>AEMO to update Special Sites and VIC TUoS items in the MTP</a:t>
                      </a:r>
                    </a:p>
                  </a:txBody>
                  <a:tcPr marL="68580" marR="68580" marT="0" marB="0"/>
                </a:tc>
                <a:tc>
                  <a:txBody>
                    <a:bodyPr/>
                    <a:lstStyle/>
                    <a:p>
                      <a:pPr>
                        <a:spcAft>
                          <a:spcPts val="0"/>
                        </a:spcAft>
                      </a:pPr>
                      <a:r>
                        <a:rPr lang="en-AU" sz="1400">
                          <a:effectLst/>
                          <a:latin typeface="+mn-lt"/>
                          <a:ea typeface="Calibri" panose="020F0502020204030204" pitchFamily="34" charset="0"/>
                        </a:rPr>
                        <a:t>AEMO</a:t>
                      </a:r>
                    </a:p>
                  </a:txBody>
                  <a:tcPr marL="68580" marR="68580" marT="0" marB="0"/>
                </a:tc>
                <a:tc>
                  <a:txBody>
                    <a:bodyPr/>
                    <a:lstStyle/>
                    <a:p>
                      <a:r>
                        <a:rPr lang="en-AU" sz="1400" dirty="0">
                          <a:latin typeface="+mn-lt"/>
                        </a:rPr>
                        <a:t>Complete</a:t>
                      </a:r>
                    </a:p>
                  </a:txBody>
                  <a:tcPr/>
                </a:tc>
                <a:extLst>
                  <a:ext uri="{0D108BD9-81ED-4DB2-BD59-A6C34878D82A}">
                    <a16:rowId xmlns:a16="http://schemas.microsoft.com/office/drawing/2014/main" val="3830758519"/>
                  </a:ext>
                </a:extLst>
              </a:tr>
              <a:tr h="370840">
                <a:tc>
                  <a:txBody>
                    <a:bodyPr/>
                    <a:lstStyle/>
                    <a:p>
                      <a:pPr>
                        <a:spcAft>
                          <a:spcPts val="0"/>
                        </a:spcAft>
                      </a:pPr>
                      <a:r>
                        <a:rPr lang="en-AU" sz="1400">
                          <a:effectLst/>
                          <a:latin typeface="+mn-lt"/>
                          <a:ea typeface="Calibri" panose="020F0502020204030204" pitchFamily="34" charset="0"/>
                        </a:rPr>
                        <a:t>Next Steps</a:t>
                      </a:r>
                    </a:p>
                  </a:txBody>
                  <a:tcPr marL="68580" marR="68580" marT="0" marB="0"/>
                </a:tc>
                <a:tc>
                  <a:txBody>
                    <a:bodyPr/>
                    <a:lstStyle/>
                    <a:p>
                      <a:pPr>
                        <a:spcAft>
                          <a:spcPts val="0"/>
                        </a:spcAft>
                      </a:pPr>
                      <a:r>
                        <a:rPr lang="en-AU" sz="1400">
                          <a:effectLst/>
                          <a:latin typeface="+mn-lt"/>
                          <a:ea typeface="Calibri" panose="020F0502020204030204" pitchFamily="34" charset="0"/>
                        </a:rPr>
                        <a:t>AEMO to add an ‘approach’ column into the MTP to communicate agreed methodologies/options in delivering a particular activity</a:t>
                      </a:r>
                    </a:p>
                  </a:txBody>
                  <a:tcPr marL="68580" marR="68580" marT="0" marB="0"/>
                </a:tc>
                <a:tc>
                  <a:txBody>
                    <a:bodyPr/>
                    <a:lstStyle/>
                    <a:p>
                      <a:pPr>
                        <a:spcAft>
                          <a:spcPts val="0"/>
                        </a:spcAft>
                      </a:pPr>
                      <a:r>
                        <a:rPr lang="en-AU" sz="1400" dirty="0">
                          <a:effectLst/>
                          <a:latin typeface="+mn-lt"/>
                          <a:ea typeface="Calibri" panose="020F0502020204030204" pitchFamily="34" charset="0"/>
                        </a:rPr>
                        <a:t>AEMO</a:t>
                      </a:r>
                    </a:p>
                  </a:txBody>
                  <a:tcPr marL="68580" marR="68580" marT="0" marB="0"/>
                </a:tc>
                <a:tc>
                  <a:txBody>
                    <a:bodyPr/>
                    <a:lstStyle/>
                    <a:p>
                      <a:r>
                        <a:rPr lang="en-AU" sz="1400" dirty="0">
                          <a:latin typeface="+mn-lt"/>
                        </a:rPr>
                        <a:t>Complete</a:t>
                      </a:r>
                    </a:p>
                  </a:txBody>
                  <a:tcPr/>
                </a:tc>
                <a:extLst>
                  <a:ext uri="{0D108BD9-81ED-4DB2-BD59-A6C34878D82A}">
                    <a16:rowId xmlns:a16="http://schemas.microsoft.com/office/drawing/2014/main" val="4173037997"/>
                  </a:ext>
                </a:extLst>
              </a:tr>
            </a:tbl>
          </a:graphicData>
        </a:graphic>
      </p:graphicFrame>
      <p:sp>
        <p:nvSpPr>
          <p:cNvPr id="4" name="Slide Number Placeholder 3">
            <a:extLst>
              <a:ext uri="{FF2B5EF4-FFF2-40B4-BE49-F238E27FC236}">
                <a16:creationId xmlns:a16="http://schemas.microsoft.com/office/drawing/2014/main" id="{0154A9C6-293C-4C4A-A17B-8A2D398CC311}"/>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304054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C0A2-C240-4201-A195-D6BD8D10E7EB}"/>
              </a:ext>
            </a:extLst>
          </p:cNvPr>
          <p:cNvSpPr>
            <a:spLocks noGrp="1"/>
          </p:cNvSpPr>
          <p:nvPr>
            <p:ph type="title"/>
          </p:nvPr>
        </p:nvSpPr>
        <p:spPr/>
        <p:txBody>
          <a:bodyPr/>
          <a:lstStyle/>
          <a:p>
            <a:r>
              <a:rPr lang="en-AU" dirty="0"/>
              <a:t>Updates to the MTP</a:t>
            </a:r>
          </a:p>
        </p:txBody>
      </p:sp>
      <p:sp>
        <p:nvSpPr>
          <p:cNvPr id="3" name="Text Placeholder 2">
            <a:extLst>
              <a:ext uri="{FF2B5EF4-FFF2-40B4-BE49-F238E27FC236}">
                <a16:creationId xmlns:a16="http://schemas.microsoft.com/office/drawing/2014/main" id="{1C93AAC7-4C09-4460-820A-C05223D523C1}"/>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0AAC87D7-B665-455A-84B4-7242D40DCC23}"/>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Tree>
    <p:extLst>
      <p:ext uri="{BB962C8B-B14F-4D97-AF65-F5344CB8AC3E}">
        <p14:creationId xmlns:p14="http://schemas.microsoft.com/office/powerpoint/2010/main" val="16548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2BA4-8F07-48ED-936F-9F8F3F206965}"/>
              </a:ext>
            </a:extLst>
          </p:cNvPr>
          <p:cNvSpPr>
            <a:spLocks noGrp="1"/>
          </p:cNvSpPr>
          <p:nvPr>
            <p:ph type="title"/>
          </p:nvPr>
        </p:nvSpPr>
        <p:spPr>
          <a:xfrm>
            <a:off x="206547" y="150494"/>
            <a:ext cx="10485266" cy="1310695"/>
          </a:xfrm>
        </p:spPr>
        <p:txBody>
          <a:bodyPr/>
          <a:lstStyle/>
          <a:p>
            <a:r>
              <a:rPr lang="en-AU" dirty="0"/>
              <a:t>Updates to the MTP since previous meeting</a:t>
            </a:r>
          </a:p>
        </p:txBody>
      </p:sp>
      <p:graphicFrame>
        <p:nvGraphicFramePr>
          <p:cNvPr id="5" name="Table 5">
            <a:extLst>
              <a:ext uri="{FF2B5EF4-FFF2-40B4-BE49-F238E27FC236}">
                <a16:creationId xmlns:a16="http://schemas.microsoft.com/office/drawing/2014/main" id="{4BAEFE67-2E85-42AD-A7B0-AF668D39C923}"/>
              </a:ext>
            </a:extLst>
          </p:cNvPr>
          <p:cNvGraphicFramePr>
            <a:graphicFrameLocks noGrp="1"/>
          </p:cNvGraphicFramePr>
          <p:nvPr>
            <p:ph idx="1"/>
            <p:extLst>
              <p:ext uri="{D42A27DB-BD31-4B8C-83A1-F6EECF244321}">
                <p14:modId xmlns:p14="http://schemas.microsoft.com/office/powerpoint/2010/main" val="68109869"/>
              </p:ext>
            </p:extLst>
          </p:nvPr>
        </p:nvGraphicFramePr>
        <p:xfrm>
          <a:off x="206375" y="1565390"/>
          <a:ext cx="10255596" cy="5577840"/>
        </p:xfrm>
        <a:graphic>
          <a:graphicData uri="http://schemas.openxmlformats.org/drawingml/2006/table">
            <a:tbl>
              <a:tblPr firstRow="1" bandRow="1">
                <a:tableStyleId>{5C22544A-7EE6-4342-B048-85BDC9FD1C3A}</a:tableStyleId>
              </a:tblPr>
              <a:tblGrid>
                <a:gridCol w="3268097">
                  <a:extLst>
                    <a:ext uri="{9D8B030D-6E8A-4147-A177-3AD203B41FA5}">
                      <a16:colId xmlns:a16="http://schemas.microsoft.com/office/drawing/2014/main" val="1141641774"/>
                    </a:ext>
                  </a:extLst>
                </a:gridCol>
                <a:gridCol w="1872939">
                  <a:extLst>
                    <a:ext uri="{9D8B030D-6E8A-4147-A177-3AD203B41FA5}">
                      <a16:colId xmlns:a16="http://schemas.microsoft.com/office/drawing/2014/main" val="4252843258"/>
                    </a:ext>
                  </a:extLst>
                </a:gridCol>
                <a:gridCol w="5114560">
                  <a:extLst>
                    <a:ext uri="{9D8B030D-6E8A-4147-A177-3AD203B41FA5}">
                      <a16:colId xmlns:a16="http://schemas.microsoft.com/office/drawing/2014/main" val="664947629"/>
                    </a:ext>
                  </a:extLst>
                </a:gridCol>
              </a:tblGrid>
              <a:tr h="370840">
                <a:tc>
                  <a:txBody>
                    <a:bodyPr/>
                    <a:lstStyle/>
                    <a:p>
                      <a:pPr algn="ctr"/>
                      <a:r>
                        <a:rPr lang="en-AU" sz="1600" dirty="0"/>
                        <a:t>Update</a:t>
                      </a:r>
                    </a:p>
                  </a:txBody>
                  <a:tcPr anchor="ctr"/>
                </a:tc>
                <a:tc>
                  <a:txBody>
                    <a:bodyPr/>
                    <a:lstStyle/>
                    <a:p>
                      <a:pPr algn="ctr"/>
                      <a:r>
                        <a:rPr lang="en-AU" sz="1600" dirty="0"/>
                        <a:t>SC / Activity References</a:t>
                      </a:r>
                    </a:p>
                  </a:txBody>
                  <a:tcPr anchor="ctr"/>
                </a:tc>
                <a:tc>
                  <a:txBody>
                    <a:bodyPr/>
                    <a:lstStyle/>
                    <a:p>
                      <a:pPr algn="ctr"/>
                      <a:r>
                        <a:rPr lang="en-AU" sz="1600" dirty="0"/>
                        <a:t>Reasoning</a:t>
                      </a:r>
                    </a:p>
                  </a:txBody>
                  <a:tcPr anchor="ctr"/>
                </a:tc>
                <a:extLst>
                  <a:ext uri="{0D108BD9-81ED-4DB2-BD59-A6C34878D82A}">
                    <a16:rowId xmlns:a16="http://schemas.microsoft.com/office/drawing/2014/main" val="2263514118"/>
                  </a:ext>
                </a:extLst>
              </a:tr>
              <a:tr h="370840">
                <a:tc>
                  <a:txBody>
                    <a:bodyPr/>
                    <a:lstStyle/>
                    <a:p>
                      <a:r>
                        <a:rPr lang="en-AU" sz="1600" dirty="0"/>
                        <a:t>Aligned the ‘Transition Start Dates’ relating to the creation of register level datastreams to AEMO being able to receive MDFF (1 Feb 2021)</a:t>
                      </a:r>
                    </a:p>
                  </a:txBody>
                  <a:tcPr/>
                </a:tc>
                <a:tc>
                  <a:txBody>
                    <a:bodyPr/>
                    <a:lstStyle/>
                    <a:p>
                      <a:r>
                        <a:rPr lang="en-AU" sz="1600" dirty="0"/>
                        <a:t>A36, A40, A45, A51, A57, A63, A69, A75, A81</a:t>
                      </a:r>
                    </a:p>
                  </a:txBody>
                  <a:tcPr/>
                </a:tc>
                <a:tc>
                  <a:txBody>
                    <a:bodyPr/>
                    <a:lstStyle/>
                    <a:p>
                      <a:r>
                        <a:rPr lang="en-AU" sz="1600" dirty="0"/>
                        <a:t>The creation of register level CNDS records introduces the requirement for MDPs to provide register level metering data for that meter to AEMO.  This cannot occur if AEMO’s MDFF capability is not available.</a:t>
                      </a:r>
                    </a:p>
                  </a:txBody>
                  <a:tcPr/>
                </a:tc>
                <a:extLst>
                  <a:ext uri="{0D108BD9-81ED-4DB2-BD59-A6C34878D82A}">
                    <a16:rowId xmlns:a16="http://schemas.microsoft.com/office/drawing/2014/main" val="2860810600"/>
                  </a:ext>
                </a:extLst>
              </a:tr>
              <a:tr h="370840">
                <a:tc>
                  <a:txBody>
                    <a:bodyPr/>
                    <a:lstStyle/>
                    <a:p>
                      <a:r>
                        <a:rPr lang="en-AU" sz="1600" dirty="0"/>
                        <a:t>Subcategory relating to the meter data delivery of ‘Pre-1 Dec 2018/19 Type 4, 4A, VICAMI and SAMPLE meters’ has been removed</a:t>
                      </a:r>
                    </a:p>
                  </a:txBody>
                  <a:tcPr/>
                </a:tc>
                <a:tc>
                  <a:txBody>
                    <a:bodyPr/>
                    <a:lstStyle/>
                    <a:p>
                      <a:r>
                        <a:rPr lang="en-AU" sz="1600" dirty="0"/>
                        <a:t>SC21</a:t>
                      </a:r>
                    </a:p>
                  </a:txBody>
                  <a:tcPr/>
                </a:tc>
                <a:tc>
                  <a:txBody>
                    <a:bodyPr/>
                    <a:lstStyle/>
                    <a:p>
                      <a:r>
                        <a:rPr lang="en-AU" sz="1600" dirty="0"/>
                        <a:t>This meter ‘group’ is not relevant to 5MS Readiness.  Should any of these meters be replaced they would then be captured under other existing SCs (SC17-20)</a:t>
                      </a:r>
                    </a:p>
                  </a:txBody>
                  <a:tcPr/>
                </a:tc>
                <a:extLst>
                  <a:ext uri="{0D108BD9-81ED-4DB2-BD59-A6C34878D82A}">
                    <a16:rowId xmlns:a16="http://schemas.microsoft.com/office/drawing/2014/main" val="1809882277"/>
                  </a:ext>
                </a:extLst>
              </a:tr>
              <a:tr h="370840">
                <a:tc>
                  <a:txBody>
                    <a:bodyPr/>
                    <a:lstStyle/>
                    <a:p>
                      <a:r>
                        <a:rPr lang="en-AU" sz="1600" dirty="0"/>
                        <a:t>SC relating to the requirement to complete a data cleanse of </a:t>
                      </a:r>
                      <a:r>
                        <a:rPr lang="en-AU" sz="1600" dirty="0" err="1"/>
                        <a:t>RegisterIDs</a:t>
                      </a:r>
                      <a:r>
                        <a:rPr lang="en-AU" sz="1600" dirty="0"/>
                        <a:t> and ‘Suffixes’ has been moved to the activity level under each applicable meter type</a:t>
                      </a:r>
                    </a:p>
                  </a:txBody>
                  <a:tcPr/>
                </a:tc>
                <a:tc>
                  <a:txBody>
                    <a:bodyPr/>
                    <a:lstStyle/>
                    <a:p>
                      <a:r>
                        <a:rPr lang="en-AU" sz="1600" dirty="0"/>
                        <a:t>Removed -</a:t>
                      </a:r>
                    </a:p>
                    <a:p>
                      <a:r>
                        <a:rPr lang="en-AU" sz="1600" dirty="0"/>
                        <a:t>SC40</a:t>
                      </a:r>
                    </a:p>
                    <a:p>
                      <a:r>
                        <a:rPr lang="en-AU" sz="1600" dirty="0"/>
                        <a:t>Added -</a:t>
                      </a:r>
                    </a:p>
                    <a:p>
                      <a:r>
                        <a:rPr lang="en-AU" sz="1600" dirty="0"/>
                        <a:t>A36a, A40a, A45a, A57a, A63a, A69a, A75a, A81a</a:t>
                      </a:r>
                    </a:p>
                  </a:txBody>
                  <a:tcPr/>
                </a:tc>
                <a:tc>
                  <a:txBody>
                    <a:bodyPr/>
                    <a:lstStyle/>
                    <a:p>
                      <a:r>
                        <a:rPr lang="en-AU" sz="1600" dirty="0"/>
                        <a:t>By placing this requirement at the activity level, against each applicable meter type, it allows for the application of the appropriate transition end date e.g. Type 1-3, subset of 4 to be cleansed by 31 May 2021 vs Type 4 to be cleansed by 15 Jan 2022 </a:t>
                      </a:r>
                    </a:p>
                  </a:txBody>
                  <a:tcPr/>
                </a:tc>
                <a:extLst>
                  <a:ext uri="{0D108BD9-81ED-4DB2-BD59-A6C34878D82A}">
                    <a16:rowId xmlns:a16="http://schemas.microsoft.com/office/drawing/2014/main" val="2390822173"/>
                  </a:ext>
                </a:extLst>
              </a:tr>
              <a:tr h="370840">
                <a:tc>
                  <a:txBody>
                    <a:bodyPr/>
                    <a:lstStyle/>
                    <a:p>
                      <a:r>
                        <a:rPr lang="en-AU" sz="1600" dirty="0"/>
                        <a:t>Updated ‘Transition End Dates’ to 30 Nov 2022 for meter types that must deliver 5min metering data by 1 Dec 2022 (includes B2B and B2M related activities)</a:t>
                      </a:r>
                    </a:p>
                  </a:txBody>
                  <a:tcPr/>
                </a:tc>
                <a:tc>
                  <a:txBody>
                    <a:bodyPr/>
                    <a:lstStyle/>
                    <a:p>
                      <a:r>
                        <a:rPr lang="en-AU" sz="1600" dirty="0"/>
                        <a:t>A54, A56, A60, A62, A66, A68</a:t>
                      </a:r>
                    </a:p>
                  </a:txBody>
                  <a:tcPr/>
                </a:tc>
                <a:tc>
                  <a:txBody>
                    <a:bodyPr/>
                    <a:lstStyle/>
                    <a:p>
                      <a:r>
                        <a:rPr lang="en-AU" sz="1600" dirty="0"/>
                        <a:t>To align to the 5MS Rule requirements</a:t>
                      </a:r>
                    </a:p>
                  </a:txBody>
                  <a:tcPr/>
                </a:tc>
                <a:extLst>
                  <a:ext uri="{0D108BD9-81ED-4DB2-BD59-A6C34878D82A}">
                    <a16:rowId xmlns:a16="http://schemas.microsoft.com/office/drawing/2014/main" val="2098881605"/>
                  </a:ext>
                </a:extLst>
              </a:tr>
            </a:tbl>
          </a:graphicData>
        </a:graphic>
      </p:graphicFrame>
      <p:sp>
        <p:nvSpPr>
          <p:cNvPr id="4" name="Slide Number Placeholder 3">
            <a:extLst>
              <a:ext uri="{FF2B5EF4-FFF2-40B4-BE49-F238E27FC236}">
                <a16:creationId xmlns:a16="http://schemas.microsoft.com/office/drawing/2014/main" id="{5E627624-8A30-4303-8AFA-17AEDE04B5D7}"/>
              </a:ext>
            </a:extLst>
          </p:cNvPr>
          <p:cNvSpPr>
            <a:spLocks noGrp="1"/>
          </p:cNvSpPr>
          <p:nvPr>
            <p:ph type="sldNum" sz="quarter" idx="12"/>
          </p:nvPr>
        </p:nvSpPr>
        <p:spPr/>
        <p:txBody>
          <a:bodyPr/>
          <a:lstStyle/>
          <a:p>
            <a:fld id="{4EC81F68-4976-451A-B2E9-79BCBD2F70CC}" type="slidenum">
              <a:rPr lang="en-AU" smtClean="0"/>
              <a:t>13</a:t>
            </a:fld>
            <a:endParaRPr lang="en-AU" dirty="0"/>
          </a:p>
        </p:txBody>
      </p:sp>
    </p:spTree>
    <p:extLst>
      <p:ext uri="{BB962C8B-B14F-4D97-AF65-F5344CB8AC3E}">
        <p14:creationId xmlns:p14="http://schemas.microsoft.com/office/powerpoint/2010/main" val="378711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950D6-B97F-48BD-A78C-D10114F8D7CC}"/>
              </a:ext>
            </a:extLst>
          </p:cNvPr>
          <p:cNvSpPr>
            <a:spLocks noGrp="1"/>
          </p:cNvSpPr>
          <p:nvPr>
            <p:ph type="title"/>
          </p:nvPr>
        </p:nvSpPr>
        <p:spPr/>
        <p:txBody>
          <a:bodyPr/>
          <a:lstStyle/>
          <a:p>
            <a:r>
              <a:rPr lang="en-AU" dirty="0"/>
              <a:t>Transition of Net datastreams to register level datastreams </a:t>
            </a:r>
          </a:p>
        </p:txBody>
      </p:sp>
      <p:sp>
        <p:nvSpPr>
          <p:cNvPr id="3" name="Text Placeholder 2">
            <a:extLst>
              <a:ext uri="{FF2B5EF4-FFF2-40B4-BE49-F238E27FC236}">
                <a16:creationId xmlns:a16="http://schemas.microsoft.com/office/drawing/2014/main" id="{5D806A6F-976B-4226-930C-68E2DE22E042}"/>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3DE2F375-B88A-434A-ACCB-BDE540FFECC3}"/>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Tree>
    <p:extLst>
      <p:ext uri="{BB962C8B-B14F-4D97-AF65-F5344CB8AC3E}">
        <p14:creationId xmlns:p14="http://schemas.microsoft.com/office/powerpoint/2010/main" val="3364069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06546" y="150494"/>
            <a:ext cx="9559245" cy="1310695"/>
          </a:xfrm>
        </p:spPr>
        <p:txBody>
          <a:bodyPr>
            <a:normAutofit/>
          </a:bodyPr>
          <a:lstStyle/>
          <a:p>
            <a:r>
              <a:rPr lang="en-AU" dirty="0"/>
              <a:t>Context</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42314" y="1810864"/>
            <a:ext cx="10319657" cy="5598318"/>
          </a:xfrm>
        </p:spPr>
        <p:txBody>
          <a:bodyPr>
            <a:noAutofit/>
          </a:bodyPr>
          <a:lstStyle/>
          <a:p>
            <a:pPr>
              <a:lnSpc>
                <a:spcPct val="100000"/>
              </a:lnSpc>
            </a:pPr>
            <a:r>
              <a:rPr lang="en-AU" sz="2000" dirty="0"/>
              <a:t>With the introduction of the 5MS &amp; GS Rule requirements, a more granular and global source of reference data is required. </a:t>
            </a:r>
          </a:p>
          <a:p>
            <a:pPr>
              <a:lnSpc>
                <a:spcPct val="100000"/>
              </a:lnSpc>
            </a:pPr>
            <a:r>
              <a:rPr lang="en-AU" sz="2000" dirty="0"/>
              <a:t>To support this requirement, Net CNDS records will be gradually replaced by Register Level CNDS records.</a:t>
            </a:r>
          </a:p>
          <a:p>
            <a:pPr>
              <a:lnSpc>
                <a:spcPct val="100000"/>
              </a:lnSpc>
            </a:pPr>
            <a:r>
              <a:rPr lang="en-AU" sz="2000" dirty="0"/>
              <a:t>AEMO will be publishing a clarification document shortly to provide specific guidance on how this transition will occur.</a:t>
            </a:r>
            <a:endParaRPr lang="en-AU" sz="1900" dirty="0">
              <a:solidFill>
                <a:srgbClr val="002060"/>
              </a:solidFill>
              <a:latin typeface="Arial" panose="020B0604020202020204" pitchFamily="34" charset="0"/>
              <a:cs typeface="Arial" panose="020B0604020202020204" pitchFamily="34" charset="0"/>
            </a:endParaRPr>
          </a:p>
          <a:p>
            <a:pPr marL="400965" lvl="1" indent="0">
              <a:lnSpc>
                <a:spcPct val="100000"/>
              </a:lnSpc>
              <a:buNone/>
            </a:pPr>
            <a:endParaRPr lang="en-AU" sz="1800" b="1" dirty="0">
              <a:solidFill>
                <a:srgbClr val="C00000"/>
              </a:solidFill>
            </a:endParaRPr>
          </a:p>
          <a:p>
            <a:pPr marL="400965" lvl="1" indent="0">
              <a:lnSpc>
                <a:spcPct val="100000"/>
              </a:lnSpc>
              <a:buNone/>
            </a:pPr>
            <a:r>
              <a:rPr lang="en-AU" sz="1800" b="1" dirty="0">
                <a:solidFill>
                  <a:srgbClr val="C00000"/>
                </a:solidFill>
              </a:rPr>
              <a:t>Current Service Level Procedure: MDP Services requirement (3.7.1):</a:t>
            </a:r>
          </a:p>
          <a:p>
            <a:pPr marL="400965" lvl="1" indent="0">
              <a:lnSpc>
                <a:spcPct val="100000"/>
              </a:lnSpc>
              <a:buNone/>
            </a:pPr>
            <a:r>
              <a:rPr lang="en-AU" sz="1800" dirty="0"/>
              <a:t>(e) aggregate interval metering data for a connection point into a 30-minute interval net Datastream prior to delivery to AEMO as required by the MSATS Procedures, MDM Procedures and NMI Procedures; </a:t>
            </a:r>
          </a:p>
          <a:p>
            <a:pPr marL="400965" lvl="1" indent="0">
              <a:lnSpc>
                <a:spcPct val="100000"/>
              </a:lnSpc>
              <a:buNone/>
            </a:pPr>
            <a:endParaRPr lang="en-AU" sz="1800" dirty="0"/>
          </a:p>
          <a:p>
            <a:pPr marL="400965" lvl="1" indent="0">
              <a:lnSpc>
                <a:spcPct val="100000"/>
              </a:lnSpc>
              <a:buNone/>
            </a:pPr>
            <a:r>
              <a:rPr lang="en-AU" sz="1800" b="1" dirty="0">
                <a:solidFill>
                  <a:srgbClr val="C00000"/>
                </a:solidFill>
              </a:rPr>
              <a:t>New 5MS Service Level Procedure: MDP Services requirement (2.4.1):</a:t>
            </a:r>
          </a:p>
          <a:p>
            <a:pPr marL="400965" lvl="1" indent="0">
              <a:lnSpc>
                <a:spcPct val="100000"/>
              </a:lnSpc>
              <a:buNone/>
            </a:pPr>
            <a:r>
              <a:rPr lang="en-AU" sz="1800" dirty="0"/>
              <a:t>(v) for Datastream Suffix(s) corresponding to interval metered connection points, update the Datastream Suffix value from ‘N’ to Register level (E1,B1) when:</a:t>
            </a:r>
          </a:p>
          <a:p>
            <a:pPr marL="801928" lvl="3" indent="0">
              <a:lnSpc>
                <a:spcPct val="70000"/>
              </a:lnSpc>
              <a:spcBef>
                <a:spcPts val="877"/>
              </a:spcBef>
              <a:buNone/>
            </a:pPr>
            <a:r>
              <a:rPr lang="en-AU" sz="1600" dirty="0"/>
              <a:t>(A) a new metering installation is installed at a connection point; or</a:t>
            </a:r>
          </a:p>
          <a:p>
            <a:pPr marL="801928" lvl="3" indent="0">
              <a:lnSpc>
                <a:spcPct val="70000"/>
              </a:lnSpc>
              <a:spcBef>
                <a:spcPts val="877"/>
              </a:spcBef>
              <a:buNone/>
            </a:pPr>
            <a:r>
              <a:rPr lang="en-AU" sz="1600" dirty="0"/>
              <a:t>(B) a configuration within an existing meter or metering equipment is updated.</a:t>
            </a:r>
          </a:p>
          <a:p>
            <a:pPr marL="0" indent="0">
              <a:lnSpc>
                <a:spcPct val="70000"/>
              </a:lnSpc>
              <a:buNone/>
            </a:pPr>
            <a:endParaRPr lang="en-AU" sz="1800" dirty="0"/>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1017361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06546" y="150494"/>
            <a:ext cx="9559245" cy="1310695"/>
          </a:xfrm>
        </p:spPr>
        <p:txBody>
          <a:bodyPr>
            <a:normAutofit/>
          </a:bodyPr>
          <a:lstStyle/>
          <a:p>
            <a:r>
              <a:rPr lang="pt-BR" dirty="0"/>
              <a:t>AEMO CNDS &amp; Meter Data Clarifications Overview</a:t>
            </a:r>
            <a:endParaRPr lang="en-AU" dirty="0"/>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42314" y="1810864"/>
            <a:ext cx="10319657" cy="4571648"/>
          </a:xfrm>
        </p:spPr>
        <p:txBody>
          <a:bodyPr>
            <a:noAutofit/>
          </a:bodyPr>
          <a:lstStyle/>
          <a:p>
            <a:pPr marL="0" indent="0">
              <a:spcBef>
                <a:spcPts val="600"/>
              </a:spcBef>
              <a:buNone/>
            </a:pPr>
            <a:r>
              <a:rPr lang="en-AU" sz="2000" dirty="0">
                <a:cs typeface="Arial" panose="020B0604020202020204" pitchFamily="34" charset="0"/>
              </a:rPr>
              <a:t>This clarification document will include:</a:t>
            </a:r>
          </a:p>
          <a:p>
            <a:pPr marL="0" indent="0">
              <a:spcBef>
                <a:spcPts val="600"/>
              </a:spcBef>
              <a:buNone/>
            </a:pPr>
            <a:endParaRPr lang="en-AU" sz="2000" dirty="0">
              <a:cs typeface="Arial" panose="020B0604020202020204" pitchFamily="34" charset="0"/>
            </a:endParaRPr>
          </a:p>
          <a:p>
            <a:pPr lvl="1">
              <a:spcBef>
                <a:spcPts val="600"/>
              </a:spcBef>
            </a:pPr>
            <a:r>
              <a:rPr lang="en-AU" sz="2000" dirty="0">
                <a:cs typeface="Arial" panose="020B0604020202020204" pitchFamily="34" charset="0"/>
              </a:rPr>
              <a:t>Background</a:t>
            </a:r>
          </a:p>
          <a:p>
            <a:pPr lvl="2">
              <a:spcBef>
                <a:spcPts val="600"/>
              </a:spcBef>
            </a:pPr>
            <a:r>
              <a:rPr lang="en-AU" sz="1800" dirty="0">
                <a:cs typeface="Arial" panose="020B0604020202020204" pitchFamily="34" charset="0"/>
              </a:rPr>
              <a:t>5MS Rule</a:t>
            </a:r>
          </a:p>
          <a:p>
            <a:pPr lvl="2">
              <a:spcBef>
                <a:spcPts val="600"/>
              </a:spcBef>
            </a:pPr>
            <a:r>
              <a:rPr lang="en-AU" sz="1800" dirty="0">
                <a:cs typeface="Arial" panose="020B0604020202020204" pitchFamily="34" charset="0"/>
              </a:rPr>
              <a:t>CATS CNDS Table</a:t>
            </a:r>
          </a:p>
          <a:p>
            <a:pPr lvl="2">
              <a:spcBef>
                <a:spcPts val="600"/>
              </a:spcBef>
            </a:pPr>
            <a:r>
              <a:rPr lang="en-AU" sz="1800" dirty="0">
                <a:cs typeface="Arial" panose="020B0604020202020204" pitchFamily="34" charset="0"/>
              </a:rPr>
              <a:t>Key Metering ‘Go-live’ dates</a:t>
            </a:r>
          </a:p>
          <a:p>
            <a:pPr lvl="1">
              <a:spcBef>
                <a:spcPts val="600"/>
              </a:spcBef>
            </a:pPr>
            <a:r>
              <a:rPr lang="en-AU" sz="2000" dirty="0">
                <a:cs typeface="Arial" panose="020B0604020202020204" pitchFamily="34" charset="0"/>
              </a:rPr>
              <a:t>CNDS Records</a:t>
            </a:r>
          </a:p>
          <a:p>
            <a:pPr lvl="1">
              <a:spcBef>
                <a:spcPts val="600"/>
              </a:spcBef>
            </a:pPr>
            <a:r>
              <a:rPr lang="en-AU" sz="2000" dirty="0">
                <a:cs typeface="Arial" panose="020B0604020202020204" pitchFamily="34" charset="0"/>
              </a:rPr>
              <a:t>CNDS DataStreamType Codes</a:t>
            </a:r>
          </a:p>
          <a:p>
            <a:pPr lvl="1">
              <a:spcBef>
                <a:spcPts val="600"/>
              </a:spcBef>
            </a:pPr>
            <a:r>
              <a:rPr lang="en-AU" sz="2000" dirty="0">
                <a:cs typeface="Arial" panose="020B0604020202020204" pitchFamily="34" charset="0"/>
              </a:rPr>
              <a:t>ADL in CNDS</a:t>
            </a:r>
          </a:p>
          <a:p>
            <a:pPr lvl="1">
              <a:spcBef>
                <a:spcPts val="600"/>
              </a:spcBef>
            </a:pPr>
            <a:r>
              <a:rPr lang="en-AU" sz="2000" dirty="0">
                <a:cs typeface="Arial" panose="020B0604020202020204" pitchFamily="34" charset="0"/>
              </a:rPr>
              <a:t>CNDS &amp; Meter Data Delivery</a:t>
            </a:r>
          </a:p>
          <a:p>
            <a:pPr lvl="1">
              <a:spcBef>
                <a:spcPts val="600"/>
              </a:spcBef>
            </a:pPr>
            <a:r>
              <a:rPr lang="en-AU" sz="2000" dirty="0">
                <a:cs typeface="Arial" panose="020B0604020202020204" pitchFamily="34" charset="0"/>
              </a:rPr>
              <a:t>CNDS &amp; Procedures </a:t>
            </a:r>
          </a:p>
          <a:p>
            <a:pPr lvl="1">
              <a:spcBef>
                <a:spcPts val="600"/>
              </a:spcBef>
            </a:pPr>
            <a:r>
              <a:rPr lang="en-AU" sz="2000" dirty="0">
                <a:cs typeface="Arial" panose="020B0604020202020204" pitchFamily="34" charset="0"/>
              </a:rPr>
              <a:t>Scenarios - Net &amp; Register level CNDS records</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3386608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06546" y="150494"/>
            <a:ext cx="9559245" cy="1310695"/>
          </a:xfrm>
        </p:spPr>
        <p:txBody>
          <a:bodyPr>
            <a:normAutofit/>
          </a:bodyPr>
          <a:lstStyle/>
          <a:p>
            <a:r>
              <a:rPr lang="en-AU" dirty="0"/>
              <a:t>Examples of some of the clarifications</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206546" y="1649928"/>
            <a:ext cx="10409638" cy="4078183"/>
          </a:xfrm>
        </p:spPr>
        <p:txBody>
          <a:bodyPr>
            <a:noAutofit/>
          </a:bodyPr>
          <a:lstStyle/>
          <a:p>
            <a:pPr>
              <a:lnSpc>
                <a:spcPct val="100000"/>
              </a:lnSpc>
              <a:spcBef>
                <a:spcPts val="600"/>
              </a:spcBef>
            </a:pPr>
            <a:r>
              <a:rPr lang="en-AU" sz="2000" dirty="0">
                <a:cs typeface="Arial" panose="020B0604020202020204" pitchFamily="34" charset="0"/>
              </a:rPr>
              <a:t>Active Net CNDS records will still exist in some instances post 1 July 2021</a:t>
            </a:r>
          </a:p>
          <a:p>
            <a:pPr>
              <a:lnSpc>
                <a:spcPct val="100000"/>
              </a:lnSpc>
              <a:spcBef>
                <a:spcPts val="600"/>
              </a:spcBef>
            </a:pPr>
            <a:r>
              <a:rPr lang="en-AU" sz="2000" dirty="0">
                <a:cs typeface="Arial" panose="020B0604020202020204" pitchFamily="34" charset="0"/>
              </a:rPr>
              <a:t>Net CNDS record must be deactivated with an end date prior to the effective date of the Register Level CNDS record</a:t>
            </a:r>
          </a:p>
          <a:p>
            <a:pPr>
              <a:lnSpc>
                <a:spcPct val="100000"/>
              </a:lnSpc>
              <a:spcBef>
                <a:spcPts val="600"/>
              </a:spcBef>
            </a:pPr>
            <a:r>
              <a:rPr lang="en-AU" sz="2000" dirty="0">
                <a:cs typeface="Arial" panose="020B0604020202020204" pitchFamily="34" charset="0"/>
              </a:rPr>
              <a:t>Net CNDS records cannot be created from the start of 5MS, currently scheduled for 1 July 2021, with an effective date equal to or greater than 1 July 2021</a:t>
            </a:r>
          </a:p>
          <a:p>
            <a:pPr>
              <a:lnSpc>
                <a:spcPct val="100000"/>
              </a:lnSpc>
              <a:spcBef>
                <a:spcPts val="0"/>
              </a:spcBef>
            </a:pPr>
            <a:r>
              <a:rPr lang="en-AU" sz="2000" dirty="0">
                <a:cs typeface="Arial" panose="020B0604020202020204" pitchFamily="34" charset="0"/>
              </a:rPr>
              <a:t>An Interval Register Level CNDS record cannot be replaced by a Net CNDS record</a:t>
            </a:r>
          </a:p>
          <a:p>
            <a:pPr>
              <a:lnSpc>
                <a:spcPct val="100000"/>
              </a:lnSpc>
              <a:spcBef>
                <a:spcPts val="0"/>
              </a:spcBef>
            </a:pPr>
            <a:r>
              <a:rPr lang="en-AU" sz="2000" dirty="0">
                <a:cs typeface="Arial" panose="020B0604020202020204" pitchFamily="34" charset="0"/>
              </a:rPr>
              <a:t>Interval Register Level CNDS records must reflect a </a:t>
            </a:r>
            <a:r>
              <a:rPr lang="en-AU" sz="2000" dirty="0" err="1">
                <a:cs typeface="Arial" panose="020B0604020202020204" pitchFamily="34" charset="0"/>
              </a:rPr>
              <a:t>DatastreamType</a:t>
            </a:r>
            <a:r>
              <a:rPr lang="en-AU" sz="2000" dirty="0">
                <a:cs typeface="Arial" panose="020B0604020202020204" pitchFamily="34" charset="0"/>
              </a:rPr>
              <a:t> of ‘I’, ‘P’ or ‘N’. </a:t>
            </a:r>
          </a:p>
          <a:p>
            <a:pPr>
              <a:lnSpc>
                <a:spcPct val="100000"/>
              </a:lnSpc>
              <a:spcBef>
                <a:spcPts val="0"/>
              </a:spcBef>
            </a:pPr>
            <a:r>
              <a:rPr lang="en-AU" sz="2000" dirty="0">
                <a:cs typeface="Arial" panose="020B0604020202020204" pitchFamily="34" charset="0"/>
              </a:rPr>
              <a:t>Once an interval Register Level CNDS record has been created, an MDP </a:t>
            </a:r>
            <a:r>
              <a:rPr lang="en-AU" sz="2000" b="1" dirty="0">
                <a:cs typeface="Arial" panose="020B0604020202020204" pitchFamily="34" charset="0"/>
              </a:rPr>
              <a:t>must</a:t>
            </a:r>
            <a:r>
              <a:rPr lang="en-AU" sz="2000" dirty="0">
                <a:cs typeface="Arial" panose="020B0604020202020204" pitchFamily="34" charset="0"/>
              </a:rPr>
              <a:t> send AEMO meter data in MDFF from the date the Register Level CNDS record was created. </a:t>
            </a:r>
          </a:p>
          <a:p>
            <a:pPr>
              <a:lnSpc>
                <a:spcPct val="100000"/>
              </a:lnSpc>
              <a:spcBef>
                <a:spcPts val="0"/>
              </a:spcBef>
            </a:pPr>
            <a:r>
              <a:rPr lang="en-AU" sz="2000" dirty="0">
                <a:cs typeface="Arial" panose="020B0604020202020204" pitchFamily="34" charset="0"/>
              </a:rPr>
              <a:t>AEMO’s preference is for MDPs to transition Net records to Interval Register level CNDS records as soon as possible, after the AEMO MDFF Go-Live (~1/2/21)</a:t>
            </a:r>
            <a:endParaRPr lang="en-AU" sz="2400" dirty="0">
              <a:solidFill>
                <a:srgbClr val="00206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t>17</a:t>
            </a:fld>
            <a:endParaRPr lang="en-AU" dirty="0"/>
          </a:p>
        </p:txBody>
      </p:sp>
      <p:graphicFrame>
        <p:nvGraphicFramePr>
          <p:cNvPr id="5" name="Table 8">
            <a:extLst>
              <a:ext uri="{FF2B5EF4-FFF2-40B4-BE49-F238E27FC236}">
                <a16:creationId xmlns:a16="http://schemas.microsoft.com/office/drawing/2014/main" id="{B1B3E473-3923-4047-A55E-B69819908513}"/>
              </a:ext>
            </a:extLst>
          </p:cNvPr>
          <p:cNvGraphicFramePr>
            <a:graphicFrameLocks noGrp="1"/>
          </p:cNvGraphicFramePr>
          <p:nvPr>
            <p:extLst>
              <p:ext uri="{D42A27DB-BD31-4B8C-83A1-F6EECF244321}">
                <p14:modId xmlns:p14="http://schemas.microsoft.com/office/powerpoint/2010/main" val="3575214540"/>
              </p:ext>
            </p:extLst>
          </p:nvPr>
        </p:nvGraphicFramePr>
        <p:xfrm>
          <a:off x="1850473" y="5435504"/>
          <a:ext cx="6903337" cy="1875670"/>
        </p:xfrm>
        <a:graphic>
          <a:graphicData uri="http://schemas.openxmlformats.org/drawingml/2006/table">
            <a:tbl>
              <a:tblPr firstRow="1" bandRow="1">
                <a:tableStyleId>{5940675A-B579-460E-94D1-54222C63F5DA}</a:tableStyleId>
              </a:tblPr>
              <a:tblGrid>
                <a:gridCol w="3161511">
                  <a:extLst>
                    <a:ext uri="{9D8B030D-6E8A-4147-A177-3AD203B41FA5}">
                      <a16:colId xmlns:a16="http://schemas.microsoft.com/office/drawing/2014/main" val="789040225"/>
                    </a:ext>
                  </a:extLst>
                </a:gridCol>
                <a:gridCol w="3741826">
                  <a:extLst>
                    <a:ext uri="{9D8B030D-6E8A-4147-A177-3AD203B41FA5}">
                      <a16:colId xmlns:a16="http://schemas.microsoft.com/office/drawing/2014/main" val="973156177"/>
                    </a:ext>
                  </a:extLst>
                </a:gridCol>
              </a:tblGrid>
              <a:tr h="233468">
                <a:tc>
                  <a:txBody>
                    <a:bodyPr/>
                    <a:lstStyle/>
                    <a:p>
                      <a:r>
                        <a:rPr lang="en-AU" sz="1400" b="1" dirty="0">
                          <a:solidFill>
                            <a:schemeClr val="bg1"/>
                          </a:solidFill>
                          <a:latin typeface="Arial Narrow" panose="020B0606020202030204" pitchFamily="34" charset="0"/>
                        </a:rPr>
                        <a:t>AEMO Process</a:t>
                      </a:r>
                      <a:endParaRPr lang="en-AU" sz="1400" b="1" dirty="0">
                        <a:solidFill>
                          <a:schemeClr val="bg1"/>
                        </a:solidFill>
                        <a:latin typeface="Arial Narrow" panose="020B0606020202030204" pitchFamily="34" charset="0"/>
                        <a:cs typeface="Arial" panose="020B0604020202020204" pitchFamily="34" charset="0"/>
                      </a:endParaRPr>
                    </a:p>
                  </a:txBody>
                  <a:tcPr>
                    <a:solidFill>
                      <a:srgbClr val="002060"/>
                    </a:solidFill>
                  </a:tcPr>
                </a:tc>
                <a:tc>
                  <a:txBody>
                    <a:bodyPr/>
                    <a:lstStyle/>
                    <a:p>
                      <a:r>
                        <a:rPr lang="en-AU" sz="1400" b="1" dirty="0">
                          <a:solidFill>
                            <a:schemeClr val="bg1"/>
                          </a:solidFill>
                          <a:latin typeface="Arial Narrow" panose="020B0606020202030204" pitchFamily="34" charset="0"/>
                        </a:rPr>
                        <a:t>Mandatory CNDS Records (as per NMI Procedures)</a:t>
                      </a:r>
                      <a:endParaRPr lang="en-AU" sz="1400" b="1" i="1" dirty="0">
                        <a:solidFill>
                          <a:schemeClr val="bg1"/>
                        </a:solidFill>
                        <a:latin typeface="Arial Narrow" panose="020B0606020202030204" pitchFamily="34" charset="0"/>
                        <a:cs typeface="Arial" panose="020B0604020202020204" pitchFamily="34" charset="0"/>
                      </a:endParaRPr>
                    </a:p>
                  </a:txBody>
                  <a:tcPr>
                    <a:solidFill>
                      <a:srgbClr val="002060"/>
                    </a:solidFill>
                  </a:tcPr>
                </a:tc>
                <a:extLst>
                  <a:ext uri="{0D108BD9-81ED-4DB2-BD59-A6C34878D82A}">
                    <a16:rowId xmlns:a16="http://schemas.microsoft.com/office/drawing/2014/main" val="1194031355"/>
                  </a:ext>
                </a:extLst>
              </a:tr>
              <a:tr h="32331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latin typeface="+mn-lt"/>
                        </a:rPr>
                        <a:t>NEM Settlements</a:t>
                      </a:r>
                      <a:endParaRPr lang="en-AU" sz="1400" b="0" kern="1200" dirty="0">
                        <a:solidFill>
                          <a:schemeClr val="tx1"/>
                        </a:solidFill>
                        <a:latin typeface="+mn-lt"/>
                        <a:ea typeface="+mn-ea"/>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err="1">
                          <a:solidFill>
                            <a:schemeClr val="tx1"/>
                          </a:solidFill>
                          <a:latin typeface="+mn-lt"/>
                        </a:rPr>
                        <a:t>DatastreamSuffix</a:t>
                      </a:r>
                      <a:r>
                        <a:rPr lang="en-AU" sz="1400" b="0" kern="1200" dirty="0">
                          <a:solidFill>
                            <a:schemeClr val="tx1"/>
                          </a:solidFill>
                          <a:latin typeface="+mn-lt"/>
                        </a:rPr>
                        <a:t> = ‘E’, ‘B’, ‘A’ &amp; ‘D’ </a:t>
                      </a:r>
                      <a:endParaRPr lang="en-AU" sz="14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1449136584"/>
                  </a:ext>
                </a:extLst>
              </a:tr>
              <a:tr h="333157">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latin typeface="+mn-lt"/>
                        </a:rPr>
                        <a:t>UFE Analysis</a:t>
                      </a:r>
                      <a:endParaRPr lang="en-AU" sz="1400" b="0" kern="1200" dirty="0">
                        <a:solidFill>
                          <a:schemeClr val="tx1"/>
                        </a:solidFill>
                        <a:latin typeface="+mn-lt"/>
                        <a:ea typeface="+mn-ea"/>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err="1">
                          <a:solidFill>
                            <a:schemeClr val="tx1"/>
                          </a:solidFill>
                          <a:latin typeface="+mn-lt"/>
                        </a:rPr>
                        <a:t>DatastreamSuffix</a:t>
                      </a:r>
                      <a:r>
                        <a:rPr lang="en-AU" sz="1400" b="0" kern="1200" dirty="0">
                          <a:solidFill>
                            <a:schemeClr val="tx1"/>
                          </a:solidFill>
                          <a:latin typeface="+mn-lt"/>
                        </a:rPr>
                        <a:t> = ‘Q’, ‘K’, ‘P’ &amp; ‘J’ </a:t>
                      </a:r>
                      <a:endParaRPr lang="en-AU" sz="14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2692547156"/>
                  </a:ext>
                </a:extLst>
              </a:tr>
              <a:tr h="293915">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latin typeface="+mn-lt"/>
                        </a:rPr>
                        <a:t>VIC TUoS: NEM Settlements</a:t>
                      </a:r>
                      <a:endParaRPr lang="en-AU" sz="1400" b="0" kern="1200" dirty="0">
                        <a:solidFill>
                          <a:schemeClr val="tx1"/>
                        </a:solidFill>
                        <a:latin typeface="+mn-lt"/>
                        <a:ea typeface="+mn-ea"/>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err="1">
                          <a:solidFill>
                            <a:schemeClr val="tx1"/>
                          </a:solidFill>
                          <a:latin typeface="+mn-lt"/>
                        </a:rPr>
                        <a:t>DatastreamSuffix</a:t>
                      </a:r>
                      <a:r>
                        <a:rPr lang="en-AU" sz="1400" b="0" kern="1200" dirty="0">
                          <a:solidFill>
                            <a:schemeClr val="tx1"/>
                          </a:solidFill>
                          <a:latin typeface="+mn-lt"/>
                        </a:rPr>
                        <a:t> = ‘E’, ‘B’, ‘A’ &amp; ‘D’ </a:t>
                      </a:r>
                      <a:endParaRPr lang="en-AU" sz="14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961425114"/>
                  </a:ext>
                </a:extLst>
              </a:tr>
              <a:tr h="293914">
                <a:tc>
                  <a:txBody>
                    <a:bodyPr/>
                    <a:lstStyle/>
                    <a:p>
                      <a:pPr algn="l"/>
                      <a:r>
                        <a:rPr lang="en-AU" sz="1400" b="0" kern="1200" dirty="0">
                          <a:solidFill>
                            <a:schemeClr val="tx1"/>
                          </a:solidFill>
                          <a:latin typeface="+mn-lt"/>
                        </a:rPr>
                        <a:t>VIC TUoS: UFE analysis</a:t>
                      </a:r>
                      <a:endParaRPr lang="en-AU" sz="1400" b="0" kern="1200" dirty="0">
                        <a:solidFill>
                          <a:schemeClr val="tx1"/>
                        </a:solidFill>
                        <a:latin typeface="+mn-lt"/>
                        <a:ea typeface="+mn-ea"/>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err="1">
                          <a:solidFill>
                            <a:schemeClr val="tx1"/>
                          </a:solidFill>
                          <a:latin typeface="+mn-lt"/>
                        </a:rPr>
                        <a:t>DatastreamSuffix</a:t>
                      </a:r>
                      <a:r>
                        <a:rPr lang="en-AU" sz="1400" b="0" kern="1200" dirty="0">
                          <a:solidFill>
                            <a:schemeClr val="tx1"/>
                          </a:solidFill>
                          <a:latin typeface="+mn-lt"/>
                        </a:rPr>
                        <a:t> = ‘Q’, ‘K’, ‘P’ &amp; ‘J’</a:t>
                      </a:r>
                      <a:endParaRPr lang="en-AU" sz="14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3990497477"/>
                  </a:ext>
                </a:extLst>
              </a:tr>
              <a:tr h="272626">
                <a:tc>
                  <a:txBody>
                    <a:bodyPr/>
                    <a:lstStyle/>
                    <a:p>
                      <a:pPr algn="l"/>
                      <a:r>
                        <a:rPr lang="en-AU" sz="1400" b="0" kern="1200" dirty="0">
                          <a:solidFill>
                            <a:schemeClr val="tx1"/>
                          </a:solidFill>
                          <a:latin typeface="+mn-lt"/>
                        </a:rPr>
                        <a:t>VIC TUoS: Billing</a:t>
                      </a:r>
                      <a:endParaRPr lang="en-AU" sz="1400" b="0" kern="1200" dirty="0">
                        <a:solidFill>
                          <a:schemeClr val="tx1"/>
                        </a:solidFill>
                        <a:latin typeface="+mn-lt"/>
                        <a:ea typeface="+mn-ea"/>
                        <a:cs typeface="Arial" panose="020B0604020202020204" pitchFamily="34" charset="0"/>
                      </a:endParaRP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b="0" kern="1200" dirty="0" err="1">
                          <a:solidFill>
                            <a:schemeClr val="tx1"/>
                          </a:solidFill>
                          <a:latin typeface="+mn-lt"/>
                        </a:rPr>
                        <a:t>DatastreamSuffix</a:t>
                      </a:r>
                      <a:r>
                        <a:rPr lang="en-AU" sz="1400" b="0" kern="1200" dirty="0">
                          <a:solidFill>
                            <a:schemeClr val="tx1"/>
                          </a:solidFill>
                          <a:latin typeface="+mn-lt"/>
                        </a:rPr>
                        <a:t> = ‘F’, ‘C’, ‘R’ &amp; ‘L’</a:t>
                      </a:r>
                      <a:endParaRPr lang="en-AU" sz="14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1898613899"/>
                  </a:ext>
                </a:extLst>
              </a:tr>
            </a:tbl>
          </a:graphicData>
        </a:graphic>
      </p:graphicFrame>
    </p:spTree>
    <p:extLst>
      <p:ext uri="{BB962C8B-B14F-4D97-AF65-F5344CB8AC3E}">
        <p14:creationId xmlns:p14="http://schemas.microsoft.com/office/powerpoint/2010/main" val="3231229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06546" y="150494"/>
            <a:ext cx="10374316" cy="1310695"/>
          </a:xfrm>
        </p:spPr>
        <p:txBody>
          <a:bodyPr>
            <a:normAutofit/>
          </a:bodyPr>
          <a:lstStyle/>
          <a:p>
            <a:r>
              <a:rPr lang="en-AU" dirty="0"/>
              <a:t>Valid 5MS </a:t>
            </a:r>
            <a:r>
              <a:rPr lang="en-AU" dirty="0" err="1"/>
              <a:t>DataStreamSuffix</a:t>
            </a:r>
            <a:r>
              <a:rPr lang="en-AU" dirty="0"/>
              <a:t> and DataStreamType Code ‘Combinations’</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a:xfrm>
            <a:off x="10075642" y="7093237"/>
            <a:ext cx="505220" cy="402483"/>
          </a:xfrm>
        </p:spPr>
        <p:txBody>
          <a:bodyPr/>
          <a:lstStyle/>
          <a:p>
            <a:fld id="{4EC81F68-4976-451A-B2E9-79BCBD2F70CC}" type="slidenum">
              <a:rPr lang="en-AU" smtClean="0">
                <a:solidFill>
                  <a:srgbClr val="002060"/>
                </a:solidFill>
              </a:rPr>
              <a:t>18</a:t>
            </a:fld>
            <a:endParaRPr lang="en-AU" dirty="0">
              <a:solidFill>
                <a:srgbClr val="002060"/>
              </a:solidFill>
            </a:endParaRPr>
          </a:p>
        </p:txBody>
      </p:sp>
      <p:graphicFrame>
        <p:nvGraphicFramePr>
          <p:cNvPr id="8" name="Table 7">
            <a:extLst>
              <a:ext uri="{FF2B5EF4-FFF2-40B4-BE49-F238E27FC236}">
                <a16:creationId xmlns:a16="http://schemas.microsoft.com/office/drawing/2014/main" id="{D9DF8571-D4FA-4A23-8377-5DA74710C4AF}"/>
              </a:ext>
            </a:extLst>
          </p:cNvPr>
          <p:cNvGraphicFramePr>
            <a:graphicFrameLocks noGrp="1"/>
          </p:cNvGraphicFramePr>
          <p:nvPr>
            <p:extLst>
              <p:ext uri="{D42A27DB-BD31-4B8C-83A1-F6EECF244321}">
                <p14:modId xmlns:p14="http://schemas.microsoft.com/office/powerpoint/2010/main" val="2410120017"/>
              </p:ext>
            </p:extLst>
          </p:nvPr>
        </p:nvGraphicFramePr>
        <p:xfrm>
          <a:off x="82989" y="3139341"/>
          <a:ext cx="10525834" cy="2319121"/>
        </p:xfrm>
        <a:graphic>
          <a:graphicData uri="http://schemas.openxmlformats.org/drawingml/2006/table">
            <a:tbl>
              <a:tblPr firstRow="1"/>
              <a:tblGrid>
                <a:gridCol w="1839954">
                  <a:extLst>
                    <a:ext uri="{9D8B030D-6E8A-4147-A177-3AD203B41FA5}">
                      <a16:colId xmlns:a16="http://schemas.microsoft.com/office/drawing/2014/main" val="3353243530"/>
                    </a:ext>
                  </a:extLst>
                </a:gridCol>
                <a:gridCol w="575126">
                  <a:extLst>
                    <a:ext uri="{9D8B030D-6E8A-4147-A177-3AD203B41FA5}">
                      <a16:colId xmlns:a16="http://schemas.microsoft.com/office/drawing/2014/main" val="1139766421"/>
                    </a:ext>
                  </a:extLst>
                </a:gridCol>
                <a:gridCol w="1548417">
                  <a:extLst>
                    <a:ext uri="{9D8B030D-6E8A-4147-A177-3AD203B41FA5}">
                      <a16:colId xmlns:a16="http://schemas.microsoft.com/office/drawing/2014/main" val="1627399504"/>
                    </a:ext>
                  </a:extLst>
                </a:gridCol>
                <a:gridCol w="635581">
                  <a:extLst>
                    <a:ext uri="{9D8B030D-6E8A-4147-A177-3AD203B41FA5}">
                      <a16:colId xmlns:a16="http://schemas.microsoft.com/office/drawing/2014/main" val="2231402896"/>
                    </a:ext>
                  </a:extLst>
                </a:gridCol>
                <a:gridCol w="1723911">
                  <a:extLst>
                    <a:ext uri="{9D8B030D-6E8A-4147-A177-3AD203B41FA5}">
                      <a16:colId xmlns:a16="http://schemas.microsoft.com/office/drawing/2014/main" val="1996410250"/>
                    </a:ext>
                  </a:extLst>
                </a:gridCol>
                <a:gridCol w="495565">
                  <a:extLst>
                    <a:ext uri="{9D8B030D-6E8A-4147-A177-3AD203B41FA5}">
                      <a16:colId xmlns:a16="http://schemas.microsoft.com/office/drawing/2014/main" val="3639698359"/>
                    </a:ext>
                  </a:extLst>
                </a:gridCol>
                <a:gridCol w="1268790">
                  <a:extLst>
                    <a:ext uri="{9D8B030D-6E8A-4147-A177-3AD203B41FA5}">
                      <a16:colId xmlns:a16="http://schemas.microsoft.com/office/drawing/2014/main" val="1274892875"/>
                    </a:ext>
                  </a:extLst>
                </a:gridCol>
                <a:gridCol w="462038">
                  <a:extLst>
                    <a:ext uri="{9D8B030D-6E8A-4147-A177-3AD203B41FA5}">
                      <a16:colId xmlns:a16="http://schemas.microsoft.com/office/drawing/2014/main" val="146848124"/>
                    </a:ext>
                  </a:extLst>
                </a:gridCol>
                <a:gridCol w="1001486">
                  <a:extLst>
                    <a:ext uri="{9D8B030D-6E8A-4147-A177-3AD203B41FA5}">
                      <a16:colId xmlns:a16="http://schemas.microsoft.com/office/drawing/2014/main" val="333197872"/>
                    </a:ext>
                  </a:extLst>
                </a:gridCol>
                <a:gridCol w="974966">
                  <a:extLst>
                    <a:ext uri="{9D8B030D-6E8A-4147-A177-3AD203B41FA5}">
                      <a16:colId xmlns:a16="http://schemas.microsoft.com/office/drawing/2014/main" val="3857180304"/>
                    </a:ext>
                  </a:extLst>
                </a:gridCol>
              </a:tblGrid>
              <a:tr h="170135">
                <a:tc>
                  <a:txBody>
                    <a:bodyPr/>
                    <a:lstStyle/>
                    <a:p>
                      <a:pPr>
                        <a:lnSpc>
                          <a:spcPct val="107000"/>
                        </a:lnSpc>
                        <a:spcBef>
                          <a:spcPts val="300"/>
                        </a:spcBef>
                        <a:spcAft>
                          <a:spcPts val="300"/>
                        </a:spcAft>
                      </a:pPr>
                      <a:r>
                        <a:rPr lang="en-US" sz="11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8">
                  <a:txBody>
                    <a:bodyPr/>
                    <a:lstStyle/>
                    <a:p>
                      <a:pPr>
                        <a:lnSpc>
                          <a:spcPct val="107000"/>
                        </a:lnSpc>
                        <a:spcBef>
                          <a:spcPts val="300"/>
                        </a:spcBef>
                        <a:spcAft>
                          <a:spcPts val="300"/>
                        </a:spcAft>
                      </a:pPr>
                      <a:r>
                        <a:rPr lang="en-US" sz="11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First character</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nSpc>
                          <a:spcPct val="107000"/>
                        </a:lnSpc>
                        <a:spcBef>
                          <a:spcPts val="300"/>
                        </a:spcBef>
                        <a:spcAft>
                          <a:spcPts val="300"/>
                        </a:spcAft>
                      </a:pPr>
                      <a:r>
                        <a:rPr lang="en-US" sz="11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a:t>
                      </a:r>
                      <a:r>
                        <a:rPr lang="en-US" sz="1100" b="1" baseline="30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nd</a:t>
                      </a:r>
                      <a:r>
                        <a:rPr lang="en-US" sz="11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character</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105856541"/>
                  </a:ext>
                </a:extLst>
              </a:tr>
              <a:tr h="373897">
                <a:tc>
                  <a:txBody>
                    <a:bodyPr/>
                    <a:lstStyle/>
                    <a:p>
                      <a:pPr marL="450215">
                        <a:spcAft>
                          <a:spcPts val="6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300"/>
                        </a:spcBef>
                        <a:spcAft>
                          <a:spcPts val="300"/>
                        </a:spcAft>
                      </a:pPr>
                      <a:r>
                        <a:rPr lang="en-US" sz="11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Ave</a:t>
                      </a:r>
                      <a:endPar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DatastreamType</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Master</a:t>
                      </a:r>
                      <a:endPar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DatastreamType</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Check</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DatastreamType</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Net</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Bef>
                          <a:spcPts val="300"/>
                        </a:spcBef>
                        <a:spcAft>
                          <a:spcPts val="300"/>
                        </a:spcAft>
                      </a:pPr>
                      <a:r>
                        <a:rPr lang="en-US" sz="1100" b="1"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Datastream</a:t>
                      </a:r>
                      <a:r>
                        <a:rPr lang="en-US" sz="11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AU" sz="11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Type</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10">
                  <a:txBody>
                    <a:bodyPr/>
                    <a:lstStyle/>
                    <a:p>
                      <a:pP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Meter numbers or measuring elements are to be 1-9 then A-H, J-N, P-Z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767637475"/>
                  </a:ext>
                </a:extLst>
              </a:tr>
              <a:tr h="174743">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IMPORT kWh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 or N for Virtual NMI’s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 or N for Virtual NMI’s</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 or P</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AU"/>
                    </a:p>
                  </a:txBody>
                  <a:tcPr/>
                </a:tc>
                <a:extLst>
                  <a:ext uri="{0D108BD9-81ED-4DB2-BD59-A6C34878D82A}">
                    <a16:rowId xmlns:a16="http://schemas.microsoft.com/office/drawing/2014/main" val="405241603"/>
                  </a:ext>
                </a:extLst>
              </a:tr>
              <a:tr h="0">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EXPORT kWh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 or N for Virtual NMI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 P or N for Virtual NMI’s</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1985049396"/>
                  </a:ext>
                </a:extLst>
              </a:tr>
              <a:tr h="196823">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IMPORT kvarh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3">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3">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AU"/>
                    </a:p>
                  </a:txBody>
                  <a:tcPr/>
                </a:tc>
                <a:extLst>
                  <a:ext uri="{0D108BD9-81ED-4DB2-BD59-A6C34878D82A}">
                    <a16:rowId xmlns:a16="http://schemas.microsoft.com/office/drawing/2014/main" val="878300239"/>
                  </a:ext>
                </a:extLst>
              </a:tr>
              <a:tr h="206697">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EXPORT kvarh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53212304"/>
                  </a:ext>
                </a:extLst>
              </a:tr>
              <a:tr h="196823">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KVAh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AU"/>
                    </a:p>
                  </a:txBody>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400550732"/>
                  </a:ext>
                </a:extLst>
              </a:tr>
              <a:tr h="196823">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Power Factor pF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extLst>
                  <a:ext uri="{0D108BD9-81ED-4DB2-BD59-A6C34878D82A}">
                    <a16:rowId xmlns:a16="http://schemas.microsoft.com/office/drawing/2014/main" val="1336469518"/>
                  </a:ext>
                </a:extLst>
              </a:tr>
              <a:tr h="206697">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 Metering Qh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extLst>
                  <a:ext uri="{0D108BD9-81ED-4DB2-BD59-A6C34878D82A}">
                    <a16:rowId xmlns:a16="http://schemas.microsoft.com/office/drawing/2014/main" val="4181292686"/>
                  </a:ext>
                </a:extLst>
              </a:tr>
              <a:tr h="196823">
                <a:tc>
                  <a:txBody>
                    <a:bodyPr/>
                    <a:lstStyle/>
                    <a:p>
                      <a:pP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Par Metering parh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extLst>
                  <a:ext uri="{0D108BD9-81ED-4DB2-BD59-A6C34878D82A}">
                    <a16:rowId xmlns:a16="http://schemas.microsoft.com/office/drawing/2014/main" val="96313205"/>
                  </a:ext>
                </a:extLst>
              </a:tr>
              <a:tr h="159358">
                <a:tc>
                  <a:txBody>
                    <a:bodyPr/>
                    <a:lstStyle/>
                    <a:p>
                      <a:pP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VOLTS (or V</a:t>
                      </a:r>
                      <a:r>
                        <a:rPr lang="en-AU" sz="1100" baseline="30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a:t>
                      </a: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 or Amps (A</a:t>
                      </a:r>
                      <a:r>
                        <a:rPr lang="en-AU" sz="1100" baseline="30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a:t>
                      </a: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 </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 </a:t>
                      </a:r>
                      <a:endPar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Bef>
                          <a:spcPts val="200"/>
                        </a:spcBef>
                        <a:spcAft>
                          <a:spcPts val="200"/>
                        </a:spcAft>
                      </a:pPr>
                      <a:r>
                        <a:rPr lang="en-AU"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extLst>
                  <a:ext uri="{0D108BD9-81ED-4DB2-BD59-A6C34878D82A}">
                    <a16:rowId xmlns:a16="http://schemas.microsoft.com/office/drawing/2014/main" val="2422763589"/>
                  </a:ext>
                </a:extLst>
              </a:tr>
            </a:tbl>
          </a:graphicData>
        </a:graphic>
      </p:graphicFrame>
      <p:graphicFrame>
        <p:nvGraphicFramePr>
          <p:cNvPr id="9" name="Table 8">
            <a:extLst>
              <a:ext uri="{FF2B5EF4-FFF2-40B4-BE49-F238E27FC236}">
                <a16:creationId xmlns:a16="http://schemas.microsoft.com/office/drawing/2014/main" id="{522F4FEB-A405-4910-B9FD-825267FED599}"/>
              </a:ext>
            </a:extLst>
          </p:cNvPr>
          <p:cNvGraphicFramePr>
            <a:graphicFrameLocks noGrp="1"/>
          </p:cNvGraphicFramePr>
          <p:nvPr>
            <p:extLst>
              <p:ext uri="{D42A27DB-BD31-4B8C-83A1-F6EECF244321}">
                <p14:modId xmlns:p14="http://schemas.microsoft.com/office/powerpoint/2010/main" val="2043193103"/>
              </p:ext>
            </p:extLst>
          </p:nvPr>
        </p:nvGraphicFramePr>
        <p:xfrm>
          <a:off x="203753" y="5807214"/>
          <a:ext cx="6295714" cy="1688580"/>
        </p:xfrm>
        <a:graphic>
          <a:graphicData uri="http://schemas.openxmlformats.org/drawingml/2006/table">
            <a:tbl>
              <a:tblPr firstRow="1"/>
              <a:tblGrid>
                <a:gridCol w="519723">
                  <a:extLst>
                    <a:ext uri="{9D8B030D-6E8A-4147-A177-3AD203B41FA5}">
                      <a16:colId xmlns:a16="http://schemas.microsoft.com/office/drawing/2014/main" val="4118274427"/>
                    </a:ext>
                  </a:extLst>
                </a:gridCol>
                <a:gridCol w="2865000">
                  <a:extLst>
                    <a:ext uri="{9D8B030D-6E8A-4147-A177-3AD203B41FA5}">
                      <a16:colId xmlns:a16="http://schemas.microsoft.com/office/drawing/2014/main" val="224974567"/>
                    </a:ext>
                  </a:extLst>
                </a:gridCol>
                <a:gridCol w="1691791">
                  <a:extLst>
                    <a:ext uri="{9D8B030D-6E8A-4147-A177-3AD203B41FA5}">
                      <a16:colId xmlns:a16="http://schemas.microsoft.com/office/drawing/2014/main" val="3184121738"/>
                    </a:ext>
                  </a:extLst>
                </a:gridCol>
                <a:gridCol w="1219200">
                  <a:extLst>
                    <a:ext uri="{9D8B030D-6E8A-4147-A177-3AD203B41FA5}">
                      <a16:colId xmlns:a16="http://schemas.microsoft.com/office/drawing/2014/main" val="1773131816"/>
                    </a:ext>
                  </a:extLst>
                </a:gridCol>
              </a:tblGrid>
              <a:tr h="168858">
                <a:tc gridSpan="2">
                  <a:txBody>
                    <a:bodyPr/>
                    <a:lstStyle/>
                    <a:p>
                      <a:pPr>
                        <a:lnSpc>
                          <a:spcPct val="107000"/>
                        </a:lnSpc>
                        <a:spcBef>
                          <a:spcPts val="200"/>
                        </a:spcBef>
                        <a:spcAft>
                          <a:spcPts val="200"/>
                        </a:spcAft>
                      </a:pPr>
                      <a:r>
                        <a:rPr lang="en-AU" sz="1000" b="1" dirty="0">
                          <a:effectLst/>
                          <a:latin typeface="Calibri" panose="020F0502020204030204" pitchFamily="34" charset="0"/>
                          <a:ea typeface="Calibri" panose="020F0502020204030204" pitchFamily="34" charset="0"/>
                          <a:cs typeface="Times New Roman" panose="02020603050405020304" pitchFamily="18" charset="0"/>
                        </a:rPr>
                        <a:t>First Character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AU"/>
                    </a:p>
                  </a:txBody>
                  <a:tcPr/>
                </a:tc>
                <a:tc>
                  <a:txBody>
                    <a:bodyPr/>
                    <a:lstStyle/>
                    <a:p>
                      <a:pPr>
                        <a:lnSpc>
                          <a:spcPct val="107000"/>
                        </a:lnSpc>
                        <a:spcBef>
                          <a:spcPts val="200"/>
                        </a:spcBef>
                        <a:spcAft>
                          <a:spcPts val="200"/>
                        </a:spcAft>
                      </a:pPr>
                      <a:r>
                        <a:rPr lang="en-AU"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Second Character</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07000"/>
                        </a:lnSpc>
                        <a:spcBef>
                          <a:spcPts val="200"/>
                        </a:spcBef>
                        <a:spcAft>
                          <a:spcPts val="200"/>
                        </a:spcAft>
                      </a:pPr>
                      <a:r>
                        <a:rPr lang="en-AU" sz="10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Datastream Type</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6381757"/>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First </a:t>
                      </a:r>
                      <a:r>
                        <a:rPr lang="en-AU" sz="1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Datastream</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9">
                  <a:txBody>
                    <a:bodyPr/>
                    <a:lstStyle/>
                    <a:p>
                      <a:pPr>
                        <a:lnSpc>
                          <a:spcPct val="107000"/>
                        </a:lnSpc>
                        <a:spcBef>
                          <a:spcPts val="200"/>
                        </a:spcBef>
                        <a:spcAft>
                          <a:spcPts val="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Meter numbers are to be 1-9 then A-H, J-N, P-Z.</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9">
                  <a:txBody>
                    <a:bodyPr/>
                    <a:lstStyle/>
                    <a:p>
                      <a:pPr>
                        <a:lnSpc>
                          <a:spcPct val="107000"/>
                        </a:lnSpc>
                        <a:spcBef>
                          <a:spcPts val="200"/>
                        </a:spcBef>
                        <a:spcAft>
                          <a:spcPts val="200"/>
                        </a:spcAft>
                      </a:pPr>
                      <a:r>
                        <a:rPr lang="en-AU" sz="1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78296705"/>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Second </a:t>
                      </a:r>
                      <a:r>
                        <a:rPr lang="en-AU" sz="1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Datastream</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491006288"/>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Third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681520837"/>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First controlled load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876348905"/>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Second controlled load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239748075"/>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Third controlled load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4088609443"/>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First LNSP/ENM defined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266711803"/>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Second LNSP/ENM defined Datastream</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98245649"/>
                  </a:ext>
                </a:extLst>
              </a:tr>
              <a:tr h="168858">
                <a:tc>
                  <a:txBody>
                    <a:bodyPr/>
                    <a:lstStyle/>
                    <a:p>
                      <a:pPr>
                        <a:lnSpc>
                          <a:spcPct val="107000"/>
                        </a:lnSpc>
                        <a:spcBef>
                          <a:spcPts val="200"/>
                        </a:spcBef>
                        <a:spcAft>
                          <a:spcPts val="200"/>
                        </a:spcAft>
                      </a:pPr>
                      <a:r>
                        <a:rPr lang="en-AU"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AU"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pPr>
                      <a:r>
                        <a:rPr lang="en-AU"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Third LNSP/ENM defined </a:t>
                      </a:r>
                      <a:r>
                        <a:rPr lang="en-AU" sz="1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Datastream</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AU"/>
                    </a:p>
                  </a:txBody>
                  <a:tcPr/>
                </a:tc>
                <a:tc vMerge="1">
                  <a:txBody>
                    <a:bodyPr/>
                    <a:lstStyle/>
                    <a:p>
                      <a:endParaRPr lang="en-AU"/>
                    </a:p>
                  </a:txBody>
                  <a:tcPr/>
                </a:tc>
                <a:extLst>
                  <a:ext uri="{0D108BD9-81ED-4DB2-BD59-A6C34878D82A}">
                    <a16:rowId xmlns:a16="http://schemas.microsoft.com/office/drawing/2014/main" val="3550083037"/>
                  </a:ext>
                </a:extLst>
              </a:tr>
            </a:tbl>
          </a:graphicData>
        </a:graphic>
      </p:graphicFrame>
      <p:sp>
        <p:nvSpPr>
          <p:cNvPr id="5" name="TextBox 4">
            <a:extLst>
              <a:ext uri="{FF2B5EF4-FFF2-40B4-BE49-F238E27FC236}">
                <a16:creationId xmlns:a16="http://schemas.microsoft.com/office/drawing/2014/main" id="{CDA3B42F-CE92-410B-B506-15B339163306}"/>
              </a:ext>
            </a:extLst>
          </p:cNvPr>
          <p:cNvSpPr txBox="1"/>
          <p:nvPr/>
        </p:nvSpPr>
        <p:spPr>
          <a:xfrm>
            <a:off x="82989" y="2813982"/>
            <a:ext cx="3690065" cy="307777"/>
          </a:xfrm>
          <a:prstGeom prst="rect">
            <a:avLst/>
          </a:prstGeom>
          <a:noFill/>
        </p:spPr>
        <p:txBody>
          <a:bodyPr wrap="square" rtlCol="0">
            <a:spAutoFit/>
          </a:bodyPr>
          <a:lstStyle/>
          <a:p>
            <a:r>
              <a:rPr lang="en-AU" sz="1400" b="1" dirty="0">
                <a:solidFill>
                  <a:srgbClr val="002060"/>
                </a:solidFill>
                <a:latin typeface="Arial" panose="020B0604020202020204" pitchFamily="34" charset="0"/>
                <a:cs typeface="Arial" panose="020B0604020202020204" pitchFamily="34" charset="0"/>
              </a:rPr>
              <a:t>Net &amp; Register Level CNDS Records</a:t>
            </a:r>
          </a:p>
        </p:txBody>
      </p:sp>
      <p:sp>
        <p:nvSpPr>
          <p:cNvPr id="10" name="TextBox 9">
            <a:extLst>
              <a:ext uri="{FF2B5EF4-FFF2-40B4-BE49-F238E27FC236}">
                <a16:creationId xmlns:a16="http://schemas.microsoft.com/office/drawing/2014/main" id="{81A230F8-CE0C-4690-954B-BA0F8CEFBF3B}"/>
              </a:ext>
            </a:extLst>
          </p:cNvPr>
          <p:cNvSpPr txBox="1"/>
          <p:nvPr/>
        </p:nvSpPr>
        <p:spPr>
          <a:xfrm>
            <a:off x="-192024" y="5490293"/>
            <a:ext cx="3193841" cy="307777"/>
          </a:xfrm>
          <a:prstGeom prst="rect">
            <a:avLst/>
          </a:prstGeom>
          <a:noFill/>
        </p:spPr>
        <p:txBody>
          <a:bodyPr wrap="square" rtlCol="0">
            <a:spAutoFit/>
          </a:bodyPr>
          <a:lstStyle/>
          <a:p>
            <a:pPr algn="ctr"/>
            <a:r>
              <a:rPr lang="en-AU" sz="1400" b="1" dirty="0">
                <a:solidFill>
                  <a:srgbClr val="002060"/>
                </a:solidFill>
                <a:latin typeface="Arial" panose="020B0604020202020204" pitchFamily="34" charset="0"/>
                <a:cs typeface="Arial" panose="020B0604020202020204" pitchFamily="34" charset="0"/>
              </a:rPr>
              <a:t>Accumulation CNDS Records</a:t>
            </a:r>
          </a:p>
        </p:txBody>
      </p:sp>
      <p:sp>
        <p:nvSpPr>
          <p:cNvPr id="12" name="Rectangle 11">
            <a:extLst>
              <a:ext uri="{FF2B5EF4-FFF2-40B4-BE49-F238E27FC236}">
                <a16:creationId xmlns:a16="http://schemas.microsoft.com/office/drawing/2014/main" id="{B064F8FE-EFD6-44BC-8754-0A7793A8716F}"/>
              </a:ext>
            </a:extLst>
          </p:cNvPr>
          <p:cNvSpPr/>
          <p:nvPr/>
        </p:nvSpPr>
        <p:spPr>
          <a:xfrm>
            <a:off x="82989" y="1453325"/>
            <a:ext cx="10402279" cy="1323439"/>
          </a:xfrm>
          <a:prstGeom prst="rect">
            <a:avLst/>
          </a:prstGeom>
        </p:spPr>
        <p:txBody>
          <a:bodyPr wrap="square">
            <a:spAutoFit/>
          </a:bodyPr>
          <a:lstStyle/>
          <a:p>
            <a:pPr marL="285750" indent="-285750">
              <a:buFont typeface="Arial" panose="020B0604020202020204" pitchFamily="34" charset="0"/>
              <a:buChar char="•"/>
            </a:pPr>
            <a:r>
              <a:rPr lang="en-AU" sz="1600" dirty="0">
                <a:cs typeface="Arial" panose="020B0604020202020204" pitchFamily="34" charset="0"/>
              </a:rPr>
              <a:t>Tables provide the valid ‘combinations’ between DataStreamType codes and the first character of the ‘</a:t>
            </a:r>
            <a:r>
              <a:rPr lang="en-AU" sz="1600" dirty="0" err="1">
                <a:cs typeface="Arial" panose="020B0604020202020204" pitchFamily="34" charset="0"/>
              </a:rPr>
              <a:t>ElectricityDataStream</a:t>
            </a:r>
            <a:r>
              <a:rPr lang="en-AU" sz="1600" dirty="0">
                <a:cs typeface="Arial" panose="020B0604020202020204" pitchFamily="34" charset="0"/>
              </a:rPr>
              <a:t>/Suffix’ value.</a:t>
            </a:r>
          </a:p>
          <a:p>
            <a:pPr marL="285750" indent="-285750">
              <a:buFont typeface="Arial" panose="020B0604020202020204" pitchFamily="34" charset="0"/>
              <a:buChar char="•"/>
            </a:pPr>
            <a:r>
              <a:rPr lang="en-AU" sz="1600" dirty="0">
                <a:cs typeface="Arial" panose="020B0604020202020204" pitchFamily="34" charset="0"/>
              </a:rPr>
              <a:t>With consideration to the physical configuration of an individual meter and/or </a:t>
            </a:r>
            <a:r>
              <a:rPr lang="en-AU" sz="1600" i="1" dirty="0">
                <a:cs typeface="Arial" panose="020B0604020202020204" pitchFamily="34" charset="0"/>
              </a:rPr>
              <a:t>Metering Installation, </a:t>
            </a:r>
            <a:r>
              <a:rPr lang="en-AU" sz="1600" dirty="0" err="1">
                <a:cs typeface="Arial" panose="020B0604020202020204" pitchFamily="34" charset="0"/>
              </a:rPr>
              <a:t>DataStreamSuffixes</a:t>
            </a:r>
            <a:r>
              <a:rPr lang="en-AU" sz="1600" dirty="0">
                <a:cs typeface="Arial" panose="020B0604020202020204" pitchFamily="34" charset="0"/>
              </a:rPr>
              <a:t> highlighted in GREEN reflect AEMO required ‘combination’s from the AEMO MDFF Go-Live (Feb 2021) </a:t>
            </a:r>
            <a:r>
              <a:rPr lang="en-AU" sz="1600" b="1" dirty="0">
                <a:cs typeface="Arial" panose="020B0604020202020204" pitchFamily="34" charset="0"/>
              </a:rPr>
              <a:t>and not prior to this date. </a:t>
            </a:r>
          </a:p>
        </p:txBody>
      </p:sp>
    </p:spTree>
    <p:extLst>
      <p:ext uri="{BB962C8B-B14F-4D97-AF65-F5344CB8AC3E}">
        <p14:creationId xmlns:p14="http://schemas.microsoft.com/office/powerpoint/2010/main" val="3296632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06547" y="150494"/>
            <a:ext cx="9924424" cy="1310695"/>
          </a:xfrm>
        </p:spPr>
        <p:txBody>
          <a:bodyPr>
            <a:normAutofit/>
          </a:bodyPr>
          <a:lstStyle/>
          <a:p>
            <a:r>
              <a:rPr lang="en-AU" dirty="0"/>
              <a:t>Scenario 8: An interval metered NMI with </a:t>
            </a:r>
            <a:r>
              <a:rPr lang="en-AU" sz="4000" dirty="0"/>
              <a:t>Master, Check and Logical Meters</a:t>
            </a:r>
            <a:endParaRPr lang="en-AU" dirty="0"/>
          </a:p>
        </p:txBody>
      </p:sp>
      <p:graphicFrame>
        <p:nvGraphicFramePr>
          <p:cNvPr id="122" name="Table 41">
            <a:extLst>
              <a:ext uri="{FF2B5EF4-FFF2-40B4-BE49-F238E27FC236}">
                <a16:creationId xmlns:a16="http://schemas.microsoft.com/office/drawing/2014/main" id="{C778282F-07ED-445F-BD0F-3BA34BA5F524}"/>
              </a:ext>
            </a:extLst>
          </p:cNvPr>
          <p:cNvGraphicFramePr>
            <a:graphicFrameLocks noGrp="1"/>
          </p:cNvGraphicFramePr>
          <p:nvPr/>
        </p:nvGraphicFramePr>
        <p:xfrm>
          <a:off x="206547" y="1555950"/>
          <a:ext cx="10255423" cy="5225850"/>
        </p:xfrm>
        <a:graphic>
          <a:graphicData uri="http://schemas.openxmlformats.org/drawingml/2006/table">
            <a:tbl>
              <a:tblPr firstRow="1" bandRow="1">
                <a:tableStyleId>{0660B408-B3CF-4A94-85FC-2B1E0A45F4A2}</a:tableStyleId>
              </a:tblPr>
              <a:tblGrid>
                <a:gridCol w="1568691">
                  <a:extLst>
                    <a:ext uri="{9D8B030D-6E8A-4147-A177-3AD203B41FA5}">
                      <a16:colId xmlns:a16="http://schemas.microsoft.com/office/drawing/2014/main" val="2603107196"/>
                    </a:ext>
                  </a:extLst>
                </a:gridCol>
                <a:gridCol w="1568691">
                  <a:extLst>
                    <a:ext uri="{9D8B030D-6E8A-4147-A177-3AD203B41FA5}">
                      <a16:colId xmlns:a16="http://schemas.microsoft.com/office/drawing/2014/main" val="2246356223"/>
                    </a:ext>
                  </a:extLst>
                </a:gridCol>
                <a:gridCol w="2040871">
                  <a:extLst>
                    <a:ext uri="{9D8B030D-6E8A-4147-A177-3AD203B41FA5}">
                      <a16:colId xmlns:a16="http://schemas.microsoft.com/office/drawing/2014/main" val="2913984319"/>
                    </a:ext>
                  </a:extLst>
                </a:gridCol>
                <a:gridCol w="1799771">
                  <a:extLst>
                    <a:ext uri="{9D8B030D-6E8A-4147-A177-3AD203B41FA5}">
                      <a16:colId xmlns:a16="http://schemas.microsoft.com/office/drawing/2014/main" val="3480538027"/>
                    </a:ext>
                  </a:extLst>
                </a:gridCol>
                <a:gridCol w="1830912">
                  <a:extLst>
                    <a:ext uri="{9D8B030D-6E8A-4147-A177-3AD203B41FA5}">
                      <a16:colId xmlns:a16="http://schemas.microsoft.com/office/drawing/2014/main" val="3271871838"/>
                    </a:ext>
                  </a:extLst>
                </a:gridCol>
                <a:gridCol w="1446487">
                  <a:extLst>
                    <a:ext uri="{9D8B030D-6E8A-4147-A177-3AD203B41FA5}">
                      <a16:colId xmlns:a16="http://schemas.microsoft.com/office/drawing/2014/main" val="3287597543"/>
                    </a:ext>
                  </a:extLst>
                </a:gridCol>
              </a:tblGrid>
              <a:tr h="310950">
                <a:tc rowSpan="2">
                  <a:txBody>
                    <a:bodyPr/>
                    <a:lstStyle/>
                    <a:p>
                      <a:endParaRPr lang="en-AU" sz="110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AU" sz="1100" dirty="0">
                          <a:solidFill>
                            <a:srgbClr val="002060"/>
                          </a:solidFill>
                        </a:rPr>
                        <a:t>Physical 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algn="ctr"/>
                      <a:r>
                        <a:rPr lang="en-AU" sz="1100" dirty="0" err="1">
                          <a:solidFill>
                            <a:srgbClr val="002060"/>
                          </a:solidFill>
                        </a:rPr>
                        <a:t>CATS_Meter_Register</a:t>
                      </a:r>
                      <a:r>
                        <a:rPr lang="en-AU" sz="1100" dirty="0">
                          <a:solidFill>
                            <a:srgbClr val="002060"/>
                          </a:solidFill>
                        </a:rPr>
                        <a:t>, ‘Suffix’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3">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err="1">
                          <a:solidFill>
                            <a:srgbClr val="002060"/>
                          </a:solidFill>
                        </a:rPr>
                        <a:t>CATS_NMI_Data_Stream</a:t>
                      </a:r>
                      <a:endParaRPr lang="en-AU" sz="11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n-AU" dirty="0"/>
                    </a:p>
                  </a:txBody>
                  <a:tcPr>
                    <a:solidFill>
                      <a:srgbClr val="0070C0"/>
                    </a:solidFill>
                  </a:tcPr>
                </a:tc>
                <a:tc hMerge="1">
                  <a:txBody>
                    <a:bodyPr/>
                    <a:lstStyle/>
                    <a:p>
                      <a:pPr algn="ctr"/>
                      <a:endParaRPr lang="en-AU" dirty="0"/>
                    </a:p>
                  </a:txBody>
                  <a:tcPr>
                    <a:solidFill>
                      <a:srgbClr val="0070C0"/>
                    </a:solidFill>
                  </a:tcPr>
                </a:tc>
                <a:extLst>
                  <a:ext uri="{0D108BD9-81ED-4DB2-BD59-A6C34878D82A}">
                    <a16:rowId xmlns:a16="http://schemas.microsoft.com/office/drawing/2014/main" val="3887258208"/>
                  </a:ext>
                </a:extLst>
              </a:tr>
              <a:tr h="342900">
                <a:tc vMerge="1">
                  <a:txBody>
                    <a:bodyPr/>
                    <a:lstStyle/>
                    <a:p>
                      <a:endParaRPr lang="en-AU" dirty="0"/>
                    </a:p>
                  </a:txBody>
                  <a:tcPr>
                    <a:solidFill>
                      <a:schemeClr val="tx1"/>
                    </a:solidFill>
                  </a:tcPr>
                </a:tc>
                <a:tc vMerge="1">
                  <a:txBody>
                    <a:bodyPr/>
                    <a:lstStyle/>
                    <a:p>
                      <a:endParaRPr lang="en-AU"/>
                    </a:p>
                  </a:txBody>
                  <a:tcPr/>
                </a:tc>
                <a:tc vMerge="1">
                  <a:txBody>
                    <a:bodyPr/>
                    <a:lstStyle/>
                    <a:p>
                      <a:endParaRPr lang="en-AU"/>
                    </a:p>
                  </a:txBody>
                  <a:tcPr/>
                </a:tc>
                <a:tc>
                  <a:txBody>
                    <a:bodyPr/>
                    <a:lstStyle/>
                    <a:p>
                      <a:pPr algn="ctr"/>
                      <a:r>
                        <a:rPr lang="en-AU" sz="1100" b="1" dirty="0">
                          <a:solidFill>
                            <a:srgbClr val="002060"/>
                          </a:solidFill>
                        </a:rPr>
                        <a:t>‘</a:t>
                      </a:r>
                      <a:r>
                        <a:rPr lang="en-AU" sz="1100" b="1" dirty="0" err="1">
                          <a:solidFill>
                            <a:srgbClr val="002060"/>
                          </a:solidFill>
                        </a:rPr>
                        <a:t>DataStreamSuffix</a:t>
                      </a:r>
                      <a:r>
                        <a:rPr lang="en-AU" sz="1100" b="1" dirty="0">
                          <a:solidFill>
                            <a:srgbClr val="00206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solidFill>
                            <a:srgbClr val="002060"/>
                          </a:solidFill>
                        </a:rPr>
                        <a:t>‘</a:t>
                      </a:r>
                      <a:r>
                        <a:rPr lang="en-AU" sz="1100" b="1" dirty="0" err="1">
                          <a:solidFill>
                            <a:srgbClr val="002060"/>
                          </a:solidFill>
                        </a:rPr>
                        <a:t>DataStreamType</a:t>
                      </a:r>
                      <a:r>
                        <a:rPr lang="en-AU" sz="1100" b="1" dirty="0">
                          <a:solidFill>
                            <a:srgbClr val="00206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solidFill>
                            <a:srgbClr val="002060"/>
                          </a:solidFill>
                        </a:rPr>
                        <a:t>ADL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286367058"/>
                  </a:ext>
                </a:extLst>
              </a:tr>
              <a:tr h="370840">
                <a:tc>
                  <a:txBody>
                    <a:bodyPr/>
                    <a:lstStyle/>
                    <a:p>
                      <a:pPr algn="r"/>
                      <a:r>
                        <a:rPr lang="en-AU" sz="1100" b="1" dirty="0">
                          <a:solidFill>
                            <a:srgbClr val="002060"/>
                          </a:solidFill>
                        </a:rPr>
                        <a:t>Current State – Master 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t>Ex</a:t>
                      </a:r>
                    </a:p>
                    <a:p>
                      <a:pPr algn="ctr"/>
                      <a:r>
                        <a:rPr lang="en-AU" sz="1100" b="1" dirty="0"/>
                        <a:t>Bx</a:t>
                      </a:r>
                    </a:p>
                    <a:p>
                      <a:pPr algn="ctr"/>
                      <a:r>
                        <a:rPr lang="en-AU" sz="1100" b="1" dirty="0" err="1"/>
                        <a:t>Qx</a:t>
                      </a:r>
                      <a:endParaRPr lang="en-AU" sz="1100" b="1" dirty="0"/>
                    </a:p>
                    <a:p>
                      <a:pPr algn="ctr"/>
                      <a:r>
                        <a:rPr lang="en-AU" sz="1100" b="1" dirty="0" err="1"/>
                        <a:t>Kx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Ex</a:t>
                      </a:r>
                    </a:p>
                    <a:p>
                      <a:pPr algn="ctr"/>
                      <a:r>
                        <a:rPr lang="en-AU" sz="1100" b="1" dirty="0"/>
                        <a:t>Bx</a:t>
                      </a:r>
                    </a:p>
                    <a:p>
                      <a:pPr algn="ctr"/>
                      <a:r>
                        <a:rPr lang="en-AU" sz="1100" b="1" dirty="0" err="1"/>
                        <a:t>Qx</a:t>
                      </a:r>
                      <a:endParaRPr lang="en-AU" sz="1100" b="1" dirty="0"/>
                    </a:p>
                    <a:p>
                      <a:pPr algn="ctr"/>
                      <a:r>
                        <a:rPr lang="en-AU" sz="1100" b="1" dirty="0" err="1"/>
                        <a:t>Kx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err="1"/>
                        <a:t>Nx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9970529"/>
                  </a:ext>
                </a:extLst>
              </a:tr>
              <a:tr h="392853">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100" b="1" dirty="0">
                          <a:solidFill>
                            <a:srgbClr val="002060"/>
                          </a:solidFill>
                        </a:rPr>
                        <a:t>Current State – Check Meter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err="1"/>
                        <a:t>Fx</a:t>
                      </a:r>
                      <a:endParaRPr lang="en-AU" sz="1100" b="1" dirty="0"/>
                    </a:p>
                    <a:p>
                      <a:pPr algn="ctr"/>
                      <a:r>
                        <a:rPr lang="en-AU" sz="1100" b="1" dirty="0" err="1"/>
                        <a:t>Cx</a:t>
                      </a:r>
                      <a:endParaRPr lang="en-AU" sz="1100" b="1" dirty="0"/>
                    </a:p>
                    <a:p>
                      <a:pPr algn="ctr"/>
                      <a:r>
                        <a:rPr lang="en-AU" sz="1100" b="1" dirty="0"/>
                        <a:t>Rx</a:t>
                      </a:r>
                    </a:p>
                    <a:p>
                      <a:pPr algn="ctr"/>
                      <a:r>
                        <a:rPr lang="en-AU" sz="1100" b="1" dirty="0"/>
                        <a:t>Lx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err="1"/>
                        <a:t>Fx</a:t>
                      </a:r>
                      <a:endParaRPr lang="en-AU" sz="1100" b="1" dirty="0"/>
                    </a:p>
                    <a:p>
                      <a:pPr algn="ctr"/>
                      <a:r>
                        <a:rPr lang="en-AU" sz="1100" b="1" dirty="0" err="1"/>
                        <a:t>Cx</a:t>
                      </a:r>
                      <a:endParaRPr lang="en-AU" sz="1100" b="1" dirty="0"/>
                    </a:p>
                    <a:p>
                      <a:pPr algn="ctr"/>
                      <a:r>
                        <a:rPr lang="en-AU" sz="1100" b="1" dirty="0"/>
                        <a:t>Rx</a:t>
                      </a:r>
                    </a:p>
                    <a:p>
                      <a:pPr algn="ctr"/>
                      <a:r>
                        <a:rPr lang="en-AU" sz="1100" b="1" dirty="0"/>
                        <a:t>Lx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8028071"/>
                  </a:ext>
                </a:extLst>
              </a:tr>
              <a:tr h="370840">
                <a:tc>
                  <a:txBody>
                    <a:bodyPr/>
                    <a:lstStyle/>
                    <a:p>
                      <a:pPr algn="r"/>
                      <a:r>
                        <a:rPr lang="en-AU" sz="1100" b="1" dirty="0">
                          <a:solidFill>
                            <a:srgbClr val="002060"/>
                          </a:solidFill>
                        </a:rPr>
                        <a:t>Current State – </a:t>
                      </a:r>
                    </a:p>
                    <a:p>
                      <a:pPr algn="r"/>
                      <a:r>
                        <a:rPr lang="en-AU" sz="1100" b="1" dirty="0">
                          <a:solidFill>
                            <a:srgbClr val="002060"/>
                          </a:solidFill>
                        </a:rPr>
                        <a:t> Logical 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t>Dx</a:t>
                      </a:r>
                    </a:p>
                    <a:p>
                      <a:pPr algn="ctr"/>
                      <a:r>
                        <a:rPr lang="en-AU" sz="1100" b="1" dirty="0" err="1"/>
                        <a:t>Ax</a:t>
                      </a:r>
                      <a:endParaRPr lang="en-AU" sz="1100" b="1" dirty="0"/>
                    </a:p>
                    <a:p>
                      <a:pPr algn="ctr"/>
                      <a:r>
                        <a:rPr lang="en-AU" sz="1100" b="1" dirty="0"/>
                        <a:t>Px</a:t>
                      </a:r>
                    </a:p>
                    <a:p>
                      <a:pPr algn="ctr"/>
                      <a:r>
                        <a:rPr lang="en-AU" sz="1100" b="1" dirty="0" err="1"/>
                        <a:t>Jx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Dx</a:t>
                      </a:r>
                    </a:p>
                    <a:p>
                      <a:pPr algn="ctr"/>
                      <a:r>
                        <a:rPr lang="en-AU" sz="1100" b="1" dirty="0" err="1"/>
                        <a:t>Ax</a:t>
                      </a:r>
                      <a:endParaRPr lang="en-AU" sz="1100" b="1" dirty="0"/>
                    </a:p>
                    <a:p>
                      <a:pPr algn="ctr"/>
                      <a:r>
                        <a:rPr lang="en-AU" sz="1100" b="1" dirty="0"/>
                        <a:t>Px</a:t>
                      </a:r>
                    </a:p>
                    <a:p>
                      <a:pPr algn="ctr"/>
                      <a:r>
                        <a:rPr lang="en-AU" sz="1100" b="1" dirty="0" err="1"/>
                        <a:t>Jx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6691187"/>
                  </a:ext>
                </a:extLst>
              </a:tr>
              <a:tr h="370840">
                <a:tc>
                  <a:txBody>
                    <a:bodyPr/>
                    <a:lstStyle/>
                    <a:p>
                      <a:pPr algn="r"/>
                      <a:r>
                        <a:rPr lang="en-AU" sz="1100" b="1" dirty="0">
                          <a:solidFill>
                            <a:srgbClr val="002060"/>
                          </a:solidFill>
                        </a:rPr>
                        <a:t>Final State – Master 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t>Ex</a:t>
                      </a:r>
                    </a:p>
                    <a:p>
                      <a:pPr algn="ctr"/>
                      <a:r>
                        <a:rPr lang="en-AU" sz="1100" b="1" dirty="0"/>
                        <a:t>Bx</a:t>
                      </a:r>
                    </a:p>
                    <a:p>
                      <a:pPr algn="ctr"/>
                      <a:r>
                        <a:rPr lang="en-AU" sz="1100" b="1" dirty="0" err="1"/>
                        <a:t>Qx</a:t>
                      </a:r>
                      <a:endParaRPr lang="en-AU" sz="1100" b="1" dirty="0"/>
                    </a:p>
                    <a:p>
                      <a:pPr algn="ctr"/>
                      <a:r>
                        <a:rPr lang="en-AU" sz="1100" b="1" dirty="0" err="1"/>
                        <a:t>Kx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Ex</a:t>
                      </a:r>
                    </a:p>
                    <a:p>
                      <a:pPr algn="ctr"/>
                      <a:r>
                        <a:rPr lang="en-AU" sz="1100" b="1" dirty="0"/>
                        <a:t>Bx</a:t>
                      </a:r>
                    </a:p>
                    <a:p>
                      <a:pPr algn="ctr"/>
                      <a:r>
                        <a:rPr lang="en-AU" sz="1100" b="1" dirty="0" err="1"/>
                        <a:t>Qx</a:t>
                      </a:r>
                      <a:endParaRPr lang="en-AU" sz="1100" b="1" dirty="0"/>
                    </a:p>
                    <a:p>
                      <a:pPr algn="ctr"/>
                      <a:r>
                        <a:rPr lang="en-AU" sz="1100" b="1" dirty="0" err="1"/>
                        <a:t>Kx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Ex</a:t>
                      </a:r>
                    </a:p>
                    <a:p>
                      <a:pPr algn="ctr"/>
                      <a:r>
                        <a:rPr lang="en-AU" sz="1100" b="1" dirty="0"/>
                        <a:t>Bx</a:t>
                      </a:r>
                    </a:p>
                    <a:p>
                      <a:pPr algn="ctr"/>
                      <a:r>
                        <a:rPr lang="en-AU" sz="1100" b="1" dirty="0" err="1"/>
                        <a:t>Qx</a:t>
                      </a:r>
                      <a:endParaRPr lang="en-AU" sz="1100" b="1" dirty="0"/>
                    </a:p>
                    <a:p>
                      <a:pPr algn="ctr"/>
                      <a:r>
                        <a:rPr lang="en-AU" sz="1100" b="1" dirty="0" err="1"/>
                        <a:t>Kx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t>
                      </a:r>
                    </a:p>
                    <a:p>
                      <a:pPr algn="ctr"/>
                      <a:r>
                        <a:rPr lang="en-AU" sz="1100" b="1" dirty="0"/>
                        <a:t>N</a:t>
                      </a:r>
                    </a:p>
                    <a:p>
                      <a:pPr algn="ctr"/>
                      <a:r>
                        <a:rPr lang="en-AU" sz="1100" b="1" dirty="0"/>
                        <a:t>N</a:t>
                      </a:r>
                    </a:p>
                    <a:p>
                      <a:pPr algn="ctr"/>
                      <a:r>
                        <a:rPr lang="en-AU" sz="1100" b="1"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70065622"/>
                  </a:ext>
                </a:extLst>
              </a:tr>
              <a:tr h="370840">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100" b="1" dirty="0">
                          <a:solidFill>
                            <a:srgbClr val="002060"/>
                          </a:solidFill>
                        </a:rPr>
                        <a:t>Final State – Check Meter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err="1"/>
                        <a:t>Fx</a:t>
                      </a:r>
                      <a:endParaRPr lang="en-AU" sz="1100" b="1" dirty="0"/>
                    </a:p>
                    <a:p>
                      <a:pPr algn="ctr"/>
                      <a:r>
                        <a:rPr lang="en-AU" sz="1100" b="1" dirty="0" err="1"/>
                        <a:t>Cx</a:t>
                      </a:r>
                      <a:endParaRPr lang="en-AU" sz="1100" b="1" dirty="0"/>
                    </a:p>
                    <a:p>
                      <a:pPr algn="ctr"/>
                      <a:r>
                        <a:rPr lang="en-AU" sz="1100" b="1" dirty="0"/>
                        <a:t>Rx</a:t>
                      </a:r>
                    </a:p>
                    <a:p>
                      <a:pPr algn="ctr"/>
                      <a:r>
                        <a:rPr lang="en-AU" sz="1100" b="1" dirty="0"/>
                        <a:t>Lx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err="1"/>
                        <a:t>Fx</a:t>
                      </a:r>
                      <a:endParaRPr lang="en-AU" sz="1100" b="1" dirty="0"/>
                    </a:p>
                    <a:p>
                      <a:pPr algn="ctr"/>
                      <a:r>
                        <a:rPr lang="en-AU" sz="1100" b="1" dirty="0" err="1"/>
                        <a:t>Cx</a:t>
                      </a:r>
                      <a:endParaRPr lang="en-AU" sz="1100" b="1" dirty="0"/>
                    </a:p>
                    <a:p>
                      <a:pPr algn="ctr"/>
                      <a:r>
                        <a:rPr lang="en-AU" sz="1100" b="1" dirty="0"/>
                        <a:t>Rx</a:t>
                      </a:r>
                    </a:p>
                    <a:p>
                      <a:pPr algn="ctr"/>
                      <a:r>
                        <a:rPr lang="en-AU" sz="1100" b="1" dirty="0"/>
                        <a:t>Lx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err="1"/>
                        <a:t>Fx</a:t>
                      </a:r>
                      <a:endParaRPr lang="en-AU" sz="1100" b="1" dirty="0"/>
                    </a:p>
                    <a:p>
                      <a:pPr algn="ctr"/>
                      <a:r>
                        <a:rPr lang="en-AU" sz="1100" b="1" dirty="0" err="1"/>
                        <a:t>Cx</a:t>
                      </a:r>
                      <a:endParaRPr lang="en-AU" sz="1100" b="1" dirty="0"/>
                    </a:p>
                    <a:p>
                      <a:pPr algn="ctr"/>
                      <a:r>
                        <a:rPr lang="en-AU" sz="1100" b="1" dirty="0"/>
                        <a:t>Rx</a:t>
                      </a:r>
                    </a:p>
                    <a:p>
                      <a:pPr algn="ctr"/>
                      <a:r>
                        <a:rPr lang="en-AU" sz="1100" b="1" dirty="0"/>
                        <a:t>Lx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N</a:t>
                      </a:r>
                    </a:p>
                    <a:p>
                      <a:pPr algn="ctr"/>
                      <a:r>
                        <a:rPr lang="en-AU" sz="1100" b="1" dirty="0"/>
                        <a:t>N</a:t>
                      </a:r>
                    </a:p>
                    <a:p>
                      <a:pPr algn="ctr"/>
                      <a:r>
                        <a:rPr lang="en-AU" sz="1100" b="1" dirty="0"/>
                        <a:t>N</a:t>
                      </a:r>
                    </a:p>
                    <a:p>
                      <a:pPr algn="ctr"/>
                      <a:r>
                        <a:rPr lang="en-AU" sz="1100" b="1"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b="1"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82481800"/>
                  </a:ext>
                </a:extLst>
              </a:tr>
              <a:tr h="370840">
                <a:tc>
                  <a:txBody>
                    <a:bodyPr/>
                    <a:lstStyle/>
                    <a:p>
                      <a:pPr algn="r"/>
                      <a:r>
                        <a:rPr lang="en-AU" sz="1100" b="1" dirty="0">
                          <a:solidFill>
                            <a:srgbClr val="002060"/>
                          </a:solidFill>
                        </a:rPr>
                        <a:t>Final State – </a:t>
                      </a:r>
                    </a:p>
                    <a:p>
                      <a:pPr algn="r"/>
                      <a:r>
                        <a:rPr lang="en-AU" sz="1100" b="1" dirty="0">
                          <a:solidFill>
                            <a:srgbClr val="002060"/>
                          </a:solidFill>
                        </a:rPr>
                        <a:t> Logical 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100" b="1" dirty="0"/>
                        <a:t>Dx</a:t>
                      </a:r>
                    </a:p>
                    <a:p>
                      <a:pPr algn="ctr"/>
                      <a:r>
                        <a:rPr lang="en-AU" sz="1100" b="1" dirty="0" err="1"/>
                        <a:t>Ax</a:t>
                      </a:r>
                      <a:endParaRPr lang="en-AU" sz="1100" b="1" dirty="0"/>
                    </a:p>
                    <a:p>
                      <a:pPr algn="ctr"/>
                      <a:r>
                        <a:rPr lang="en-AU" sz="1100" b="1" dirty="0"/>
                        <a:t>Px</a:t>
                      </a:r>
                    </a:p>
                    <a:p>
                      <a:pPr algn="ctr"/>
                      <a:r>
                        <a:rPr lang="en-AU" sz="1100" b="1" dirty="0" err="1"/>
                        <a:t>Jx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Dx</a:t>
                      </a:r>
                    </a:p>
                    <a:p>
                      <a:pPr algn="ctr"/>
                      <a:r>
                        <a:rPr lang="en-AU" sz="1100" b="1" dirty="0" err="1"/>
                        <a:t>Ax</a:t>
                      </a:r>
                      <a:endParaRPr lang="en-AU" sz="1100" b="1" dirty="0"/>
                    </a:p>
                    <a:p>
                      <a:pPr algn="ctr"/>
                      <a:r>
                        <a:rPr lang="en-AU" sz="1100" b="1" dirty="0"/>
                        <a:t>Px</a:t>
                      </a:r>
                    </a:p>
                    <a:p>
                      <a:pPr algn="ctr"/>
                      <a:r>
                        <a:rPr lang="en-AU" sz="1100" b="1" dirty="0" err="1"/>
                        <a:t>Jx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Dx</a:t>
                      </a:r>
                    </a:p>
                    <a:p>
                      <a:pPr algn="ctr"/>
                      <a:r>
                        <a:rPr lang="en-AU" sz="1100" b="1" dirty="0" err="1"/>
                        <a:t>Ax</a:t>
                      </a:r>
                      <a:endParaRPr lang="en-AU" sz="1100" b="1" dirty="0"/>
                    </a:p>
                    <a:p>
                      <a:pPr algn="ctr"/>
                      <a:r>
                        <a:rPr lang="en-AU" sz="1100" b="1" dirty="0"/>
                        <a:t>Px</a:t>
                      </a:r>
                    </a:p>
                    <a:p>
                      <a:pPr algn="ctr"/>
                      <a:r>
                        <a:rPr lang="en-AU" sz="1100" b="1" dirty="0" err="1"/>
                        <a:t>Jx</a:t>
                      </a:r>
                      <a:endParaRPr lang="en-AU"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I</a:t>
                      </a:r>
                    </a:p>
                    <a:p>
                      <a:pPr algn="ctr"/>
                      <a:r>
                        <a:rPr lang="en-AU" sz="1100" b="1" dirty="0"/>
                        <a:t>I</a:t>
                      </a:r>
                    </a:p>
                    <a:p>
                      <a:pPr algn="ctr"/>
                      <a:r>
                        <a:rPr lang="en-AU" sz="1100" b="1" dirty="0"/>
                        <a:t>N</a:t>
                      </a:r>
                    </a:p>
                    <a:p>
                      <a:pPr algn="ctr"/>
                      <a:r>
                        <a:rPr lang="en-AU" sz="1100" b="1"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100" b="1" dirty="0"/>
                        <a:t>15</a:t>
                      </a:r>
                    </a:p>
                    <a:p>
                      <a:pPr algn="ctr"/>
                      <a:r>
                        <a:rPr lang="en-AU" sz="1100" b="1" dirty="0"/>
                        <a:t>0</a:t>
                      </a:r>
                    </a:p>
                    <a:p>
                      <a:pPr algn="ctr"/>
                      <a:r>
                        <a:rPr lang="en-AU" sz="1100" b="1" dirty="0"/>
                        <a:t>0</a:t>
                      </a:r>
                    </a:p>
                    <a:p>
                      <a:pPr algn="ctr"/>
                      <a:r>
                        <a:rPr lang="en-AU" sz="1100" b="1"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8221868"/>
                  </a:ext>
                </a:extLst>
              </a:tr>
            </a:tbl>
          </a:graphicData>
        </a:graphic>
      </p:graphicFrame>
      <p:sp>
        <p:nvSpPr>
          <p:cNvPr id="3" name="TextBox 2">
            <a:extLst>
              <a:ext uri="{FF2B5EF4-FFF2-40B4-BE49-F238E27FC236}">
                <a16:creationId xmlns:a16="http://schemas.microsoft.com/office/drawing/2014/main" id="{1C0BC3B8-8CDA-4F64-B75E-336568D6F14D}"/>
              </a:ext>
            </a:extLst>
          </p:cNvPr>
          <p:cNvSpPr txBox="1"/>
          <p:nvPr/>
        </p:nvSpPr>
        <p:spPr>
          <a:xfrm>
            <a:off x="453435" y="6812553"/>
            <a:ext cx="10255423" cy="677108"/>
          </a:xfrm>
          <a:prstGeom prst="rect">
            <a:avLst/>
          </a:prstGeom>
          <a:noFill/>
        </p:spPr>
        <p:txBody>
          <a:bodyPr wrap="square" rtlCol="0">
            <a:spAutoFit/>
          </a:bodyPr>
          <a:lstStyle/>
          <a:p>
            <a:pPr marL="87313" lvl="1">
              <a:spcBef>
                <a:spcPts val="600"/>
              </a:spcBef>
            </a:pPr>
            <a:r>
              <a:rPr lang="en-AU" sz="1900" dirty="0">
                <a:solidFill>
                  <a:srgbClr val="C00000"/>
                </a:solidFill>
                <a:cs typeface="Arial" panose="020B0604020202020204" pitchFamily="34" charset="0"/>
              </a:rPr>
              <a:t>Within RM29 reporting, AEMO will identify unexpected combinations across all active CNDS records for a NMI.</a:t>
            </a:r>
          </a:p>
        </p:txBody>
      </p:sp>
    </p:spTree>
    <p:extLst>
      <p:ext uri="{BB962C8B-B14F-4D97-AF65-F5344CB8AC3E}">
        <p14:creationId xmlns:p14="http://schemas.microsoft.com/office/powerpoint/2010/main" val="401318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DE118-789E-4004-86D4-3E2DEF822827}"/>
              </a:ext>
            </a:extLst>
          </p:cNvPr>
          <p:cNvSpPr>
            <a:spLocks noGrp="1"/>
          </p:cNvSpPr>
          <p:nvPr>
            <p:ph type="title"/>
          </p:nvPr>
        </p:nvSpPr>
        <p:spPr/>
        <p:txBody>
          <a:bodyPr/>
          <a:lstStyle/>
          <a:p>
            <a:r>
              <a:rPr lang="en-AU" dirty="0"/>
              <a:t>Attendees</a:t>
            </a:r>
          </a:p>
        </p:txBody>
      </p:sp>
      <p:graphicFrame>
        <p:nvGraphicFramePr>
          <p:cNvPr id="5" name="Table 5">
            <a:extLst>
              <a:ext uri="{FF2B5EF4-FFF2-40B4-BE49-F238E27FC236}">
                <a16:creationId xmlns:a16="http://schemas.microsoft.com/office/drawing/2014/main" id="{506D6D77-D2D5-4925-ADBB-78A13260C50F}"/>
              </a:ext>
            </a:extLst>
          </p:cNvPr>
          <p:cNvGraphicFramePr>
            <a:graphicFrameLocks noGrp="1"/>
          </p:cNvGraphicFramePr>
          <p:nvPr>
            <p:ph idx="1"/>
            <p:extLst>
              <p:ext uri="{D42A27DB-BD31-4B8C-83A1-F6EECF244321}">
                <p14:modId xmlns:p14="http://schemas.microsoft.com/office/powerpoint/2010/main" val="4006676317"/>
              </p:ext>
            </p:extLst>
          </p:nvPr>
        </p:nvGraphicFramePr>
        <p:xfrm>
          <a:off x="102842" y="1499235"/>
          <a:ext cx="3186458" cy="5933440"/>
        </p:xfrm>
        <a:graphic>
          <a:graphicData uri="http://schemas.openxmlformats.org/drawingml/2006/table">
            <a:tbl>
              <a:tblPr firstRow="1" bandRow="1">
                <a:tableStyleId>{5C22544A-7EE6-4342-B048-85BDC9FD1C3A}</a:tableStyleId>
              </a:tblPr>
              <a:tblGrid>
                <a:gridCol w="1356078">
                  <a:extLst>
                    <a:ext uri="{9D8B030D-6E8A-4147-A177-3AD203B41FA5}">
                      <a16:colId xmlns:a16="http://schemas.microsoft.com/office/drawing/2014/main" val="428950030"/>
                    </a:ext>
                  </a:extLst>
                </a:gridCol>
                <a:gridCol w="1830380">
                  <a:extLst>
                    <a:ext uri="{9D8B030D-6E8A-4147-A177-3AD203B41FA5}">
                      <a16:colId xmlns:a16="http://schemas.microsoft.com/office/drawing/2014/main" val="258851189"/>
                    </a:ext>
                  </a:extLst>
                </a:gridCol>
              </a:tblGrid>
              <a:tr h="370840">
                <a:tc>
                  <a:txBody>
                    <a:bodyPr/>
                    <a:lstStyle/>
                    <a:p>
                      <a:pPr algn="ctr"/>
                      <a:r>
                        <a:rPr lang="en-AU" sz="1600" dirty="0"/>
                        <a:t>Organisation</a:t>
                      </a:r>
                    </a:p>
                  </a:txBody>
                  <a:tcPr/>
                </a:tc>
                <a:tc>
                  <a:txBody>
                    <a:bodyPr/>
                    <a:lstStyle/>
                    <a:p>
                      <a:pPr algn="ctr"/>
                      <a:r>
                        <a:rPr lang="en-AU" sz="1600" dirty="0"/>
                        <a:t>Attendee</a:t>
                      </a:r>
                    </a:p>
                  </a:txBody>
                  <a:tcPr/>
                </a:tc>
                <a:extLst>
                  <a:ext uri="{0D108BD9-81ED-4DB2-BD59-A6C34878D82A}">
                    <a16:rowId xmlns:a16="http://schemas.microsoft.com/office/drawing/2014/main" val="3504628659"/>
                  </a:ext>
                </a:extLst>
              </a:tr>
              <a:tr h="370840">
                <a:tc>
                  <a:txBody>
                    <a:bodyPr/>
                    <a:lstStyle/>
                    <a:p>
                      <a:pPr lvl="0" algn="l" fontAlgn="b"/>
                      <a:r>
                        <a:rPr lang="en-AU" sz="1400" b="0" i="0" u="none" strike="noStrike" dirty="0" err="1">
                          <a:solidFill>
                            <a:srgbClr val="000000"/>
                          </a:solidFill>
                          <a:effectLst/>
                          <a:latin typeface="+mn-lt"/>
                        </a:rPr>
                        <a:t>ActEW</a:t>
                      </a:r>
                      <a:r>
                        <a:rPr lang="en-AU" sz="1400" b="0" i="0" u="none" strike="noStrike" dirty="0">
                          <a:solidFill>
                            <a:srgbClr val="000000"/>
                          </a:solidFill>
                          <a:effectLst/>
                          <a:latin typeface="+mn-lt"/>
                        </a:rPr>
                        <a:t> AGL</a:t>
                      </a:r>
                    </a:p>
                  </a:txBody>
                  <a:tcPr marL="9525" marR="9525" marT="9525" marB="0" anchor="b"/>
                </a:tc>
                <a:tc>
                  <a:txBody>
                    <a:bodyPr/>
                    <a:lstStyle/>
                    <a:p>
                      <a:pPr lvl="0" algn="l" fontAlgn="b"/>
                      <a:r>
                        <a:rPr lang="en-AU" sz="1400" b="0" i="0" u="none" strike="noStrike">
                          <a:solidFill>
                            <a:srgbClr val="000000"/>
                          </a:solidFill>
                          <a:effectLst/>
                          <a:latin typeface="+mn-lt"/>
                        </a:rPr>
                        <a:t>Jeff Roberts</a:t>
                      </a:r>
                    </a:p>
                  </a:txBody>
                  <a:tcPr marL="9525" marR="9525" marT="9525" marB="0" anchor="b"/>
                </a:tc>
                <a:extLst>
                  <a:ext uri="{0D108BD9-81ED-4DB2-BD59-A6C34878D82A}">
                    <a16:rowId xmlns:a16="http://schemas.microsoft.com/office/drawing/2014/main" val="92375068"/>
                  </a:ext>
                </a:extLst>
              </a:tr>
              <a:tr h="370840">
                <a:tc>
                  <a:txBody>
                    <a:bodyPr/>
                    <a:lstStyle/>
                    <a:p>
                      <a:pPr lvl="0" algn="l" fontAlgn="b"/>
                      <a:r>
                        <a:rPr lang="en-AU" sz="1400" b="0" i="0" u="none" strike="noStrike" dirty="0" err="1">
                          <a:solidFill>
                            <a:srgbClr val="000000"/>
                          </a:solidFill>
                          <a:effectLst/>
                          <a:latin typeface="+mn-lt"/>
                        </a:rPr>
                        <a:t>ActEW</a:t>
                      </a:r>
                      <a:r>
                        <a:rPr lang="en-AU" sz="1400" b="0" i="0" u="none" strike="noStrike" dirty="0">
                          <a:solidFill>
                            <a:srgbClr val="000000"/>
                          </a:solidFill>
                          <a:effectLst/>
                          <a:latin typeface="+mn-lt"/>
                        </a:rPr>
                        <a:t> AGL</a:t>
                      </a:r>
                    </a:p>
                  </a:txBody>
                  <a:tcPr marL="9525" marR="9525" marT="9525" marB="0" anchor="b"/>
                </a:tc>
                <a:tc>
                  <a:txBody>
                    <a:bodyPr/>
                    <a:lstStyle/>
                    <a:p>
                      <a:pPr lvl="0" algn="l" fontAlgn="b"/>
                      <a:r>
                        <a:rPr lang="en-AU" sz="1400" b="0" i="0" u="none" strike="noStrike">
                          <a:solidFill>
                            <a:srgbClr val="000000"/>
                          </a:solidFill>
                          <a:effectLst/>
                          <a:latin typeface="+mn-lt"/>
                        </a:rPr>
                        <a:t>K Nguyen</a:t>
                      </a:r>
                    </a:p>
                  </a:txBody>
                  <a:tcPr marL="9525" marR="9525" marT="9525" marB="0" anchor="b"/>
                </a:tc>
                <a:extLst>
                  <a:ext uri="{0D108BD9-81ED-4DB2-BD59-A6C34878D82A}">
                    <a16:rowId xmlns:a16="http://schemas.microsoft.com/office/drawing/2014/main" val="2285950062"/>
                  </a:ext>
                </a:extLst>
              </a:tr>
              <a:tr h="370840">
                <a:tc>
                  <a:txBody>
                    <a:bodyPr/>
                    <a:lstStyle/>
                    <a:p>
                      <a:pPr lvl="0" algn="l" fontAlgn="b"/>
                      <a:r>
                        <a:rPr lang="en-AU" sz="1400" b="0" i="0" u="none" strike="noStrike" dirty="0">
                          <a:solidFill>
                            <a:srgbClr val="000000"/>
                          </a:solidFill>
                          <a:effectLst/>
                          <a:latin typeface="+mn-lt"/>
                        </a:rPr>
                        <a:t>AEMO</a:t>
                      </a:r>
                    </a:p>
                  </a:txBody>
                  <a:tcPr marL="9525" marR="9525" marT="9525" marB="0" anchor="b"/>
                </a:tc>
                <a:tc>
                  <a:txBody>
                    <a:bodyPr/>
                    <a:lstStyle/>
                    <a:p>
                      <a:pPr lvl="0" algn="l" fontAlgn="b"/>
                      <a:r>
                        <a:rPr lang="en-AU" sz="1400" b="0" i="0" u="none" strike="noStrike">
                          <a:solidFill>
                            <a:srgbClr val="000000"/>
                          </a:solidFill>
                          <a:effectLst/>
                          <a:latin typeface="+mn-lt"/>
                        </a:rPr>
                        <a:t>Anne-Marie McCague</a:t>
                      </a:r>
                    </a:p>
                  </a:txBody>
                  <a:tcPr marL="9525" marR="9525" marT="9525" marB="0" anchor="b"/>
                </a:tc>
                <a:extLst>
                  <a:ext uri="{0D108BD9-81ED-4DB2-BD59-A6C34878D82A}">
                    <a16:rowId xmlns:a16="http://schemas.microsoft.com/office/drawing/2014/main" val="1292785793"/>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Austin Tan</a:t>
                      </a:r>
                    </a:p>
                  </a:txBody>
                  <a:tcPr marL="9525" marR="9525" marT="9525" marB="0" anchor="b"/>
                </a:tc>
                <a:extLst>
                  <a:ext uri="{0D108BD9-81ED-4DB2-BD59-A6C34878D82A}">
                    <a16:rowId xmlns:a16="http://schemas.microsoft.com/office/drawing/2014/main" val="2893813473"/>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Blaine Miner</a:t>
                      </a:r>
                    </a:p>
                  </a:txBody>
                  <a:tcPr marL="9525" marR="9525" marT="9525" marB="0" anchor="b"/>
                </a:tc>
                <a:extLst>
                  <a:ext uri="{0D108BD9-81ED-4DB2-BD59-A6C34878D82A}">
                    <a16:rowId xmlns:a16="http://schemas.microsoft.com/office/drawing/2014/main" val="2131298699"/>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Craig Shelley</a:t>
                      </a:r>
                    </a:p>
                  </a:txBody>
                  <a:tcPr marL="9525" marR="9525" marT="9525" marB="0" anchor="b"/>
                </a:tc>
                <a:extLst>
                  <a:ext uri="{0D108BD9-81ED-4DB2-BD59-A6C34878D82A}">
                    <a16:rowId xmlns:a16="http://schemas.microsoft.com/office/drawing/2014/main" val="2686796894"/>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Emily Brodie</a:t>
                      </a:r>
                    </a:p>
                  </a:txBody>
                  <a:tcPr marL="9525" marR="9525" marT="9525" marB="0" anchor="b"/>
                </a:tc>
                <a:extLst>
                  <a:ext uri="{0D108BD9-81ED-4DB2-BD59-A6C34878D82A}">
                    <a16:rowId xmlns:a16="http://schemas.microsoft.com/office/drawing/2014/main" val="2514021328"/>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Greg Minney</a:t>
                      </a:r>
                    </a:p>
                  </a:txBody>
                  <a:tcPr marL="9525" marR="9525" marT="9525" marB="0" anchor="b"/>
                </a:tc>
                <a:extLst>
                  <a:ext uri="{0D108BD9-81ED-4DB2-BD59-A6C34878D82A}">
                    <a16:rowId xmlns:a16="http://schemas.microsoft.com/office/drawing/2014/main" val="3551034710"/>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dirty="0">
                          <a:solidFill>
                            <a:srgbClr val="000000"/>
                          </a:solidFill>
                          <a:effectLst/>
                          <a:latin typeface="+mn-lt"/>
                        </a:rPr>
                        <a:t>Paul Lyttle</a:t>
                      </a:r>
                    </a:p>
                  </a:txBody>
                  <a:tcPr marL="9525" marR="9525" marT="9525" marB="0" anchor="b"/>
                </a:tc>
                <a:extLst>
                  <a:ext uri="{0D108BD9-81ED-4DB2-BD59-A6C34878D82A}">
                    <a16:rowId xmlns:a16="http://schemas.microsoft.com/office/drawing/2014/main" val="4052650306"/>
                  </a:ext>
                </a:extLst>
              </a:tr>
              <a:tr h="370840">
                <a:tc>
                  <a:txBody>
                    <a:bodyPr/>
                    <a:lstStyle/>
                    <a:p>
                      <a:pPr lvl="0" algn="l" fontAlgn="b"/>
                      <a:r>
                        <a:rPr lang="en-AU" sz="1400" b="0" i="0" u="none" strike="noStrike">
                          <a:solidFill>
                            <a:srgbClr val="000000"/>
                          </a:solidFill>
                          <a:effectLst/>
                          <a:latin typeface="+mn-lt"/>
                        </a:rPr>
                        <a:t>AEMO</a:t>
                      </a:r>
                    </a:p>
                  </a:txBody>
                  <a:tcPr marL="9525" marR="9525" marT="9525" marB="0" anchor="b"/>
                </a:tc>
                <a:tc>
                  <a:txBody>
                    <a:bodyPr/>
                    <a:lstStyle/>
                    <a:p>
                      <a:pPr lvl="0" algn="l" fontAlgn="b"/>
                      <a:r>
                        <a:rPr lang="en-AU" sz="1400" b="0" i="0" u="none" strike="noStrike">
                          <a:solidFill>
                            <a:srgbClr val="000000"/>
                          </a:solidFill>
                          <a:effectLst/>
                          <a:latin typeface="+mn-lt"/>
                        </a:rPr>
                        <a:t>Simon Tu</a:t>
                      </a:r>
                    </a:p>
                  </a:txBody>
                  <a:tcPr marL="9525" marR="9525" marT="9525" marB="0" anchor="b"/>
                </a:tc>
                <a:extLst>
                  <a:ext uri="{0D108BD9-81ED-4DB2-BD59-A6C34878D82A}">
                    <a16:rowId xmlns:a16="http://schemas.microsoft.com/office/drawing/2014/main" val="582823247"/>
                  </a:ext>
                </a:extLst>
              </a:tr>
              <a:tr h="370840">
                <a:tc>
                  <a:txBody>
                    <a:bodyPr/>
                    <a:lstStyle/>
                    <a:p>
                      <a:pPr lvl="0" algn="l" fontAlgn="b"/>
                      <a:r>
                        <a:rPr lang="en-AU" sz="1400" b="0" i="0" u="none" strike="noStrike">
                          <a:solidFill>
                            <a:srgbClr val="000000"/>
                          </a:solidFill>
                          <a:effectLst/>
                          <a:latin typeface="+mn-lt"/>
                        </a:rPr>
                        <a:t>AGL</a:t>
                      </a:r>
                    </a:p>
                  </a:txBody>
                  <a:tcPr marL="9525" marR="9525" marT="9525" marB="0" anchor="b"/>
                </a:tc>
                <a:tc>
                  <a:txBody>
                    <a:bodyPr/>
                    <a:lstStyle/>
                    <a:p>
                      <a:pPr lvl="0" algn="l" fontAlgn="b"/>
                      <a:r>
                        <a:rPr lang="en-AU" sz="1400" b="0" i="0" u="none" strike="noStrike">
                          <a:solidFill>
                            <a:srgbClr val="000000"/>
                          </a:solidFill>
                          <a:effectLst/>
                          <a:latin typeface="+mn-lt"/>
                        </a:rPr>
                        <a:t>Pieter Wijtzes</a:t>
                      </a:r>
                    </a:p>
                  </a:txBody>
                  <a:tcPr marL="9525" marR="9525" marT="9525" marB="0" anchor="b"/>
                </a:tc>
                <a:extLst>
                  <a:ext uri="{0D108BD9-81ED-4DB2-BD59-A6C34878D82A}">
                    <a16:rowId xmlns:a16="http://schemas.microsoft.com/office/drawing/2014/main" val="532002035"/>
                  </a:ext>
                </a:extLst>
              </a:tr>
              <a:tr h="370840">
                <a:tc>
                  <a:txBody>
                    <a:bodyPr/>
                    <a:lstStyle/>
                    <a:p>
                      <a:pPr lvl="0" algn="l" fontAlgn="b"/>
                      <a:r>
                        <a:rPr lang="en-AU" sz="1400" b="0" i="0" u="none" strike="noStrike">
                          <a:solidFill>
                            <a:srgbClr val="000000"/>
                          </a:solidFill>
                          <a:effectLst/>
                          <a:latin typeface="+mn-lt"/>
                        </a:rPr>
                        <a:t>Aurora</a:t>
                      </a:r>
                    </a:p>
                  </a:txBody>
                  <a:tcPr marL="9525" marR="9525" marT="9525" marB="0" anchor="b"/>
                </a:tc>
                <a:tc>
                  <a:txBody>
                    <a:bodyPr/>
                    <a:lstStyle/>
                    <a:p>
                      <a:pPr lvl="0" algn="l" fontAlgn="b"/>
                      <a:r>
                        <a:rPr lang="en-AU" sz="1400" b="0" i="0" u="none" strike="noStrike">
                          <a:solidFill>
                            <a:srgbClr val="000000"/>
                          </a:solidFill>
                          <a:effectLst/>
                          <a:latin typeface="+mn-lt"/>
                        </a:rPr>
                        <a:t>Paul Willacy</a:t>
                      </a:r>
                    </a:p>
                  </a:txBody>
                  <a:tcPr marL="9525" marR="9525" marT="9525" marB="0" anchor="b"/>
                </a:tc>
                <a:extLst>
                  <a:ext uri="{0D108BD9-81ED-4DB2-BD59-A6C34878D82A}">
                    <a16:rowId xmlns:a16="http://schemas.microsoft.com/office/drawing/2014/main" val="2860194625"/>
                  </a:ext>
                </a:extLst>
              </a:tr>
              <a:tr h="370840">
                <a:tc>
                  <a:txBody>
                    <a:bodyPr/>
                    <a:lstStyle/>
                    <a:p>
                      <a:pPr lvl="0" algn="l" fontAlgn="b"/>
                      <a:r>
                        <a:rPr lang="en-AU" sz="1400" b="0" i="0" u="none" strike="noStrike">
                          <a:solidFill>
                            <a:srgbClr val="000000"/>
                          </a:solidFill>
                          <a:effectLst/>
                          <a:latin typeface="+mn-lt"/>
                        </a:rPr>
                        <a:t>Ausnet</a:t>
                      </a:r>
                    </a:p>
                  </a:txBody>
                  <a:tcPr marL="9525" marR="9525" marT="9525" marB="0" anchor="b"/>
                </a:tc>
                <a:tc>
                  <a:txBody>
                    <a:bodyPr/>
                    <a:lstStyle/>
                    <a:p>
                      <a:pPr lvl="0" algn="l" fontAlgn="b"/>
                      <a:r>
                        <a:rPr lang="en-AU" sz="1400" b="0" i="0" u="none" strike="noStrike">
                          <a:solidFill>
                            <a:srgbClr val="000000"/>
                          </a:solidFill>
                          <a:effectLst/>
                          <a:latin typeface="+mn-lt"/>
                        </a:rPr>
                        <a:t>Con Michailides</a:t>
                      </a:r>
                    </a:p>
                  </a:txBody>
                  <a:tcPr marL="9525" marR="9525" marT="9525" marB="0" anchor="b"/>
                </a:tc>
                <a:extLst>
                  <a:ext uri="{0D108BD9-81ED-4DB2-BD59-A6C34878D82A}">
                    <a16:rowId xmlns:a16="http://schemas.microsoft.com/office/drawing/2014/main" val="459457223"/>
                  </a:ext>
                </a:extLst>
              </a:tr>
              <a:tr h="370840">
                <a:tc>
                  <a:txBody>
                    <a:bodyPr/>
                    <a:lstStyle/>
                    <a:p>
                      <a:pPr lvl="0" algn="l" fontAlgn="b"/>
                      <a:r>
                        <a:rPr lang="en-AU" sz="1400" b="0" i="0" u="none" strike="noStrike" dirty="0">
                          <a:solidFill>
                            <a:srgbClr val="000000"/>
                          </a:solidFill>
                          <a:effectLst/>
                          <a:latin typeface="+mn-lt"/>
                        </a:rPr>
                        <a:t>Citipower</a:t>
                      </a:r>
                    </a:p>
                  </a:txBody>
                  <a:tcPr marL="9525" marR="9525" marT="9525" marB="0" anchor="b"/>
                </a:tc>
                <a:tc>
                  <a:txBody>
                    <a:bodyPr/>
                    <a:lstStyle/>
                    <a:p>
                      <a:pPr lvl="0" algn="l" fontAlgn="b"/>
                      <a:r>
                        <a:rPr lang="en-AU" sz="1400" b="0" i="0" u="none" strike="noStrike">
                          <a:solidFill>
                            <a:srgbClr val="000000"/>
                          </a:solidFill>
                          <a:effectLst/>
                          <a:latin typeface="+mn-lt"/>
                        </a:rPr>
                        <a:t>Arif Syarifuddin </a:t>
                      </a:r>
                    </a:p>
                  </a:txBody>
                  <a:tcPr marL="9525" marR="9525" marT="9525" marB="0" anchor="b"/>
                </a:tc>
                <a:extLst>
                  <a:ext uri="{0D108BD9-81ED-4DB2-BD59-A6C34878D82A}">
                    <a16:rowId xmlns:a16="http://schemas.microsoft.com/office/drawing/2014/main" val="1194484151"/>
                  </a:ext>
                </a:extLst>
              </a:tr>
              <a:tr h="370840">
                <a:tc>
                  <a:txBody>
                    <a:bodyPr/>
                    <a:lstStyle/>
                    <a:p>
                      <a:pPr lvl="0" algn="l" fontAlgn="b"/>
                      <a:r>
                        <a:rPr lang="en-AU" sz="1400" b="0" i="0" u="none" strike="noStrike" dirty="0">
                          <a:solidFill>
                            <a:srgbClr val="000000"/>
                          </a:solidFill>
                          <a:effectLst/>
                          <a:latin typeface="+mn-lt"/>
                        </a:rPr>
                        <a:t>Citipower</a:t>
                      </a:r>
                    </a:p>
                  </a:txBody>
                  <a:tcPr marL="9525" marR="9525" marT="9525" marB="0" anchor="b"/>
                </a:tc>
                <a:tc>
                  <a:txBody>
                    <a:bodyPr/>
                    <a:lstStyle/>
                    <a:p>
                      <a:pPr lvl="0" algn="l" fontAlgn="b"/>
                      <a:r>
                        <a:rPr lang="en-AU" sz="1400" b="0" i="0" u="none" strike="noStrike" dirty="0">
                          <a:solidFill>
                            <a:srgbClr val="000000"/>
                          </a:solidFill>
                          <a:effectLst/>
                          <a:latin typeface="+mn-lt"/>
                        </a:rPr>
                        <a:t>Clare Yap</a:t>
                      </a:r>
                    </a:p>
                  </a:txBody>
                  <a:tcPr marL="9525" marR="9525" marT="9525" marB="0" anchor="b"/>
                </a:tc>
                <a:extLst>
                  <a:ext uri="{0D108BD9-81ED-4DB2-BD59-A6C34878D82A}">
                    <a16:rowId xmlns:a16="http://schemas.microsoft.com/office/drawing/2014/main" val="718802121"/>
                  </a:ext>
                </a:extLst>
              </a:tr>
            </a:tbl>
          </a:graphicData>
        </a:graphic>
      </p:graphicFrame>
      <p:sp>
        <p:nvSpPr>
          <p:cNvPr id="4" name="Slide Number Placeholder 3">
            <a:extLst>
              <a:ext uri="{FF2B5EF4-FFF2-40B4-BE49-F238E27FC236}">
                <a16:creationId xmlns:a16="http://schemas.microsoft.com/office/drawing/2014/main" id="{077C05A7-0B50-4701-8B60-6A6C125B0F5D}"/>
              </a:ext>
            </a:extLst>
          </p:cNvPr>
          <p:cNvSpPr>
            <a:spLocks noGrp="1"/>
          </p:cNvSpPr>
          <p:nvPr>
            <p:ph type="sldNum" sz="quarter" idx="12"/>
          </p:nvPr>
        </p:nvSpPr>
        <p:spPr/>
        <p:txBody>
          <a:bodyPr/>
          <a:lstStyle/>
          <a:p>
            <a:fld id="{4EC81F68-4976-451A-B2E9-79BCBD2F70CC}" type="slidenum">
              <a:rPr lang="en-AU" smtClean="0"/>
              <a:t>2</a:t>
            </a:fld>
            <a:endParaRPr lang="en-AU" dirty="0"/>
          </a:p>
        </p:txBody>
      </p:sp>
      <p:graphicFrame>
        <p:nvGraphicFramePr>
          <p:cNvPr id="6" name="Table 5">
            <a:extLst>
              <a:ext uri="{FF2B5EF4-FFF2-40B4-BE49-F238E27FC236}">
                <a16:creationId xmlns:a16="http://schemas.microsoft.com/office/drawing/2014/main" id="{2DB804C1-0EF8-4C89-A2C7-DDDFDB1B2804}"/>
              </a:ext>
            </a:extLst>
          </p:cNvPr>
          <p:cNvGraphicFramePr>
            <a:graphicFrameLocks/>
          </p:cNvGraphicFramePr>
          <p:nvPr>
            <p:extLst>
              <p:ext uri="{D42A27DB-BD31-4B8C-83A1-F6EECF244321}">
                <p14:modId xmlns:p14="http://schemas.microsoft.com/office/powerpoint/2010/main" val="1371434485"/>
              </p:ext>
            </p:extLst>
          </p:nvPr>
        </p:nvGraphicFramePr>
        <p:xfrm>
          <a:off x="3442942" y="1511935"/>
          <a:ext cx="3448734" cy="5933440"/>
        </p:xfrm>
        <a:graphic>
          <a:graphicData uri="http://schemas.openxmlformats.org/drawingml/2006/table">
            <a:tbl>
              <a:tblPr firstRow="1" bandRow="1">
                <a:tableStyleId>{5C22544A-7EE6-4342-B048-85BDC9FD1C3A}</a:tableStyleId>
              </a:tblPr>
              <a:tblGrid>
                <a:gridCol w="1637058">
                  <a:extLst>
                    <a:ext uri="{9D8B030D-6E8A-4147-A177-3AD203B41FA5}">
                      <a16:colId xmlns:a16="http://schemas.microsoft.com/office/drawing/2014/main" val="4066494367"/>
                    </a:ext>
                  </a:extLst>
                </a:gridCol>
                <a:gridCol w="1811676">
                  <a:extLst>
                    <a:ext uri="{9D8B030D-6E8A-4147-A177-3AD203B41FA5}">
                      <a16:colId xmlns:a16="http://schemas.microsoft.com/office/drawing/2014/main" val="1374841233"/>
                    </a:ext>
                  </a:extLst>
                </a:gridCol>
              </a:tblGrid>
              <a:tr h="370840">
                <a:tc>
                  <a:txBody>
                    <a:bodyPr/>
                    <a:lstStyle/>
                    <a:p>
                      <a:pPr algn="ctr"/>
                      <a:r>
                        <a:rPr lang="en-AU" sz="1600" dirty="0"/>
                        <a:t>Organisation</a:t>
                      </a:r>
                    </a:p>
                  </a:txBody>
                  <a:tcPr/>
                </a:tc>
                <a:tc>
                  <a:txBody>
                    <a:bodyPr/>
                    <a:lstStyle/>
                    <a:p>
                      <a:pPr algn="ctr"/>
                      <a:r>
                        <a:rPr lang="en-AU" sz="1600" dirty="0"/>
                        <a:t>Attendee</a:t>
                      </a:r>
                    </a:p>
                  </a:txBody>
                  <a:tcPr/>
                </a:tc>
                <a:extLst>
                  <a:ext uri="{0D108BD9-81ED-4DB2-BD59-A6C34878D82A}">
                    <a16:rowId xmlns:a16="http://schemas.microsoft.com/office/drawing/2014/main" val="3504628659"/>
                  </a:ext>
                </a:extLst>
              </a:tr>
              <a:tr h="370840">
                <a:tc>
                  <a:txBody>
                    <a:bodyPr/>
                    <a:lstStyle/>
                    <a:p>
                      <a:pPr lvl="0" algn="l" fontAlgn="b"/>
                      <a:r>
                        <a:rPr lang="en-AU" sz="1400" b="0" i="0" u="none" strike="noStrike" dirty="0">
                          <a:solidFill>
                            <a:srgbClr val="000000"/>
                          </a:solidFill>
                          <a:effectLst/>
                          <a:latin typeface="+mn-lt"/>
                        </a:rPr>
                        <a:t>Citipower</a:t>
                      </a:r>
                    </a:p>
                  </a:txBody>
                  <a:tcPr marL="9525" marR="9525" marT="9525" marB="0" anchor="b"/>
                </a:tc>
                <a:tc>
                  <a:txBody>
                    <a:bodyPr/>
                    <a:lstStyle/>
                    <a:p>
                      <a:pPr lvl="0" algn="l" fontAlgn="b"/>
                      <a:r>
                        <a:rPr lang="en-AU" sz="1400" b="0" i="0" u="none" strike="noStrike">
                          <a:solidFill>
                            <a:srgbClr val="000000"/>
                          </a:solidFill>
                          <a:effectLst/>
                          <a:latin typeface="+mn-lt"/>
                        </a:rPr>
                        <a:t>Greg Szot</a:t>
                      </a:r>
                    </a:p>
                  </a:txBody>
                  <a:tcPr marL="9525" marR="9525" marT="9525" marB="0" anchor="b"/>
                </a:tc>
                <a:extLst>
                  <a:ext uri="{0D108BD9-81ED-4DB2-BD59-A6C34878D82A}">
                    <a16:rowId xmlns:a16="http://schemas.microsoft.com/office/drawing/2014/main" val="92375068"/>
                  </a:ext>
                </a:extLst>
              </a:tr>
              <a:tr h="370840">
                <a:tc>
                  <a:txBody>
                    <a:bodyPr/>
                    <a:lstStyle/>
                    <a:p>
                      <a:pPr lvl="0" algn="l" fontAlgn="b"/>
                      <a:r>
                        <a:rPr lang="en-AU" sz="1400" b="0" i="0" u="none" strike="noStrike" dirty="0">
                          <a:solidFill>
                            <a:srgbClr val="000000"/>
                          </a:solidFill>
                          <a:effectLst/>
                          <a:latin typeface="+mn-lt"/>
                        </a:rPr>
                        <a:t>Citipower</a:t>
                      </a:r>
                    </a:p>
                  </a:txBody>
                  <a:tcPr marL="9525" marR="9525" marT="9525" marB="0" anchor="b"/>
                </a:tc>
                <a:tc>
                  <a:txBody>
                    <a:bodyPr/>
                    <a:lstStyle/>
                    <a:p>
                      <a:pPr lvl="0" algn="l" fontAlgn="b"/>
                      <a:r>
                        <a:rPr lang="en-AU" sz="1400" b="0" i="0" u="none" strike="noStrike">
                          <a:solidFill>
                            <a:srgbClr val="000000"/>
                          </a:solidFill>
                          <a:effectLst/>
                          <a:latin typeface="+mn-lt"/>
                        </a:rPr>
                        <a:t>Mark Pillkington</a:t>
                      </a:r>
                    </a:p>
                  </a:txBody>
                  <a:tcPr marL="9525" marR="9525" marT="9525" marB="0" anchor="b"/>
                </a:tc>
                <a:extLst>
                  <a:ext uri="{0D108BD9-81ED-4DB2-BD59-A6C34878D82A}">
                    <a16:rowId xmlns:a16="http://schemas.microsoft.com/office/drawing/2014/main" val="2285950062"/>
                  </a:ext>
                </a:extLst>
              </a:tr>
              <a:tr h="370840">
                <a:tc>
                  <a:txBody>
                    <a:bodyPr/>
                    <a:lstStyle/>
                    <a:p>
                      <a:pPr lvl="0" algn="l" fontAlgn="b"/>
                      <a:r>
                        <a:rPr lang="en-AU" sz="1400" b="0" i="0" u="none" strike="noStrike" dirty="0">
                          <a:solidFill>
                            <a:srgbClr val="000000"/>
                          </a:solidFill>
                          <a:effectLst/>
                          <a:latin typeface="+mn-lt"/>
                        </a:rPr>
                        <a:t>Citipower</a:t>
                      </a:r>
                    </a:p>
                  </a:txBody>
                  <a:tcPr marL="9525" marR="9525" marT="9525" marB="0" anchor="b"/>
                </a:tc>
                <a:tc>
                  <a:txBody>
                    <a:bodyPr/>
                    <a:lstStyle/>
                    <a:p>
                      <a:pPr lvl="0" algn="l" fontAlgn="b"/>
                      <a:r>
                        <a:rPr lang="en-AU" sz="1400" b="0" i="0" u="none" strike="noStrike">
                          <a:solidFill>
                            <a:srgbClr val="000000"/>
                          </a:solidFill>
                          <a:effectLst/>
                          <a:latin typeface="+mn-lt"/>
                        </a:rPr>
                        <a:t>Ron Dittman</a:t>
                      </a:r>
                    </a:p>
                  </a:txBody>
                  <a:tcPr marL="9525" marR="9525" marT="9525" marB="0" anchor="b"/>
                </a:tc>
                <a:extLst>
                  <a:ext uri="{0D108BD9-81ED-4DB2-BD59-A6C34878D82A}">
                    <a16:rowId xmlns:a16="http://schemas.microsoft.com/office/drawing/2014/main" val="1292785793"/>
                  </a:ext>
                </a:extLst>
              </a:tr>
              <a:tr h="370840">
                <a:tc>
                  <a:txBody>
                    <a:bodyPr/>
                    <a:lstStyle/>
                    <a:p>
                      <a:pPr lvl="0" algn="l" fontAlgn="b"/>
                      <a:r>
                        <a:rPr lang="en-AU" sz="1400" b="0" i="0" u="none" strike="noStrike">
                          <a:solidFill>
                            <a:srgbClr val="000000"/>
                          </a:solidFill>
                          <a:effectLst/>
                          <a:latin typeface="+mn-lt"/>
                        </a:rPr>
                        <a:t>Electranet</a:t>
                      </a:r>
                    </a:p>
                  </a:txBody>
                  <a:tcPr marL="9525" marR="9525" marT="9525" marB="0" anchor="b"/>
                </a:tc>
                <a:tc>
                  <a:txBody>
                    <a:bodyPr/>
                    <a:lstStyle/>
                    <a:p>
                      <a:pPr lvl="0" algn="l" fontAlgn="b"/>
                      <a:r>
                        <a:rPr lang="en-AU" sz="1400" b="0" i="0" u="none" strike="noStrike">
                          <a:solidFill>
                            <a:srgbClr val="000000"/>
                          </a:solidFill>
                          <a:effectLst/>
                          <a:latin typeface="+mn-lt"/>
                        </a:rPr>
                        <a:t>Ramesh Khadka</a:t>
                      </a:r>
                    </a:p>
                  </a:txBody>
                  <a:tcPr marL="9525" marR="9525" marT="9525" marB="0" anchor="b"/>
                </a:tc>
                <a:extLst>
                  <a:ext uri="{0D108BD9-81ED-4DB2-BD59-A6C34878D82A}">
                    <a16:rowId xmlns:a16="http://schemas.microsoft.com/office/drawing/2014/main" val="2893813473"/>
                  </a:ext>
                </a:extLst>
              </a:tr>
              <a:tr h="370840">
                <a:tc>
                  <a:txBody>
                    <a:bodyPr/>
                    <a:lstStyle/>
                    <a:p>
                      <a:pPr lvl="0" algn="l" fontAlgn="b"/>
                      <a:r>
                        <a:rPr lang="en-AU" sz="1400" b="0" i="0" u="none" strike="noStrike">
                          <a:solidFill>
                            <a:srgbClr val="000000"/>
                          </a:solidFill>
                          <a:effectLst/>
                          <a:latin typeface="+mn-lt"/>
                        </a:rPr>
                        <a:t>Endeavour</a:t>
                      </a:r>
                    </a:p>
                  </a:txBody>
                  <a:tcPr marL="9525" marR="9525" marT="9525" marB="0" anchor="b"/>
                </a:tc>
                <a:tc>
                  <a:txBody>
                    <a:bodyPr/>
                    <a:lstStyle/>
                    <a:p>
                      <a:pPr lvl="0" algn="l" fontAlgn="b"/>
                      <a:r>
                        <a:rPr lang="en-AU" sz="1400" b="0" i="0" u="none" strike="noStrike">
                          <a:solidFill>
                            <a:srgbClr val="000000"/>
                          </a:solidFill>
                          <a:effectLst/>
                          <a:latin typeface="+mn-lt"/>
                        </a:rPr>
                        <a:t>Dino Ou</a:t>
                      </a:r>
                    </a:p>
                  </a:txBody>
                  <a:tcPr marL="9525" marR="9525" marT="9525" marB="0" anchor="b"/>
                </a:tc>
                <a:extLst>
                  <a:ext uri="{0D108BD9-81ED-4DB2-BD59-A6C34878D82A}">
                    <a16:rowId xmlns:a16="http://schemas.microsoft.com/office/drawing/2014/main" val="2131298699"/>
                  </a:ext>
                </a:extLst>
              </a:tr>
              <a:tr h="370840">
                <a:tc>
                  <a:txBody>
                    <a:bodyPr/>
                    <a:lstStyle/>
                    <a:p>
                      <a:pPr lvl="0" algn="l" fontAlgn="b"/>
                      <a:r>
                        <a:rPr lang="en-AU" sz="1400" b="0" i="0" u="none" strike="noStrike" dirty="0">
                          <a:solidFill>
                            <a:srgbClr val="000000"/>
                          </a:solidFill>
                          <a:effectLst/>
                          <a:latin typeface="+mn-lt"/>
                        </a:rPr>
                        <a:t>EnergyAustralia</a:t>
                      </a:r>
                    </a:p>
                  </a:txBody>
                  <a:tcPr marL="9525" marR="9525" marT="9525" marB="0" anchor="b"/>
                </a:tc>
                <a:tc>
                  <a:txBody>
                    <a:bodyPr/>
                    <a:lstStyle/>
                    <a:p>
                      <a:pPr lvl="0" algn="l" fontAlgn="b"/>
                      <a:r>
                        <a:rPr lang="en-AU" sz="1400" b="0" i="0" u="none" strike="noStrike">
                          <a:solidFill>
                            <a:srgbClr val="000000"/>
                          </a:solidFill>
                          <a:effectLst/>
                          <a:latin typeface="+mn-lt"/>
                        </a:rPr>
                        <a:t>Jon Ham</a:t>
                      </a:r>
                    </a:p>
                  </a:txBody>
                  <a:tcPr marL="9525" marR="9525" marT="9525" marB="0" anchor="b"/>
                </a:tc>
                <a:extLst>
                  <a:ext uri="{0D108BD9-81ED-4DB2-BD59-A6C34878D82A}">
                    <a16:rowId xmlns:a16="http://schemas.microsoft.com/office/drawing/2014/main" val="2686796894"/>
                  </a:ext>
                </a:extLst>
              </a:tr>
              <a:tr h="370840">
                <a:tc>
                  <a:txBody>
                    <a:bodyPr/>
                    <a:lstStyle/>
                    <a:p>
                      <a:pPr lvl="0" algn="l" fontAlgn="b"/>
                      <a:r>
                        <a:rPr lang="en-AU" sz="1400" b="0" i="0" u="none" strike="noStrike">
                          <a:solidFill>
                            <a:srgbClr val="000000"/>
                          </a:solidFill>
                          <a:effectLst/>
                          <a:latin typeface="+mn-lt"/>
                        </a:rPr>
                        <a:t>EQ</a:t>
                      </a:r>
                    </a:p>
                  </a:txBody>
                  <a:tcPr marL="9525" marR="9525" marT="9525" marB="0" anchor="b"/>
                </a:tc>
                <a:tc>
                  <a:txBody>
                    <a:bodyPr/>
                    <a:lstStyle/>
                    <a:p>
                      <a:pPr lvl="0" algn="l" fontAlgn="b"/>
                      <a:r>
                        <a:rPr lang="en-AU" sz="1400" b="0" i="0" u="none" strike="noStrike">
                          <a:solidFill>
                            <a:srgbClr val="000000"/>
                          </a:solidFill>
                          <a:effectLst/>
                          <a:latin typeface="+mn-lt"/>
                        </a:rPr>
                        <a:t>Nicole Bright</a:t>
                      </a:r>
                    </a:p>
                  </a:txBody>
                  <a:tcPr marL="9525" marR="9525" marT="9525" marB="0" anchor="b"/>
                </a:tc>
                <a:extLst>
                  <a:ext uri="{0D108BD9-81ED-4DB2-BD59-A6C34878D82A}">
                    <a16:rowId xmlns:a16="http://schemas.microsoft.com/office/drawing/2014/main" val="2514021328"/>
                  </a:ext>
                </a:extLst>
              </a:tr>
              <a:tr h="370840">
                <a:tc>
                  <a:txBody>
                    <a:bodyPr/>
                    <a:lstStyle/>
                    <a:p>
                      <a:pPr lvl="0" algn="l" fontAlgn="b"/>
                      <a:r>
                        <a:rPr lang="en-AU" sz="1400" b="0" i="0" u="none" strike="noStrike">
                          <a:solidFill>
                            <a:srgbClr val="000000"/>
                          </a:solidFill>
                          <a:effectLst/>
                          <a:latin typeface="+mn-lt"/>
                        </a:rPr>
                        <a:t>EQ</a:t>
                      </a:r>
                    </a:p>
                  </a:txBody>
                  <a:tcPr marL="9525" marR="9525" marT="9525" marB="0" anchor="b"/>
                </a:tc>
                <a:tc>
                  <a:txBody>
                    <a:bodyPr/>
                    <a:lstStyle/>
                    <a:p>
                      <a:pPr lvl="0" algn="l" fontAlgn="b"/>
                      <a:r>
                        <a:rPr lang="en-AU" sz="1400" b="0" i="0" u="none" strike="noStrike">
                          <a:solidFill>
                            <a:srgbClr val="000000"/>
                          </a:solidFill>
                          <a:effectLst/>
                          <a:latin typeface="+mn-lt"/>
                        </a:rPr>
                        <a:t>Terry Lodge</a:t>
                      </a:r>
                    </a:p>
                  </a:txBody>
                  <a:tcPr marL="9525" marR="9525" marT="9525" marB="0" anchor="b"/>
                </a:tc>
                <a:extLst>
                  <a:ext uri="{0D108BD9-81ED-4DB2-BD59-A6C34878D82A}">
                    <a16:rowId xmlns:a16="http://schemas.microsoft.com/office/drawing/2014/main" val="3551034710"/>
                  </a:ext>
                </a:extLst>
              </a:tr>
              <a:tr h="370840">
                <a:tc>
                  <a:txBody>
                    <a:bodyPr/>
                    <a:lstStyle/>
                    <a:p>
                      <a:pPr lvl="0" algn="l" fontAlgn="b"/>
                      <a:r>
                        <a:rPr lang="en-AU" sz="1400" b="0" i="0" u="none" strike="noStrike">
                          <a:solidFill>
                            <a:srgbClr val="000000"/>
                          </a:solidFill>
                          <a:effectLst/>
                          <a:latin typeface="+mn-lt"/>
                        </a:rPr>
                        <a:t>Ergon Retail</a:t>
                      </a:r>
                    </a:p>
                  </a:txBody>
                  <a:tcPr marL="9525" marR="9525" marT="9525" marB="0" anchor="b"/>
                </a:tc>
                <a:tc>
                  <a:txBody>
                    <a:bodyPr/>
                    <a:lstStyle/>
                    <a:p>
                      <a:pPr lvl="0" algn="l" fontAlgn="b"/>
                      <a:r>
                        <a:rPr lang="en-AU" sz="1400" b="0" i="0" u="none" strike="noStrike">
                          <a:solidFill>
                            <a:srgbClr val="000000"/>
                          </a:solidFill>
                          <a:effectLst/>
                          <a:latin typeface="+mn-lt"/>
                        </a:rPr>
                        <a:t>Ingrid Farah</a:t>
                      </a:r>
                    </a:p>
                  </a:txBody>
                  <a:tcPr marL="9525" marR="9525" marT="9525" marB="0" anchor="b"/>
                </a:tc>
                <a:extLst>
                  <a:ext uri="{0D108BD9-81ED-4DB2-BD59-A6C34878D82A}">
                    <a16:rowId xmlns:a16="http://schemas.microsoft.com/office/drawing/2014/main" val="4052650306"/>
                  </a:ext>
                </a:extLst>
              </a:tr>
              <a:tr h="370840">
                <a:tc>
                  <a:txBody>
                    <a:bodyPr/>
                    <a:lstStyle/>
                    <a:p>
                      <a:pPr lvl="0" algn="l" fontAlgn="b"/>
                      <a:r>
                        <a:rPr lang="en-AU" sz="1400" b="0" i="0" u="none" strike="noStrike">
                          <a:solidFill>
                            <a:srgbClr val="000000"/>
                          </a:solidFill>
                          <a:effectLst/>
                          <a:latin typeface="+mn-lt"/>
                        </a:rPr>
                        <a:t>Essential Energy</a:t>
                      </a:r>
                    </a:p>
                  </a:txBody>
                  <a:tcPr marL="9525" marR="9525" marT="9525" marB="0" anchor="b"/>
                </a:tc>
                <a:tc>
                  <a:txBody>
                    <a:bodyPr/>
                    <a:lstStyle/>
                    <a:p>
                      <a:pPr lvl="0" algn="l" fontAlgn="b"/>
                      <a:r>
                        <a:rPr lang="en-AU" sz="1400" b="0" i="0" u="none" strike="noStrike">
                          <a:solidFill>
                            <a:srgbClr val="000000"/>
                          </a:solidFill>
                          <a:effectLst/>
                          <a:latin typeface="+mn-lt"/>
                        </a:rPr>
                        <a:t>Curtis Dora</a:t>
                      </a:r>
                    </a:p>
                  </a:txBody>
                  <a:tcPr marL="9525" marR="9525" marT="9525" marB="0" anchor="b"/>
                </a:tc>
                <a:extLst>
                  <a:ext uri="{0D108BD9-81ED-4DB2-BD59-A6C34878D82A}">
                    <a16:rowId xmlns:a16="http://schemas.microsoft.com/office/drawing/2014/main" val="582823247"/>
                  </a:ext>
                </a:extLst>
              </a:tr>
              <a:tr h="370840">
                <a:tc>
                  <a:txBody>
                    <a:bodyPr/>
                    <a:lstStyle/>
                    <a:p>
                      <a:pPr lvl="0" algn="l" fontAlgn="b"/>
                      <a:r>
                        <a:rPr lang="en-AU" sz="1400" b="0" i="0" u="none" strike="noStrike">
                          <a:solidFill>
                            <a:srgbClr val="000000"/>
                          </a:solidFill>
                          <a:effectLst/>
                          <a:latin typeface="+mn-lt"/>
                        </a:rPr>
                        <a:t>Essential Energy</a:t>
                      </a:r>
                    </a:p>
                  </a:txBody>
                  <a:tcPr marL="9525" marR="9525" marT="9525" marB="0" anchor="b"/>
                </a:tc>
                <a:tc>
                  <a:txBody>
                    <a:bodyPr/>
                    <a:lstStyle/>
                    <a:p>
                      <a:pPr lvl="0" algn="l" fontAlgn="b"/>
                      <a:r>
                        <a:rPr lang="en-AU" sz="1400" b="0" i="0" u="none" strike="noStrike">
                          <a:solidFill>
                            <a:srgbClr val="000000"/>
                          </a:solidFill>
                          <a:effectLst/>
                          <a:latin typeface="+mn-lt"/>
                        </a:rPr>
                        <a:t>Tim Lloyd</a:t>
                      </a:r>
                    </a:p>
                  </a:txBody>
                  <a:tcPr marL="9525" marR="9525" marT="9525" marB="0" anchor="b"/>
                </a:tc>
                <a:extLst>
                  <a:ext uri="{0D108BD9-81ED-4DB2-BD59-A6C34878D82A}">
                    <a16:rowId xmlns:a16="http://schemas.microsoft.com/office/drawing/2014/main" val="532002035"/>
                  </a:ext>
                </a:extLst>
              </a:tr>
              <a:tr h="370840">
                <a:tc>
                  <a:txBody>
                    <a:bodyPr/>
                    <a:lstStyle/>
                    <a:p>
                      <a:pPr lvl="0" algn="l" fontAlgn="b"/>
                      <a:r>
                        <a:rPr lang="en-AU" sz="1400" b="0" i="0" u="none" strike="noStrike">
                          <a:solidFill>
                            <a:srgbClr val="000000"/>
                          </a:solidFill>
                          <a:effectLst/>
                          <a:latin typeface="+mn-lt"/>
                        </a:rPr>
                        <a:t>Intellihub</a:t>
                      </a:r>
                    </a:p>
                  </a:txBody>
                  <a:tcPr marL="9525" marR="9525" marT="9525" marB="0" anchor="b"/>
                </a:tc>
                <a:tc>
                  <a:txBody>
                    <a:bodyPr/>
                    <a:lstStyle/>
                    <a:p>
                      <a:pPr lvl="0" algn="l" fontAlgn="b"/>
                      <a:r>
                        <a:rPr lang="en-AU" sz="1400" b="0" i="0" u="none" strike="noStrike">
                          <a:solidFill>
                            <a:srgbClr val="000000"/>
                          </a:solidFill>
                          <a:effectLst/>
                          <a:latin typeface="+mn-lt"/>
                        </a:rPr>
                        <a:t>Warren van Wyk</a:t>
                      </a:r>
                    </a:p>
                  </a:txBody>
                  <a:tcPr marL="9525" marR="9525" marT="9525" marB="0" anchor="b"/>
                </a:tc>
                <a:extLst>
                  <a:ext uri="{0D108BD9-81ED-4DB2-BD59-A6C34878D82A}">
                    <a16:rowId xmlns:a16="http://schemas.microsoft.com/office/drawing/2014/main" val="2860194625"/>
                  </a:ext>
                </a:extLst>
              </a:tr>
              <a:tr h="370840">
                <a:tc>
                  <a:txBody>
                    <a:bodyPr/>
                    <a:lstStyle/>
                    <a:p>
                      <a:pPr lvl="0" algn="l" fontAlgn="b"/>
                      <a:r>
                        <a:rPr lang="en-AU" sz="1400" b="0" i="0" u="none" strike="noStrike">
                          <a:solidFill>
                            <a:srgbClr val="000000"/>
                          </a:solidFill>
                          <a:effectLst/>
                          <a:latin typeface="+mn-lt"/>
                        </a:rPr>
                        <a:t>Jemena</a:t>
                      </a:r>
                    </a:p>
                  </a:txBody>
                  <a:tcPr marL="9525" marR="9525" marT="9525" marB="0" anchor="b"/>
                </a:tc>
                <a:tc>
                  <a:txBody>
                    <a:bodyPr/>
                    <a:lstStyle/>
                    <a:p>
                      <a:pPr lvl="0" algn="l" fontAlgn="b"/>
                      <a:r>
                        <a:rPr lang="en-AU" sz="1400" b="0" i="0" u="none" strike="noStrike">
                          <a:solidFill>
                            <a:srgbClr val="000000"/>
                          </a:solidFill>
                          <a:effectLst/>
                          <a:latin typeface="+mn-lt"/>
                        </a:rPr>
                        <a:t>Rajiv Balasubramanian </a:t>
                      </a:r>
                    </a:p>
                  </a:txBody>
                  <a:tcPr marL="9525" marR="9525" marT="9525" marB="0" anchor="b"/>
                </a:tc>
                <a:extLst>
                  <a:ext uri="{0D108BD9-81ED-4DB2-BD59-A6C34878D82A}">
                    <a16:rowId xmlns:a16="http://schemas.microsoft.com/office/drawing/2014/main" val="459457223"/>
                  </a:ext>
                </a:extLst>
              </a:tr>
              <a:tr h="370840">
                <a:tc>
                  <a:txBody>
                    <a:bodyPr/>
                    <a:lstStyle/>
                    <a:p>
                      <a:pPr lvl="0" algn="l" fontAlgn="b"/>
                      <a:r>
                        <a:rPr lang="en-AU" sz="1400" b="0" i="0" u="none" strike="noStrike">
                          <a:solidFill>
                            <a:srgbClr val="000000"/>
                          </a:solidFill>
                          <a:effectLst/>
                          <a:latin typeface="+mn-lt"/>
                        </a:rPr>
                        <a:t>Jemena</a:t>
                      </a:r>
                    </a:p>
                  </a:txBody>
                  <a:tcPr marL="9525" marR="9525" marT="9525" marB="0" anchor="b"/>
                </a:tc>
                <a:tc>
                  <a:txBody>
                    <a:bodyPr/>
                    <a:lstStyle/>
                    <a:p>
                      <a:pPr lvl="0" algn="l" fontAlgn="b"/>
                      <a:r>
                        <a:rPr lang="en-AU" sz="1400" b="0" i="0" u="none" strike="noStrike">
                          <a:solidFill>
                            <a:srgbClr val="000000"/>
                          </a:solidFill>
                          <a:effectLst/>
                          <a:latin typeface="+mn-lt"/>
                        </a:rPr>
                        <a:t>Matthew Mullen</a:t>
                      </a:r>
                    </a:p>
                  </a:txBody>
                  <a:tcPr marL="9525" marR="9525" marT="9525" marB="0" anchor="b"/>
                </a:tc>
                <a:extLst>
                  <a:ext uri="{0D108BD9-81ED-4DB2-BD59-A6C34878D82A}">
                    <a16:rowId xmlns:a16="http://schemas.microsoft.com/office/drawing/2014/main" val="1194484151"/>
                  </a:ext>
                </a:extLst>
              </a:tr>
              <a:tr h="370840">
                <a:tc>
                  <a:txBody>
                    <a:bodyPr/>
                    <a:lstStyle/>
                    <a:p>
                      <a:pPr lvl="0" algn="l" fontAlgn="b"/>
                      <a:r>
                        <a:rPr lang="en-AU" sz="1400" b="0" i="0" u="none" strike="noStrike">
                          <a:solidFill>
                            <a:srgbClr val="000000"/>
                          </a:solidFill>
                          <a:effectLst/>
                          <a:latin typeface="+mn-lt"/>
                        </a:rPr>
                        <a:t>Metering Dynamics</a:t>
                      </a:r>
                    </a:p>
                  </a:txBody>
                  <a:tcPr marL="9525" marR="9525" marT="9525" marB="0" anchor="b"/>
                </a:tc>
                <a:tc>
                  <a:txBody>
                    <a:bodyPr/>
                    <a:lstStyle/>
                    <a:p>
                      <a:pPr lvl="0" algn="l" fontAlgn="b"/>
                      <a:r>
                        <a:rPr lang="en-AU" sz="1400" b="0" i="0" u="none" strike="noStrike" dirty="0">
                          <a:solidFill>
                            <a:srgbClr val="000000"/>
                          </a:solidFill>
                          <a:effectLst/>
                          <a:latin typeface="+mn-lt"/>
                        </a:rPr>
                        <a:t>Cindy Matthews</a:t>
                      </a:r>
                    </a:p>
                  </a:txBody>
                  <a:tcPr marL="9525" marR="9525" marT="9525" marB="0" anchor="b"/>
                </a:tc>
                <a:extLst>
                  <a:ext uri="{0D108BD9-81ED-4DB2-BD59-A6C34878D82A}">
                    <a16:rowId xmlns:a16="http://schemas.microsoft.com/office/drawing/2014/main" val="718802121"/>
                  </a:ext>
                </a:extLst>
              </a:tr>
            </a:tbl>
          </a:graphicData>
        </a:graphic>
      </p:graphicFrame>
      <p:graphicFrame>
        <p:nvGraphicFramePr>
          <p:cNvPr id="7" name="Table 5">
            <a:extLst>
              <a:ext uri="{FF2B5EF4-FFF2-40B4-BE49-F238E27FC236}">
                <a16:creationId xmlns:a16="http://schemas.microsoft.com/office/drawing/2014/main" id="{061CCC82-6F8A-4989-82E6-704C0549DC5C}"/>
              </a:ext>
            </a:extLst>
          </p:cNvPr>
          <p:cNvGraphicFramePr>
            <a:graphicFrameLocks/>
          </p:cNvGraphicFramePr>
          <p:nvPr>
            <p:extLst>
              <p:ext uri="{D42A27DB-BD31-4B8C-83A1-F6EECF244321}">
                <p14:modId xmlns:p14="http://schemas.microsoft.com/office/powerpoint/2010/main" val="3201912377"/>
              </p:ext>
            </p:extLst>
          </p:nvPr>
        </p:nvGraphicFramePr>
        <p:xfrm>
          <a:off x="7037042" y="1511935"/>
          <a:ext cx="3556000" cy="5933440"/>
        </p:xfrm>
        <a:graphic>
          <a:graphicData uri="http://schemas.openxmlformats.org/drawingml/2006/table">
            <a:tbl>
              <a:tblPr firstRow="1" bandRow="1">
                <a:tableStyleId>{5C22544A-7EE6-4342-B048-85BDC9FD1C3A}</a:tableStyleId>
              </a:tblPr>
              <a:tblGrid>
                <a:gridCol w="1715102">
                  <a:extLst>
                    <a:ext uri="{9D8B030D-6E8A-4147-A177-3AD203B41FA5}">
                      <a16:colId xmlns:a16="http://schemas.microsoft.com/office/drawing/2014/main" val="533365313"/>
                    </a:ext>
                  </a:extLst>
                </a:gridCol>
                <a:gridCol w="1840898">
                  <a:extLst>
                    <a:ext uri="{9D8B030D-6E8A-4147-A177-3AD203B41FA5}">
                      <a16:colId xmlns:a16="http://schemas.microsoft.com/office/drawing/2014/main" val="3981138985"/>
                    </a:ext>
                  </a:extLst>
                </a:gridCol>
              </a:tblGrid>
              <a:tr h="370840">
                <a:tc>
                  <a:txBody>
                    <a:bodyPr/>
                    <a:lstStyle/>
                    <a:p>
                      <a:pPr marL="0" algn="ctr" defTabSz="801929" rtl="0" eaLnBrk="1" latinLnBrk="0" hangingPunct="1"/>
                      <a:r>
                        <a:rPr lang="en-AU" sz="1600" b="1" kern="1200" dirty="0">
                          <a:solidFill>
                            <a:schemeClr val="lt1"/>
                          </a:solidFill>
                          <a:latin typeface="+mn-lt"/>
                          <a:ea typeface="+mn-ea"/>
                          <a:cs typeface="+mn-cs"/>
                        </a:rPr>
                        <a:t>Organisation</a:t>
                      </a:r>
                    </a:p>
                  </a:txBody>
                  <a:tcPr/>
                </a:tc>
                <a:tc>
                  <a:txBody>
                    <a:bodyPr/>
                    <a:lstStyle/>
                    <a:p>
                      <a:pPr marL="0" algn="ctr" defTabSz="801929" rtl="0" eaLnBrk="1" latinLnBrk="0" hangingPunct="1"/>
                      <a:r>
                        <a:rPr lang="en-AU" sz="1600" b="1" kern="1200" dirty="0">
                          <a:solidFill>
                            <a:schemeClr val="lt1"/>
                          </a:solidFill>
                          <a:latin typeface="+mn-lt"/>
                          <a:ea typeface="+mn-ea"/>
                          <a:cs typeface="+mn-cs"/>
                        </a:rPr>
                        <a:t>Attendee</a:t>
                      </a:r>
                    </a:p>
                  </a:txBody>
                  <a:tcPr/>
                </a:tc>
                <a:extLst>
                  <a:ext uri="{0D108BD9-81ED-4DB2-BD59-A6C34878D82A}">
                    <a16:rowId xmlns:a16="http://schemas.microsoft.com/office/drawing/2014/main" val="3504628659"/>
                  </a:ext>
                </a:extLst>
              </a:tr>
              <a:tr h="370840">
                <a:tc>
                  <a:txBody>
                    <a:bodyPr/>
                    <a:lstStyle/>
                    <a:p>
                      <a:pPr lvl="0" algn="l" fontAlgn="b"/>
                      <a:r>
                        <a:rPr lang="en-AU" sz="1400" b="0" i="0" u="none" strike="noStrike">
                          <a:solidFill>
                            <a:srgbClr val="000000"/>
                          </a:solidFill>
                          <a:effectLst/>
                          <a:latin typeface="+mn-lt"/>
                        </a:rPr>
                        <a:t>Metering Dynamics</a:t>
                      </a:r>
                    </a:p>
                  </a:txBody>
                  <a:tcPr marL="9525" marR="9525" marT="9525" marB="0" anchor="b"/>
                </a:tc>
                <a:tc>
                  <a:txBody>
                    <a:bodyPr/>
                    <a:lstStyle/>
                    <a:p>
                      <a:pPr lvl="0" algn="l" fontAlgn="b"/>
                      <a:r>
                        <a:rPr lang="en-AU" sz="1400" b="0" i="0" u="none" strike="noStrike">
                          <a:solidFill>
                            <a:srgbClr val="000000"/>
                          </a:solidFill>
                          <a:effectLst/>
                          <a:latin typeface="+mn-lt"/>
                        </a:rPr>
                        <a:t>Jonathan Briggs</a:t>
                      </a:r>
                    </a:p>
                  </a:txBody>
                  <a:tcPr marL="9525" marR="9525" marT="9525" marB="0" anchor="b"/>
                </a:tc>
                <a:extLst>
                  <a:ext uri="{0D108BD9-81ED-4DB2-BD59-A6C34878D82A}">
                    <a16:rowId xmlns:a16="http://schemas.microsoft.com/office/drawing/2014/main" val="92375068"/>
                  </a:ext>
                </a:extLst>
              </a:tr>
              <a:tr h="370840">
                <a:tc>
                  <a:txBody>
                    <a:bodyPr/>
                    <a:lstStyle/>
                    <a:p>
                      <a:pPr lvl="0" algn="l" fontAlgn="b"/>
                      <a:r>
                        <a:rPr lang="en-AU" sz="1400" b="0" i="0" u="none" strike="noStrike" dirty="0">
                          <a:solidFill>
                            <a:srgbClr val="000000"/>
                          </a:solidFill>
                          <a:effectLst/>
                          <a:latin typeface="+mn-lt"/>
                        </a:rPr>
                        <a:t>Metering Dynamics</a:t>
                      </a:r>
                    </a:p>
                  </a:txBody>
                  <a:tcPr marL="9525" marR="9525" marT="9525" marB="0" anchor="b"/>
                </a:tc>
                <a:tc>
                  <a:txBody>
                    <a:bodyPr/>
                    <a:lstStyle/>
                    <a:p>
                      <a:pPr lvl="0" algn="l" fontAlgn="b"/>
                      <a:r>
                        <a:rPr lang="en-AU" sz="1400" b="0" i="0" u="none" strike="noStrike">
                          <a:solidFill>
                            <a:srgbClr val="000000"/>
                          </a:solidFill>
                          <a:effectLst/>
                          <a:latin typeface="+mn-lt"/>
                        </a:rPr>
                        <a:t>Steve Smith</a:t>
                      </a:r>
                    </a:p>
                  </a:txBody>
                  <a:tcPr marL="9525" marR="9525" marT="9525" marB="0" anchor="b"/>
                </a:tc>
                <a:extLst>
                  <a:ext uri="{0D108BD9-81ED-4DB2-BD59-A6C34878D82A}">
                    <a16:rowId xmlns:a16="http://schemas.microsoft.com/office/drawing/2014/main" val="2285950062"/>
                  </a:ext>
                </a:extLst>
              </a:tr>
              <a:tr h="370840">
                <a:tc>
                  <a:txBody>
                    <a:bodyPr/>
                    <a:lstStyle/>
                    <a:p>
                      <a:pPr lvl="0" algn="l" fontAlgn="b"/>
                      <a:r>
                        <a:rPr lang="en-AU" sz="1400" b="0" i="0" u="none" strike="noStrike">
                          <a:solidFill>
                            <a:srgbClr val="000000"/>
                          </a:solidFill>
                          <a:effectLst/>
                          <a:latin typeface="+mn-lt"/>
                        </a:rPr>
                        <a:t>Mondo</a:t>
                      </a:r>
                    </a:p>
                  </a:txBody>
                  <a:tcPr marL="9525" marR="9525" marT="9525" marB="0" anchor="b"/>
                </a:tc>
                <a:tc>
                  <a:txBody>
                    <a:bodyPr/>
                    <a:lstStyle/>
                    <a:p>
                      <a:pPr lvl="0" algn="l" fontAlgn="b"/>
                      <a:r>
                        <a:rPr lang="en-AU" sz="1400" b="0" i="0" u="none" strike="noStrike">
                          <a:solidFill>
                            <a:srgbClr val="000000"/>
                          </a:solidFill>
                          <a:effectLst/>
                          <a:latin typeface="+mn-lt"/>
                        </a:rPr>
                        <a:t>Kam Vessali</a:t>
                      </a:r>
                    </a:p>
                  </a:txBody>
                  <a:tcPr marL="9525" marR="9525" marT="9525" marB="0" anchor="b"/>
                </a:tc>
                <a:extLst>
                  <a:ext uri="{0D108BD9-81ED-4DB2-BD59-A6C34878D82A}">
                    <a16:rowId xmlns:a16="http://schemas.microsoft.com/office/drawing/2014/main" val="1292785793"/>
                  </a:ext>
                </a:extLst>
              </a:tr>
              <a:tr h="370840">
                <a:tc>
                  <a:txBody>
                    <a:bodyPr/>
                    <a:lstStyle/>
                    <a:p>
                      <a:pPr lvl="0" algn="l" fontAlgn="b"/>
                      <a:r>
                        <a:rPr lang="en-AU" sz="1400" b="0" i="0" u="none" strike="noStrike">
                          <a:solidFill>
                            <a:srgbClr val="000000"/>
                          </a:solidFill>
                          <a:effectLst/>
                          <a:latin typeface="+mn-lt"/>
                        </a:rPr>
                        <a:t>Origin</a:t>
                      </a:r>
                    </a:p>
                  </a:txBody>
                  <a:tcPr marL="9525" marR="9525" marT="9525" marB="0" anchor="b"/>
                </a:tc>
                <a:tc>
                  <a:txBody>
                    <a:bodyPr/>
                    <a:lstStyle/>
                    <a:p>
                      <a:pPr lvl="0" algn="l" fontAlgn="b"/>
                      <a:r>
                        <a:rPr lang="en-AU" sz="1400" b="0" i="0" u="none" strike="noStrike">
                          <a:solidFill>
                            <a:srgbClr val="000000"/>
                          </a:solidFill>
                          <a:effectLst/>
                          <a:latin typeface="+mn-lt"/>
                        </a:rPr>
                        <a:t>Mario Iogha</a:t>
                      </a:r>
                    </a:p>
                  </a:txBody>
                  <a:tcPr marL="9525" marR="9525" marT="9525" marB="0" anchor="b"/>
                </a:tc>
                <a:extLst>
                  <a:ext uri="{0D108BD9-81ED-4DB2-BD59-A6C34878D82A}">
                    <a16:rowId xmlns:a16="http://schemas.microsoft.com/office/drawing/2014/main" val="2893813473"/>
                  </a:ext>
                </a:extLst>
              </a:tr>
              <a:tr h="370840">
                <a:tc>
                  <a:txBody>
                    <a:bodyPr/>
                    <a:lstStyle/>
                    <a:p>
                      <a:pPr lvl="0" algn="l" fontAlgn="b"/>
                      <a:r>
                        <a:rPr lang="en-AU" sz="1400" b="0" i="0" u="none" strike="noStrike">
                          <a:solidFill>
                            <a:srgbClr val="000000"/>
                          </a:solidFill>
                          <a:effectLst/>
                          <a:latin typeface="+mn-lt"/>
                        </a:rPr>
                        <a:t>Plus ES</a:t>
                      </a:r>
                    </a:p>
                  </a:txBody>
                  <a:tcPr marL="9525" marR="9525" marT="9525" marB="0" anchor="b"/>
                </a:tc>
                <a:tc>
                  <a:txBody>
                    <a:bodyPr/>
                    <a:lstStyle/>
                    <a:p>
                      <a:pPr lvl="0" algn="l" fontAlgn="b"/>
                      <a:r>
                        <a:rPr lang="en-AU" sz="1400" b="0" i="0" u="none" strike="noStrike">
                          <a:solidFill>
                            <a:srgbClr val="000000"/>
                          </a:solidFill>
                          <a:effectLst/>
                          <a:latin typeface="+mn-lt"/>
                        </a:rPr>
                        <a:t>Linda Brackenbury</a:t>
                      </a:r>
                    </a:p>
                  </a:txBody>
                  <a:tcPr marL="9525" marR="9525" marT="9525" marB="0" anchor="b"/>
                </a:tc>
                <a:extLst>
                  <a:ext uri="{0D108BD9-81ED-4DB2-BD59-A6C34878D82A}">
                    <a16:rowId xmlns:a16="http://schemas.microsoft.com/office/drawing/2014/main" val="2131298699"/>
                  </a:ext>
                </a:extLst>
              </a:tr>
              <a:tr h="370840">
                <a:tc>
                  <a:txBody>
                    <a:bodyPr/>
                    <a:lstStyle/>
                    <a:p>
                      <a:pPr lvl="0" algn="l" fontAlgn="b"/>
                      <a:r>
                        <a:rPr lang="en-AU" sz="1400" b="0" i="0" u="none" strike="noStrike">
                          <a:solidFill>
                            <a:srgbClr val="000000"/>
                          </a:solidFill>
                          <a:effectLst/>
                          <a:latin typeface="+mn-lt"/>
                        </a:rPr>
                        <a:t>Powercor</a:t>
                      </a:r>
                    </a:p>
                  </a:txBody>
                  <a:tcPr marL="9525" marR="9525" marT="9525" marB="0" anchor="b"/>
                </a:tc>
                <a:tc>
                  <a:txBody>
                    <a:bodyPr/>
                    <a:lstStyle/>
                    <a:p>
                      <a:pPr lvl="0" algn="l" fontAlgn="b"/>
                      <a:r>
                        <a:rPr lang="en-AU" sz="1400" b="0" i="0" u="none" strike="noStrike">
                          <a:solidFill>
                            <a:srgbClr val="000000"/>
                          </a:solidFill>
                          <a:effectLst/>
                          <a:latin typeface="+mn-lt"/>
                        </a:rPr>
                        <a:t>Lalitha Shankar</a:t>
                      </a:r>
                    </a:p>
                  </a:txBody>
                  <a:tcPr marL="9525" marR="9525" marT="9525" marB="0" anchor="b"/>
                </a:tc>
                <a:extLst>
                  <a:ext uri="{0D108BD9-81ED-4DB2-BD59-A6C34878D82A}">
                    <a16:rowId xmlns:a16="http://schemas.microsoft.com/office/drawing/2014/main" val="2686796894"/>
                  </a:ext>
                </a:extLst>
              </a:tr>
              <a:tr h="370840">
                <a:tc>
                  <a:txBody>
                    <a:bodyPr/>
                    <a:lstStyle/>
                    <a:p>
                      <a:pPr lvl="0" algn="l" fontAlgn="b"/>
                      <a:r>
                        <a:rPr lang="en-AU" sz="1400" b="0" i="0" u="none" strike="noStrike">
                          <a:solidFill>
                            <a:srgbClr val="000000"/>
                          </a:solidFill>
                          <a:effectLst/>
                          <a:latin typeface="+mn-lt"/>
                        </a:rPr>
                        <a:t>Powermetric</a:t>
                      </a:r>
                    </a:p>
                  </a:txBody>
                  <a:tcPr marL="9525" marR="9525" marT="9525" marB="0" anchor="b"/>
                </a:tc>
                <a:tc>
                  <a:txBody>
                    <a:bodyPr/>
                    <a:lstStyle/>
                    <a:p>
                      <a:pPr lvl="0" algn="l" fontAlgn="b"/>
                      <a:r>
                        <a:rPr lang="en-AU" sz="1400" b="0" i="0" u="none" strike="noStrike">
                          <a:solidFill>
                            <a:srgbClr val="000000"/>
                          </a:solidFill>
                          <a:effectLst/>
                          <a:latin typeface="+mn-lt"/>
                        </a:rPr>
                        <a:t>Snehal Jogiya</a:t>
                      </a:r>
                    </a:p>
                  </a:txBody>
                  <a:tcPr marL="9525" marR="9525" marT="9525" marB="0" anchor="b"/>
                </a:tc>
                <a:extLst>
                  <a:ext uri="{0D108BD9-81ED-4DB2-BD59-A6C34878D82A}">
                    <a16:rowId xmlns:a16="http://schemas.microsoft.com/office/drawing/2014/main" val="2514021328"/>
                  </a:ext>
                </a:extLst>
              </a:tr>
              <a:tr h="370840">
                <a:tc>
                  <a:txBody>
                    <a:bodyPr/>
                    <a:lstStyle/>
                    <a:p>
                      <a:pPr lvl="0" algn="l" fontAlgn="b"/>
                      <a:r>
                        <a:rPr lang="en-AU" sz="1400" b="0" i="0" u="none" strike="noStrike">
                          <a:solidFill>
                            <a:srgbClr val="000000"/>
                          </a:solidFill>
                          <a:effectLst/>
                          <a:latin typeface="+mn-lt"/>
                        </a:rPr>
                        <a:t>Red/Lumo</a:t>
                      </a:r>
                    </a:p>
                  </a:txBody>
                  <a:tcPr marL="9525" marR="9525" marT="9525" marB="0" anchor="b"/>
                </a:tc>
                <a:tc>
                  <a:txBody>
                    <a:bodyPr/>
                    <a:lstStyle/>
                    <a:p>
                      <a:pPr lvl="0" algn="l" fontAlgn="b"/>
                      <a:r>
                        <a:rPr lang="en-AU" sz="1400" b="0" i="0" u="none" strike="noStrike">
                          <a:solidFill>
                            <a:srgbClr val="000000"/>
                          </a:solidFill>
                          <a:effectLst/>
                          <a:latin typeface="+mn-lt"/>
                        </a:rPr>
                        <a:t>Mark Reid</a:t>
                      </a:r>
                    </a:p>
                  </a:txBody>
                  <a:tcPr marL="9525" marR="9525" marT="9525" marB="0" anchor="b"/>
                </a:tc>
                <a:extLst>
                  <a:ext uri="{0D108BD9-81ED-4DB2-BD59-A6C34878D82A}">
                    <a16:rowId xmlns:a16="http://schemas.microsoft.com/office/drawing/2014/main" val="3551034710"/>
                  </a:ext>
                </a:extLst>
              </a:tr>
              <a:tr h="370840">
                <a:tc>
                  <a:txBody>
                    <a:bodyPr/>
                    <a:lstStyle/>
                    <a:p>
                      <a:pPr lvl="0" algn="l" fontAlgn="b"/>
                      <a:r>
                        <a:rPr lang="en-AU" sz="1400" b="0" i="0" u="none" strike="noStrike">
                          <a:solidFill>
                            <a:srgbClr val="000000"/>
                          </a:solidFill>
                          <a:effectLst/>
                          <a:latin typeface="+mn-lt"/>
                        </a:rPr>
                        <a:t>SAPN</a:t>
                      </a:r>
                    </a:p>
                  </a:txBody>
                  <a:tcPr marL="9525" marR="9525" marT="9525" marB="0" anchor="b"/>
                </a:tc>
                <a:tc>
                  <a:txBody>
                    <a:bodyPr/>
                    <a:lstStyle/>
                    <a:p>
                      <a:pPr lvl="0" algn="l" fontAlgn="b"/>
                      <a:r>
                        <a:rPr lang="en-AU" sz="1400" b="0" i="0" u="none" strike="noStrike">
                          <a:solidFill>
                            <a:srgbClr val="000000"/>
                          </a:solidFill>
                          <a:effectLst/>
                          <a:latin typeface="+mn-lt"/>
                        </a:rPr>
                        <a:t>David Woods</a:t>
                      </a:r>
                    </a:p>
                  </a:txBody>
                  <a:tcPr marL="9525" marR="9525" marT="9525" marB="0" anchor="b"/>
                </a:tc>
                <a:extLst>
                  <a:ext uri="{0D108BD9-81ED-4DB2-BD59-A6C34878D82A}">
                    <a16:rowId xmlns:a16="http://schemas.microsoft.com/office/drawing/2014/main" val="4052650306"/>
                  </a:ext>
                </a:extLst>
              </a:tr>
              <a:tr h="370840">
                <a:tc>
                  <a:txBody>
                    <a:bodyPr/>
                    <a:lstStyle/>
                    <a:p>
                      <a:pPr lvl="0" algn="l" fontAlgn="b"/>
                      <a:r>
                        <a:rPr lang="en-AU" sz="1400" b="0" i="0" u="none" strike="noStrike" dirty="0">
                          <a:solidFill>
                            <a:srgbClr val="000000"/>
                          </a:solidFill>
                          <a:effectLst/>
                          <a:latin typeface="+mn-lt"/>
                        </a:rPr>
                        <a:t>Simply</a:t>
                      </a:r>
                    </a:p>
                  </a:txBody>
                  <a:tcPr marL="9525" marR="9525" marT="9525" marB="0" anchor="b"/>
                </a:tc>
                <a:tc>
                  <a:txBody>
                    <a:bodyPr/>
                    <a:lstStyle/>
                    <a:p>
                      <a:pPr lvl="0" algn="l" fontAlgn="b"/>
                      <a:r>
                        <a:rPr lang="en-AU" sz="1400" b="0" i="0" u="none" strike="noStrike">
                          <a:solidFill>
                            <a:srgbClr val="000000"/>
                          </a:solidFill>
                          <a:effectLst/>
                          <a:latin typeface="+mn-lt"/>
                        </a:rPr>
                        <a:t>Aakash Sembey</a:t>
                      </a:r>
                    </a:p>
                  </a:txBody>
                  <a:tcPr marL="9525" marR="9525" marT="9525" marB="0" anchor="b"/>
                </a:tc>
                <a:extLst>
                  <a:ext uri="{0D108BD9-81ED-4DB2-BD59-A6C34878D82A}">
                    <a16:rowId xmlns:a16="http://schemas.microsoft.com/office/drawing/2014/main" val="582823247"/>
                  </a:ext>
                </a:extLst>
              </a:tr>
              <a:tr h="370840">
                <a:tc>
                  <a:txBody>
                    <a:bodyPr/>
                    <a:lstStyle/>
                    <a:p>
                      <a:pPr lvl="0" algn="l" fontAlgn="b"/>
                      <a:r>
                        <a:rPr lang="en-AU" sz="1400" b="0" i="0" u="none" strike="noStrike">
                          <a:solidFill>
                            <a:srgbClr val="000000"/>
                          </a:solidFill>
                          <a:effectLst/>
                          <a:latin typeface="+mn-lt"/>
                        </a:rPr>
                        <a:t>Stanwell</a:t>
                      </a:r>
                    </a:p>
                  </a:txBody>
                  <a:tcPr marL="9525" marR="9525" marT="9525" marB="0" anchor="b"/>
                </a:tc>
                <a:tc>
                  <a:txBody>
                    <a:bodyPr/>
                    <a:lstStyle/>
                    <a:p>
                      <a:pPr lvl="0" algn="l" fontAlgn="b"/>
                      <a:r>
                        <a:rPr lang="en-AU" sz="1400" b="0" i="0" u="none" strike="noStrike">
                          <a:solidFill>
                            <a:srgbClr val="000000"/>
                          </a:solidFill>
                          <a:effectLst/>
                          <a:latin typeface="+mn-lt"/>
                        </a:rPr>
                        <a:t>Elizabeth Byrne</a:t>
                      </a:r>
                    </a:p>
                  </a:txBody>
                  <a:tcPr marL="9525" marR="9525" marT="9525" marB="0" anchor="b"/>
                </a:tc>
                <a:extLst>
                  <a:ext uri="{0D108BD9-81ED-4DB2-BD59-A6C34878D82A}">
                    <a16:rowId xmlns:a16="http://schemas.microsoft.com/office/drawing/2014/main" val="532002035"/>
                  </a:ext>
                </a:extLst>
              </a:tr>
              <a:tr h="370840">
                <a:tc>
                  <a:txBody>
                    <a:bodyPr/>
                    <a:lstStyle/>
                    <a:p>
                      <a:pPr lvl="0" algn="l" fontAlgn="b"/>
                      <a:r>
                        <a:rPr lang="en-AU" sz="1400" b="0" i="0" u="none" strike="noStrike">
                          <a:solidFill>
                            <a:srgbClr val="000000"/>
                          </a:solidFill>
                          <a:effectLst/>
                          <a:latin typeface="+mn-lt"/>
                        </a:rPr>
                        <a:t>TasNetworks</a:t>
                      </a:r>
                    </a:p>
                  </a:txBody>
                  <a:tcPr marL="9525" marR="9525" marT="9525" marB="0" anchor="b"/>
                </a:tc>
                <a:tc>
                  <a:txBody>
                    <a:bodyPr/>
                    <a:lstStyle/>
                    <a:p>
                      <a:pPr lvl="0" algn="l" fontAlgn="b"/>
                      <a:r>
                        <a:rPr lang="en-AU" sz="1400" b="0" i="0" u="none" strike="noStrike">
                          <a:solidFill>
                            <a:srgbClr val="000000"/>
                          </a:solidFill>
                          <a:effectLst/>
                          <a:latin typeface="+mn-lt"/>
                        </a:rPr>
                        <a:t>Adrian Honey</a:t>
                      </a:r>
                    </a:p>
                  </a:txBody>
                  <a:tcPr marL="9525" marR="9525" marT="9525" marB="0" anchor="b"/>
                </a:tc>
                <a:extLst>
                  <a:ext uri="{0D108BD9-81ED-4DB2-BD59-A6C34878D82A}">
                    <a16:rowId xmlns:a16="http://schemas.microsoft.com/office/drawing/2014/main" val="2860194625"/>
                  </a:ext>
                </a:extLst>
              </a:tr>
              <a:tr h="370840">
                <a:tc>
                  <a:txBody>
                    <a:bodyPr/>
                    <a:lstStyle/>
                    <a:p>
                      <a:pPr lvl="0" algn="l" fontAlgn="b"/>
                      <a:r>
                        <a:rPr lang="en-AU" sz="1400" b="0" i="0" u="none" strike="noStrike">
                          <a:solidFill>
                            <a:srgbClr val="000000"/>
                          </a:solidFill>
                          <a:effectLst/>
                          <a:latin typeface="+mn-lt"/>
                        </a:rPr>
                        <a:t>United Energy</a:t>
                      </a:r>
                    </a:p>
                  </a:txBody>
                  <a:tcPr marL="9525" marR="9525" marT="9525" marB="0" anchor="b"/>
                </a:tc>
                <a:tc>
                  <a:txBody>
                    <a:bodyPr/>
                    <a:lstStyle/>
                    <a:p>
                      <a:pPr lvl="0" algn="l" fontAlgn="b"/>
                      <a:r>
                        <a:rPr lang="en-AU" sz="1400" b="0" i="0" u="none" strike="noStrike">
                          <a:solidFill>
                            <a:srgbClr val="000000"/>
                          </a:solidFill>
                          <a:effectLst/>
                          <a:latin typeface="+mn-lt"/>
                        </a:rPr>
                        <a:t>David Hangar</a:t>
                      </a:r>
                    </a:p>
                  </a:txBody>
                  <a:tcPr marL="9525" marR="9525" marT="9525" marB="0" anchor="b"/>
                </a:tc>
                <a:extLst>
                  <a:ext uri="{0D108BD9-81ED-4DB2-BD59-A6C34878D82A}">
                    <a16:rowId xmlns:a16="http://schemas.microsoft.com/office/drawing/2014/main" val="459457223"/>
                  </a:ext>
                </a:extLst>
              </a:tr>
              <a:tr h="370840">
                <a:tc>
                  <a:txBody>
                    <a:bodyPr/>
                    <a:lstStyle/>
                    <a:p>
                      <a:pPr lvl="0" algn="l" fontAlgn="b"/>
                      <a:r>
                        <a:rPr lang="en-AU" sz="1400" b="0" i="0" u="none" strike="noStrike">
                          <a:solidFill>
                            <a:srgbClr val="000000"/>
                          </a:solidFill>
                          <a:effectLst/>
                          <a:latin typeface="+mn-lt"/>
                        </a:rPr>
                        <a:t>United Energy</a:t>
                      </a:r>
                    </a:p>
                  </a:txBody>
                  <a:tcPr marL="9525" marR="9525" marT="9525" marB="0" anchor="b"/>
                </a:tc>
                <a:tc>
                  <a:txBody>
                    <a:bodyPr/>
                    <a:lstStyle/>
                    <a:p>
                      <a:pPr lvl="0" algn="l" fontAlgn="b"/>
                      <a:r>
                        <a:rPr lang="en-AU" sz="1400" b="0" i="0" u="none" strike="noStrike">
                          <a:solidFill>
                            <a:srgbClr val="000000"/>
                          </a:solidFill>
                          <a:effectLst/>
                          <a:latin typeface="+mn-lt"/>
                        </a:rPr>
                        <a:t>Larry Lara</a:t>
                      </a:r>
                    </a:p>
                  </a:txBody>
                  <a:tcPr marL="9525" marR="9525" marT="9525" marB="0" anchor="b"/>
                </a:tc>
                <a:extLst>
                  <a:ext uri="{0D108BD9-81ED-4DB2-BD59-A6C34878D82A}">
                    <a16:rowId xmlns:a16="http://schemas.microsoft.com/office/drawing/2014/main" val="1194484151"/>
                  </a:ext>
                </a:extLst>
              </a:tr>
              <a:tr h="370840">
                <a:tc>
                  <a:txBody>
                    <a:bodyPr/>
                    <a:lstStyle/>
                    <a:p>
                      <a:pPr lvl="0" algn="l" fontAlgn="b"/>
                      <a:r>
                        <a:rPr lang="en-AU" sz="1400" b="0" i="0" u="none" strike="noStrike">
                          <a:solidFill>
                            <a:srgbClr val="000000"/>
                          </a:solidFill>
                          <a:effectLst/>
                          <a:latin typeface="+mn-lt"/>
                        </a:rPr>
                        <a:t>Vector</a:t>
                      </a:r>
                    </a:p>
                  </a:txBody>
                  <a:tcPr marL="9525" marR="9525" marT="9525" marB="0" anchor="b"/>
                </a:tc>
                <a:tc>
                  <a:txBody>
                    <a:bodyPr/>
                    <a:lstStyle/>
                    <a:p>
                      <a:pPr lvl="0" algn="l" fontAlgn="b"/>
                      <a:r>
                        <a:rPr lang="en-AU" sz="1400" b="0" i="0" u="none" strike="noStrike" dirty="0">
                          <a:solidFill>
                            <a:srgbClr val="000000"/>
                          </a:solidFill>
                          <a:effectLst/>
                          <a:latin typeface="+mn-lt"/>
                        </a:rPr>
                        <a:t>Paul Greenwood</a:t>
                      </a:r>
                    </a:p>
                  </a:txBody>
                  <a:tcPr marL="9525" marR="9525" marT="9525" marB="0" anchor="b"/>
                </a:tc>
                <a:extLst>
                  <a:ext uri="{0D108BD9-81ED-4DB2-BD59-A6C34878D82A}">
                    <a16:rowId xmlns:a16="http://schemas.microsoft.com/office/drawing/2014/main" val="718802121"/>
                  </a:ext>
                </a:extLst>
              </a:tr>
            </a:tbl>
          </a:graphicData>
        </a:graphic>
      </p:graphicFrame>
    </p:spTree>
    <p:extLst>
      <p:ext uri="{BB962C8B-B14F-4D97-AF65-F5344CB8AC3E}">
        <p14:creationId xmlns:p14="http://schemas.microsoft.com/office/powerpoint/2010/main" val="2682594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5E2-ED19-4E6F-A2F8-64EA0A4144FA}"/>
              </a:ext>
            </a:extLst>
          </p:cNvPr>
          <p:cNvSpPr>
            <a:spLocks noGrp="1"/>
          </p:cNvSpPr>
          <p:nvPr>
            <p:ph type="title"/>
          </p:nvPr>
        </p:nvSpPr>
        <p:spPr>
          <a:xfrm>
            <a:off x="206546" y="150494"/>
            <a:ext cx="9662927" cy="1310695"/>
          </a:xfrm>
        </p:spPr>
        <p:txBody>
          <a:bodyPr/>
          <a:lstStyle/>
          <a:p>
            <a:r>
              <a:rPr lang="en-AU" dirty="0"/>
              <a:t>NOTES: CNDS &amp; Meter Data clarification overview</a:t>
            </a:r>
          </a:p>
        </p:txBody>
      </p:sp>
      <p:sp>
        <p:nvSpPr>
          <p:cNvPr id="3" name="Content Placeholder 2">
            <a:extLst>
              <a:ext uri="{FF2B5EF4-FFF2-40B4-BE49-F238E27FC236}">
                <a16:creationId xmlns:a16="http://schemas.microsoft.com/office/drawing/2014/main" id="{9298637B-D7F2-4C5A-AFFE-EB6D3C704A92}"/>
              </a:ext>
            </a:extLst>
          </p:cNvPr>
          <p:cNvSpPr>
            <a:spLocks noGrp="1"/>
          </p:cNvSpPr>
          <p:nvPr>
            <p:ph idx="1"/>
          </p:nvPr>
        </p:nvSpPr>
        <p:spPr>
          <a:xfrm>
            <a:off x="206546" y="1612899"/>
            <a:ext cx="10255425" cy="5796281"/>
          </a:xfrm>
        </p:spPr>
        <p:txBody>
          <a:bodyPr>
            <a:normAutofit lnSpcReduction="10000"/>
          </a:bodyPr>
          <a:lstStyle/>
          <a:p>
            <a:r>
              <a:rPr lang="en-AU" sz="1600" dirty="0"/>
              <a:t>Discussion around Ausnet’s ICF to the ERCF requesting the removal of the procedural requirement to align the </a:t>
            </a:r>
            <a:r>
              <a:rPr lang="en-AU" sz="1600" dirty="0" err="1"/>
              <a:t>RegisterID</a:t>
            </a:r>
            <a:r>
              <a:rPr lang="en-AU" sz="1600" dirty="0"/>
              <a:t> and the Suffix in MSATS’s CRI table. AEMO stated that the TFG must assume that the requirement remains in place for transition planning purposes. Should the obligation be removed from the procedures as a result of the ERCF process, then the associated MTP activities would be removed. </a:t>
            </a:r>
          </a:p>
          <a:p>
            <a:r>
              <a:rPr lang="en-AU" sz="1600" dirty="0"/>
              <a:t>Ausnet asked why the transition requirement was that </a:t>
            </a:r>
            <a:r>
              <a:rPr lang="en-AU" sz="1600" dirty="0" err="1"/>
              <a:t>RegisterID</a:t>
            </a:r>
            <a:r>
              <a:rPr lang="en-AU" sz="1600" dirty="0"/>
              <a:t> equals the Suffix needs to be completed by Feb 2022. AEMO responded that that is the effective date of the corresponding procedure. </a:t>
            </a:r>
          </a:p>
          <a:p>
            <a:r>
              <a:rPr lang="en-AU" sz="1600" dirty="0"/>
              <a:t>AEMO noted that this alignment activity has no direct impact on market critical processes and that Participants can decide when to schedule their alignment activities to comply with the procedure. </a:t>
            </a:r>
          </a:p>
          <a:p>
            <a:pPr>
              <a:defRPr/>
            </a:pPr>
            <a:r>
              <a:rPr lang="en-AU" sz="1600" dirty="0" err="1"/>
              <a:t>EnergyQueensland</a:t>
            </a:r>
            <a:r>
              <a:rPr lang="en-AU" sz="1600" dirty="0"/>
              <a:t> sought confirmation that the date transition window for the required conversion of Net to Register level CDNS records is between MDFF Go Live (1 Feb 2021) and the 31 May 2021. AEMO confirmed that was correct.</a:t>
            </a:r>
          </a:p>
          <a:p>
            <a:r>
              <a:rPr lang="en-AU" sz="1600" dirty="0"/>
              <a:t>Endeavour sought clarification on whether MDPs were expected to change from net to register level for all datastreams associated to a NMI at the same time, or if a ‘mixture’ of levels is permitted. AEMO responded that the expectation is that all datastreams associated with a NMI should be updated at the same time and should be at the same level.</a:t>
            </a:r>
          </a:p>
          <a:p>
            <a:r>
              <a:rPr lang="en-AU" sz="1600" dirty="0"/>
              <a:t>Endeavour asked about MSATS validations for datastream creation. AEMO stated that Participants won’t be able to create net datastreams with an effective date of 1 July 2021 or later.  This requirement will be enforced through a combination of system validations and reporting. System logic will stop the creation of new N datastreams and there will be some very basic validations at CR levels “after the fact” to make sure Participants are meeting SLA requirements.</a:t>
            </a:r>
          </a:p>
          <a:p>
            <a:r>
              <a:rPr lang="en-AU" sz="1600" dirty="0"/>
              <a:t>Mondo raised a question regarding the availability of reports for VIC TUOS. AEMO noted that VIC TUOS is an existing AEMO internal process that will be covered by RM11 and RM37 metering data reports, but not in settlement reports.  The conversion of VIC TUOS DataStreamType codes will also be monitored through AEMO reporting.</a:t>
            </a:r>
          </a:p>
        </p:txBody>
      </p:sp>
      <p:sp>
        <p:nvSpPr>
          <p:cNvPr id="4" name="Slide Number Placeholder 3">
            <a:extLst>
              <a:ext uri="{FF2B5EF4-FFF2-40B4-BE49-F238E27FC236}">
                <a16:creationId xmlns:a16="http://schemas.microsoft.com/office/drawing/2014/main" id="{853D321A-8218-40BB-9E53-2276C3A8A7C2}"/>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561081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C0A2-C240-4201-A195-D6BD8D10E7EB}"/>
              </a:ext>
            </a:extLst>
          </p:cNvPr>
          <p:cNvSpPr>
            <a:spLocks noGrp="1"/>
          </p:cNvSpPr>
          <p:nvPr>
            <p:ph type="title"/>
          </p:nvPr>
        </p:nvSpPr>
        <p:spPr/>
        <p:txBody>
          <a:bodyPr/>
          <a:lstStyle/>
          <a:p>
            <a:r>
              <a:rPr lang="en-AU" dirty="0"/>
              <a:t>Accreditation activities</a:t>
            </a:r>
          </a:p>
        </p:txBody>
      </p:sp>
      <p:sp>
        <p:nvSpPr>
          <p:cNvPr id="3" name="Text Placeholder 2">
            <a:extLst>
              <a:ext uri="{FF2B5EF4-FFF2-40B4-BE49-F238E27FC236}">
                <a16:creationId xmlns:a16="http://schemas.microsoft.com/office/drawing/2014/main" id="{1C93AAC7-4C09-4460-820A-C05223D523C1}"/>
              </a:ext>
            </a:extLst>
          </p:cNvPr>
          <p:cNvSpPr>
            <a:spLocks noGrp="1"/>
          </p:cNvSpPr>
          <p:nvPr>
            <p:ph type="body" idx="1"/>
          </p:nvPr>
        </p:nvSpPr>
        <p:spPr/>
        <p:txBody>
          <a:bodyPr/>
          <a:lstStyle/>
          <a:p>
            <a:r>
              <a:rPr lang="en-AU" dirty="0"/>
              <a:t>Craig Shelley</a:t>
            </a:r>
          </a:p>
        </p:txBody>
      </p:sp>
      <p:sp>
        <p:nvSpPr>
          <p:cNvPr id="4" name="Slide Number Placeholder 3">
            <a:extLst>
              <a:ext uri="{FF2B5EF4-FFF2-40B4-BE49-F238E27FC236}">
                <a16:creationId xmlns:a16="http://schemas.microsoft.com/office/drawing/2014/main" id="{0AAC87D7-B665-455A-84B4-7242D40DCC23}"/>
              </a:ext>
            </a:extLst>
          </p:cNvPr>
          <p:cNvSpPr>
            <a:spLocks noGrp="1"/>
          </p:cNvSpPr>
          <p:nvPr>
            <p:ph type="sldNum" sz="quarter" idx="12"/>
          </p:nvPr>
        </p:nvSpPr>
        <p:spPr/>
        <p:txBody>
          <a:bodyPr/>
          <a:lstStyle/>
          <a:p>
            <a:fld id="{4EC81F68-4976-451A-B2E9-79BCBD2F70CC}" type="slidenum">
              <a:rPr lang="en-AU" smtClean="0"/>
              <a:pPr/>
              <a:t>21</a:t>
            </a:fld>
            <a:endParaRPr lang="en-AU" dirty="0"/>
          </a:p>
        </p:txBody>
      </p:sp>
    </p:spTree>
    <p:extLst>
      <p:ext uri="{BB962C8B-B14F-4D97-AF65-F5344CB8AC3E}">
        <p14:creationId xmlns:p14="http://schemas.microsoft.com/office/powerpoint/2010/main" val="1042271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3ADB0-A490-4DBD-8374-4031592C0F85}"/>
              </a:ext>
            </a:extLst>
          </p:cNvPr>
          <p:cNvSpPr>
            <a:spLocks noGrp="1"/>
          </p:cNvSpPr>
          <p:nvPr>
            <p:ph type="title"/>
          </p:nvPr>
        </p:nvSpPr>
        <p:spPr/>
        <p:txBody>
          <a:bodyPr/>
          <a:lstStyle/>
          <a:p>
            <a:r>
              <a:rPr lang="en-AU" dirty="0"/>
              <a:t>MSP accreditation updates:</a:t>
            </a:r>
            <a:br>
              <a:rPr lang="en-AU" dirty="0"/>
            </a:br>
            <a:r>
              <a:rPr lang="en-AU" dirty="0"/>
              <a:t>Observations</a:t>
            </a:r>
          </a:p>
        </p:txBody>
      </p:sp>
      <p:sp>
        <p:nvSpPr>
          <p:cNvPr id="3" name="Content Placeholder 2">
            <a:extLst>
              <a:ext uri="{FF2B5EF4-FFF2-40B4-BE49-F238E27FC236}">
                <a16:creationId xmlns:a16="http://schemas.microsoft.com/office/drawing/2014/main" id="{03D31F4B-EA9B-48BE-B981-119847757E41}"/>
              </a:ext>
            </a:extLst>
          </p:cNvPr>
          <p:cNvSpPr>
            <a:spLocks noGrp="1"/>
          </p:cNvSpPr>
          <p:nvPr>
            <p:ph idx="1"/>
          </p:nvPr>
        </p:nvSpPr>
        <p:spPr>
          <a:xfrm>
            <a:off x="83128" y="1517071"/>
            <a:ext cx="10484428" cy="5725854"/>
          </a:xfrm>
        </p:spPr>
        <p:txBody>
          <a:bodyPr>
            <a:normAutofit/>
          </a:bodyPr>
          <a:lstStyle/>
          <a:p>
            <a:pPr marL="0" indent="0">
              <a:buNone/>
            </a:pPr>
            <a:r>
              <a:rPr lang="en-AU" b="1" dirty="0">
                <a:solidFill>
                  <a:srgbClr val="C00000"/>
                </a:solidFill>
              </a:rPr>
              <a:t>Background</a:t>
            </a:r>
            <a:endParaRPr lang="en-AU" dirty="0">
              <a:solidFill>
                <a:srgbClr val="C00000"/>
              </a:solidFill>
            </a:endParaRPr>
          </a:p>
          <a:p>
            <a:r>
              <a:rPr lang="en-AU" dirty="0"/>
              <a:t>5MS/GS </a:t>
            </a:r>
            <a:r>
              <a:rPr lang="en-AU" dirty="0">
                <a:hlinkClick r:id="rId3"/>
              </a:rPr>
              <a:t>MSP accreditation update plan</a:t>
            </a:r>
            <a:r>
              <a:rPr lang="en-AU" dirty="0"/>
              <a:t> sets out the process and timing for:</a:t>
            </a:r>
          </a:p>
          <a:p>
            <a:pPr lvl="1"/>
            <a:r>
              <a:rPr lang="en-AU" dirty="0"/>
              <a:t>MSPs to assess the need for an accreditation update</a:t>
            </a:r>
          </a:p>
          <a:p>
            <a:pPr lvl="1"/>
            <a:r>
              <a:rPr lang="en-AU" dirty="0"/>
              <a:t>MSPs to apply for an accreditation update where necessary</a:t>
            </a:r>
          </a:p>
          <a:p>
            <a:pPr lvl="1"/>
            <a:r>
              <a:rPr lang="en-AU" dirty="0"/>
              <a:t>AEMO to process accreditation update applications</a:t>
            </a:r>
          </a:p>
          <a:p>
            <a:pPr marL="0" indent="0">
              <a:buNone/>
            </a:pPr>
            <a:r>
              <a:rPr lang="en-AU" b="1" dirty="0">
                <a:solidFill>
                  <a:srgbClr val="C00000"/>
                </a:solidFill>
              </a:rPr>
              <a:t>Progress to date</a:t>
            </a:r>
          </a:p>
          <a:p>
            <a:r>
              <a:rPr lang="en-AU" dirty="0"/>
              <a:t>Most MSPs have returned their accreditation readiness surveys, AEMO following up those who have not</a:t>
            </a:r>
          </a:p>
          <a:p>
            <a:r>
              <a:rPr lang="en-AU" dirty="0"/>
              <a:t>About 1/3 of pre-accreditation meetings have been completed (MTP due date is 30 June 2020)- on track. </a:t>
            </a:r>
          </a:p>
          <a:p>
            <a:r>
              <a:rPr lang="en-AU" dirty="0"/>
              <a:t>AEMO planning for accreditation processing is underway</a:t>
            </a:r>
          </a:p>
          <a:p>
            <a:r>
              <a:rPr lang="en-AU" dirty="0"/>
              <a:t>AEMO encourage MSP’s to review the Qualification Procedure which provides the process to be taken regarding re-accreditation in conjunction with the MSP accreditation update plan. </a:t>
            </a:r>
          </a:p>
        </p:txBody>
      </p:sp>
      <p:sp>
        <p:nvSpPr>
          <p:cNvPr id="4" name="Slide Number Placeholder 3">
            <a:extLst>
              <a:ext uri="{FF2B5EF4-FFF2-40B4-BE49-F238E27FC236}">
                <a16:creationId xmlns:a16="http://schemas.microsoft.com/office/drawing/2014/main" id="{B8F792C6-422B-4AD2-87C6-A6D09A2A72A4}"/>
              </a:ext>
            </a:extLst>
          </p:cNvPr>
          <p:cNvSpPr>
            <a:spLocks noGrp="1"/>
          </p:cNvSpPr>
          <p:nvPr>
            <p:ph type="sldNum" sz="quarter" idx="12"/>
          </p:nvPr>
        </p:nvSpPr>
        <p:spPr/>
        <p:txBody>
          <a:bodyPr/>
          <a:lstStyle/>
          <a:p>
            <a:fld id="{4EC81F68-4976-451A-B2E9-79BCBD2F70CC}" type="slidenum">
              <a:rPr lang="en-AU" smtClean="0"/>
              <a:t>22</a:t>
            </a:fld>
            <a:endParaRPr lang="en-AU" dirty="0"/>
          </a:p>
        </p:txBody>
      </p:sp>
    </p:spTree>
    <p:extLst>
      <p:ext uri="{BB962C8B-B14F-4D97-AF65-F5344CB8AC3E}">
        <p14:creationId xmlns:p14="http://schemas.microsoft.com/office/powerpoint/2010/main" val="1539436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4F22-EB45-4914-BCD1-4AD4890C351D}"/>
              </a:ext>
            </a:extLst>
          </p:cNvPr>
          <p:cNvSpPr>
            <a:spLocks noGrp="1"/>
          </p:cNvSpPr>
          <p:nvPr>
            <p:ph type="title"/>
          </p:nvPr>
        </p:nvSpPr>
        <p:spPr/>
        <p:txBody>
          <a:bodyPr/>
          <a:lstStyle/>
          <a:p>
            <a:r>
              <a:rPr lang="en-AU" dirty="0"/>
              <a:t>Changes to AEMO’s Meter Data Validation Framework </a:t>
            </a:r>
          </a:p>
        </p:txBody>
      </p:sp>
      <p:sp>
        <p:nvSpPr>
          <p:cNvPr id="3" name="Text Placeholder 2">
            <a:extLst>
              <a:ext uri="{FF2B5EF4-FFF2-40B4-BE49-F238E27FC236}">
                <a16:creationId xmlns:a16="http://schemas.microsoft.com/office/drawing/2014/main" id="{6C5A1AC4-6FAA-4E98-A7BF-97207EE99BC4}"/>
              </a:ext>
            </a:extLst>
          </p:cNvPr>
          <p:cNvSpPr>
            <a:spLocks noGrp="1"/>
          </p:cNvSpPr>
          <p:nvPr>
            <p:ph type="body" idx="1"/>
          </p:nvPr>
        </p:nvSpPr>
        <p:spPr/>
        <p:txBody>
          <a:bodyPr/>
          <a:lstStyle/>
          <a:p>
            <a:r>
              <a:rPr lang="en-AU" dirty="0"/>
              <a:t>Simon Tu</a:t>
            </a:r>
          </a:p>
        </p:txBody>
      </p:sp>
      <p:sp>
        <p:nvSpPr>
          <p:cNvPr id="4" name="Slide Number Placeholder 3">
            <a:extLst>
              <a:ext uri="{FF2B5EF4-FFF2-40B4-BE49-F238E27FC236}">
                <a16:creationId xmlns:a16="http://schemas.microsoft.com/office/drawing/2014/main" id="{095208A4-CA0D-489A-A731-327129390AFB}"/>
              </a:ext>
            </a:extLst>
          </p:cNvPr>
          <p:cNvSpPr>
            <a:spLocks noGrp="1"/>
          </p:cNvSpPr>
          <p:nvPr>
            <p:ph type="sldNum" sz="quarter" idx="12"/>
          </p:nvPr>
        </p:nvSpPr>
        <p:spPr/>
        <p:txBody>
          <a:bodyPr/>
          <a:lstStyle/>
          <a:p>
            <a:fld id="{4EC81F68-4976-451A-B2E9-79BCBD2F70CC}" type="slidenum">
              <a:rPr lang="en-AU" smtClean="0"/>
              <a:pPr/>
              <a:t>23</a:t>
            </a:fld>
            <a:endParaRPr lang="en-AU" dirty="0"/>
          </a:p>
        </p:txBody>
      </p:sp>
    </p:spTree>
    <p:extLst>
      <p:ext uri="{BB962C8B-B14F-4D97-AF65-F5344CB8AC3E}">
        <p14:creationId xmlns:p14="http://schemas.microsoft.com/office/powerpoint/2010/main" val="2620552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48EF-CA18-4FC1-9192-9DD042400DCF}"/>
              </a:ext>
            </a:extLst>
          </p:cNvPr>
          <p:cNvSpPr>
            <a:spLocks noGrp="1"/>
          </p:cNvSpPr>
          <p:nvPr>
            <p:ph type="title"/>
          </p:nvPr>
        </p:nvSpPr>
        <p:spPr/>
        <p:txBody>
          <a:bodyPr/>
          <a:lstStyle/>
          <a:p>
            <a:r>
              <a:rPr lang="en-AU" dirty="0"/>
              <a:t>Changes to AEMO’s Meter Data Validation Framework </a:t>
            </a:r>
          </a:p>
        </p:txBody>
      </p:sp>
      <p:sp>
        <p:nvSpPr>
          <p:cNvPr id="3" name="Content Placeholder 2">
            <a:extLst>
              <a:ext uri="{FF2B5EF4-FFF2-40B4-BE49-F238E27FC236}">
                <a16:creationId xmlns:a16="http://schemas.microsoft.com/office/drawing/2014/main" id="{D4A56551-3D15-44B9-9784-61BD0C4A6011}"/>
              </a:ext>
            </a:extLst>
          </p:cNvPr>
          <p:cNvSpPr>
            <a:spLocks noGrp="1"/>
          </p:cNvSpPr>
          <p:nvPr>
            <p:ph idx="1"/>
          </p:nvPr>
        </p:nvSpPr>
        <p:spPr>
          <a:xfrm>
            <a:off x="206547" y="1733873"/>
            <a:ext cx="10485267" cy="4218872"/>
          </a:xfrm>
        </p:spPr>
        <p:txBody>
          <a:bodyPr>
            <a:noAutofit/>
          </a:bodyPr>
          <a:lstStyle/>
          <a:p>
            <a:pPr marL="0" lvl="0" indent="0">
              <a:lnSpc>
                <a:spcPct val="100000"/>
              </a:lnSpc>
              <a:buNone/>
            </a:pPr>
            <a:r>
              <a:rPr lang="en-AU" sz="2400" b="1" dirty="0">
                <a:solidFill>
                  <a:srgbClr val="C00000"/>
                </a:solidFill>
              </a:rPr>
              <a:t>Background</a:t>
            </a:r>
          </a:p>
          <a:p>
            <a:pPr>
              <a:lnSpc>
                <a:spcPct val="100000"/>
              </a:lnSpc>
            </a:pPr>
            <a:r>
              <a:rPr lang="en-AU" sz="2400" dirty="0"/>
              <a:t>In an early Joint Metering Focus Group meeting (Nov 2018), attendees discussed the potential inefficiencies caused by the delays in updating NMI standing data in MSATS for the delivery of metering data to AEMO and Participants</a:t>
            </a:r>
          </a:p>
          <a:p>
            <a:pPr>
              <a:lnSpc>
                <a:spcPct val="100000"/>
              </a:lnSpc>
            </a:pPr>
            <a:r>
              <a:rPr lang="en-AU" sz="2400" dirty="0"/>
              <a:t>Although from a Procedural perspective, MDPs are not meant to send metering data until the MSATS standing data is in place, AEMO took an action to consider how AEMO’s 5MS systems may be able to alleviate this issue for Industry in a 5MS environment </a:t>
            </a:r>
          </a:p>
        </p:txBody>
      </p:sp>
      <p:sp>
        <p:nvSpPr>
          <p:cNvPr id="4" name="Slide Number Placeholder 3">
            <a:extLst>
              <a:ext uri="{FF2B5EF4-FFF2-40B4-BE49-F238E27FC236}">
                <a16:creationId xmlns:a16="http://schemas.microsoft.com/office/drawing/2014/main" id="{E0162065-63EA-4A05-9151-5E90A1757B00}"/>
              </a:ext>
            </a:extLst>
          </p:cNvPr>
          <p:cNvSpPr>
            <a:spLocks noGrp="1"/>
          </p:cNvSpPr>
          <p:nvPr>
            <p:ph type="sldNum" sz="quarter" idx="12"/>
          </p:nvPr>
        </p:nvSpPr>
        <p:spPr/>
        <p:txBody>
          <a:bodyPr/>
          <a:lstStyle/>
          <a:p>
            <a:fld id="{4EC81F68-4976-451A-B2E9-79BCBD2F70CC}" type="slidenum">
              <a:rPr lang="en-AU" smtClean="0"/>
              <a:t>24</a:t>
            </a:fld>
            <a:endParaRPr lang="en-AU" dirty="0"/>
          </a:p>
        </p:txBody>
      </p:sp>
    </p:spTree>
    <p:extLst>
      <p:ext uri="{BB962C8B-B14F-4D97-AF65-F5344CB8AC3E}">
        <p14:creationId xmlns:p14="http://schemas.microsoft.com/office/powerpoint/2010/main" val="4068914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48EF-CA18-4FC1-9192-9DD042400DCF}"/>
              </a:ext>
            </a:extLst>
          </p:cNvPr>
          <p:cNvSpPr>
            <a:spLocks noGrp="1"/>
          </p:cNvSpPr>
          <p:nvPr>
            <p:ph type="title"/>
          </p:nvPr>
        </p:nvSpPr>
        <p:spPr/>
        <p:txBody>
          <a:bodyPr/>
          <a:lstStyle/>
          <a:p>
            <a:r>
              <a:rPr lang="en-AU" dirty="0"/>
              <a:t>Changes to AEMO’s Meter Data Validation Framework </a:t>
            </a:r>
          </a:p>
        </p:txBody>
      </p:sp>
      <p:sp>
        <p:nvSpPr>
          <p:cNvPr id="3" name="Content Placeholder 2">
            <a:extLst>
              <a:ext uri="{FF2B5EF4-FFF2-40B4-BE49-F238E27FC236}">
                <a16:creationId xmlns:a16="http://schemas.microsoft.com/office/drawing/2014/main" id="{D4A56551-3D15-44B9-9784-61BD0C4A6011}"/>
              </a:ext>
            </a:extLst>
          </p:cNvPr>
          <p:cNvSpPr>
            <a:spLocks noGrp="1"/>
          </p:cNvSpPr>
          <p:nvPr>
            <p:ph idx="1"/>
          </p:nvPr>
        </p:nvSpPr>
        <p:spPr>
          <a:xfrm>
            <a:off x="103272" y="1716607"/>
            <a:ext cx="10485267" cy="5333417"/>
          </a:xfrm>
        </p:spPr>
        <p:txBody>
          <a:bodyPr>
            <a:noAutofit/>
          </a:bodyPr>
          <a:lstStyle/>
          <a:p>
            <a:pPr marL="0" lvl="0" indent="0">
              <a:lnSpc>
                <a:spcPct val="100000"/>
              </a:lnSpc>
              <a:buNone/>
            </a:pPr>
            <a:r>
              <a:rPr lang="en-AU" sz="2400" b="1" dirty="0">
                <a:solidFill>
                  <a:srgbClr val="C00000"/>
                </a:solidFill>
              </a:rPr>
              <a:t>AEMO’s considerations</a:t>
            </a:r>
          </a:p>
          <a:p>
            <a:pPr lvl="0">
              <a:lnSpc>
                <a:spcPct val="100000"/>
              </a:lnSpc>
            </a:pPr>
            <a:r>
              <a:rPr lang="en-AU" sz="2000" dirty="0"/>
              <a:t>In establishing the new validation framework for B2M MTRD, AEMO reviewed the following B2M MDMT rejection rules:</a:t>
            </a:r>
          </a:p>
          <a:p>
            <a:pPr marL="858165" lvl="1" indent="-457200">
              <a:lnSpc>
                <a:spcPct val="100000"/>
              </a:lnSpc>
              <a:buFont typeface="+mj-lt"/>
              <a:buAutoNum type="alphaLcParenR"/>
            </a:pPr>
            <a:r>
              <a:rPr lang="en-AU" sz="2000" dirty="0"/>
              <a:t>Rejecting Metering Data for Data Streams not established in CATS NMI Datastream (CNDS).</a:t>
            </a:r>
          </a:p>
          <a:p>
            <a:pPr marL="858165" lvl="1" indent="-457200">
              <a:lnSpc>
                <a:spcPct val="100000"/>
              </a:lnSpc>
              <a:buFont typeface="+mj-lt"/>
              <a:buAutoNum type="alphaLcParenR"/>
            </a:pPr>
            <a:r>
              <a:rPr lang="en-AU" sz="2000" dirty="0"/>
              <a:t>Rejecting Metering Data for NMIs not established in CATS NMI Data (CND). </a:t>
            </a:r>
          </a:p>
          <a:p>
            <a:pPr marL="858165" lvl="1" indent="-457200">
              <a:lnSpc>
                <a:spcPct val="100000"/>
              </a:lnSpc>
              <a:buFont typeface="+mj-lt"/>
              <a:buAutoNum type="alphaLcParenR"/>
            </a:pPr>
            <a:r>
              <a:rPr lang="en-AU" sz="2000" dirty="0"/>
              <a:t>Rejecting Metering Data sent by a participant not associated to a NMI in CATS NMI Participant Relationships (CNPR) </a:t>
            </a:r>
            <a:endParaRPr lang="en-AU" sz="2000" b="1" dirty="0">
              <a:solidFill>
                <a:srgbClr val="C00000"/>
              </a:solidFill>
            </a:endParaRPr>
          </a:p>
          <a:p>
            <a:pPr marL="0" lvl="0" indent="0">
              <a:lnSpc>
                <a:spcPct val="100000"/>
              </a:lnSpc>
              <a:buNone/>
            </a:pPr>
            <a:r>
              <a:rPr lang="en-AU" sz="2400" b="1" dirty="0">
                <a:solidFill>
                  <a:srgbClr val="C00000"/>
                </a:solidFill>
              </a:rPr>
              <a:t>AEMO’s findings</a:t>
            </a:r>
          </a:p>
          <a:p>
            <a:pPr>
              <a:lnSpc>
                <a:spcPct val="100000"/>
              </a:lnSpc>
            </a:pPr>
            <a:r>
              <a:rPr lang="en-AU" sz="2000" dirty="0"/>
              <a:t>AEMO will be able to accommodate scenario (a) and (b) and will, instead of rejecting the metering data, accept and create an informational warning in the associated Transaction Acknowledgment. </a:t>
            </a:r>
          </a:p>
          <a:p>
            <a:pPr>
              <a:lnSpc>
                <a:spcPct val="100000"/>
              </a:lnSpc>
            </a:pPr>
            <a:r>
              <a:rPr lang="en-AU" sz="2000" dirty="0"/>
              <a:t>AEMO unfortunately cannot accommodate scenario (c) and will continue to reject Metering Data sent by a participant not in the CNPR role.</a:t>
            </a:r>
          </a:p>
        </p:txBody>
      </p:sp>
      <p:sp>
        <p:nvSpPr>
          <p:cNvPr id="4" name="Slide Number Placeholder 3">
            <a:extLst>
              <a:ext uri="{FF2B5EF4-FFF2-40B4-BE49-F238E27FC236}">
                <a16:creationId xmlns:a16="http://schemas.microsoft.com/office/drawing/2014/main" id="{E0162065-63EA-4A05-9151-5E90A1757B00}"/>
              </a:ext>
            </a:extLst>
          </p:cNvPr>
          <p:cNvSpPr>
            <a:spLocks noGrp="1"/>
          </p:cNvSpPr>
          <p:nvPr>
            <p:ph type="sldNum" sz="quarter" idx="12"/>
          </p:nvPr>
        </p:nvSpPr>
        <p:spPr/>
        <p:txBody>
          <a:bodyPr/>
          <a:lstStyle/>
          <a:p>
            <a:fld id="{4EC81F68-4976-451A-B2E9-79BCBD2F70CC}" type="slidenum">
              <a:rPr lang="en-AU" smtClean="0"/>
              <a:t>25</a:t>
            </a:fld>
            <a:endParaRPr lang="en-AU" dirty="0"/>
          </a:p>
        </p:txBody>
      </p:sp>
    </p:spTree>
    <p:extLst>
      <p:ext uri="{BB962C8B-B14F-4D97-AF65-F5344CB8AC3E}">
        <p14:creationId xmlns:p14="http://schemas.microsoft.com/office/powerpoint/2010/main" val="2083542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A042-2C1D-44BC-B9CF-50BEF64C5593}"/>
              </a:ext>
            </a:extLst>
          </p:cNvPr>
          <p:cNvSpPr>
            <a:spLocks noGrp="1"/>
          </p:cNvSpPr>
          <p:nvPr>
            <p:ph type="title"/>
          </p:nvPr>
        </p:nvSpPr>
        <p:spPr>
          <a:xfrm>
            <a:off x="206547" y="137794"/>
            <a:ext cx="7894138" cy="1310695"/>
          </a:xfrm>
        </p:spPr>
        <p:txBody>
          <a:bodyPr>
            <a:normAutofit fontScale="90000"/>
          </a:bodyPr>
          <a:lstStyle/>
          <a:p>
            <a:r>
              <a:rPr lang="en-AU" dirty="0"/>
              <a:t>Notes: Changes to AEMO’s Meter Data Validation Framework </a:t>
            </a:r>
          </a:p>
        </p:txBody>
      </p:sp>
      <p:sp>
        <p:nvSpPr>
          <p:cNvPr id="3" name="Content Placeholder 2">
            <a:extLst>
              <a:ext uri="{FF2B5EF4-FFF2-40B4-BE49-F238E27FC236}">
                <a16:creationId xmlns:a16="http://schemas.microsoft.com/office/drawing/2014/main" id="{3EDAB95B-686A-4F64-9256-486754A7E5D3}"/>
              </a:ext>
            </a:extLst>
          </p:cNvPr>
          <p:cNvSpPr>
            <a:spLocks noGrp="1"/>
          </p:cNvSpPr>
          <p:nvPr>
            <p:ph idx="1"/>
          </p:nvPr>
        </p:nvSpPr>
        <p:spPr>
          <a:xfrm>
            <a:off x="206546" y="1651000"/>
            <a:ext cx="10255425" cy="5653568"/>
          </a:xfrm>
        </p:spPr>
        <p:txBody>
          <a:bodyPr>
            <a:noAutofit/>
          </a:bodyPr>
          <a:lstStyle/>
          <a:p>
            <a:r>
              <a:rPr lang="en-AU" sz="1600" dirty="0"/>
              <a:t>EvoEnergy asked if AEMO will be using existing MDM exception codes to support this process. AEMO confirmed that it will where possible. 5MS Validation matrix can be found at:</a:t>
            </a:r>
          </a:p>
          <a:p>
            <a:pPr lvl="2"/>
            <a:r>
              <a:rPr lang="en-AU" sz="1250" dirty="0">
                <a:hlinkClick r:id="rId2"/>
              </a:rPr>
              <a:t>https://www.aemo.com.au/-/media/files/electricity/nem/5ms/systems-workstream/2019/meter-data-validation-matrix.xlsx</a:t>
            </a:r>
            <a:endParaRPr lang="en-AU" sz="1250" dirty="0"/>
          </a:p>
          <a:p>
            <a:r>
              <a:rPr lang="en-AU" sz="1600" dirty="0"/>
              <a:t>Stanwell enquired about the tech spec to which the metering data validation relates, whether it will be updated and what is the impact would be to participants. AEMO responded that upcoming changes will be published soon and the tech spec is called “MSATS technical specification for metering data”. </a:t>
            </a:r>
          </a:p>
          <a:p>
            <a:pPr lvl="1"/>
            <a:r>
              <a:rPr lang="en-AU" sz="1249" dirty="0">
                <a:hlinkClick r:id="rId3"/>
              </a:rPr>
              <a:t>https://www.aemo.com.au/-/media/Files/Electricity/NEM/IT-Systems-and-Change/2019/MSATS-Release-Schedule-and-Technical-Specification---5MS---Meter-Data.pdf</a:t>
            </a:r>
            <a:endParaRPr lang="en-AU" sz="1249" dirty="0"/>
          </a:p>
          <a:p>
            <a:r>
              <a:rPr lang="en-AU" sz="1600" dirty="0"/>
              <a:t>Mondo asked, should an MDP fail to retain accreditation, will the metering data delivered by that MDP be rejected by AEMO’s systems?  AEMO stated that the system does not enforce accreditation, it ensures that the MDP sending the data is the correct MDP as per the NMI Participant relationships table.</a:t>
            </a:r>
          </a:p>
          <a:p>
            <a:r>
              <a:rPr lang="en-AU" sz="1600" dirty="0"/>
              <a:t>Mondo asked if the failure to retain accreditation is covered by the contingency plan. AEMO confirmed that it was and that if this situation occurred the MC would be responsible for resolving any flow on issues.</a:t>
            </a:r>
          </a:p>
          <a:p>
            <a:r>
              <a:rPr lang="en-AU" sz="1600" dirty="0"/>
              <a:t>Endeavour Energy questioned the validity of the 3 scenarios specified</a:t>
            </a:r>
          </a:p>
          <a:p>
            <a:pPr marL="0" indent="0">
              <a:buNone/>
            </a:pPr>
            <a:r>
              <a:rPr lang="en-AU" sz="1600" dirty="0">
                <a:solidFill>
                  <a:srgbClr val="C00000"/>
                </a:solidFill>
              </a:rPr>
              <a:t>***ACTION*** TFG to propose valid use cases for the 3 rejection scenarios.</a:t>
            </a:r>
          </a:p>
          <a:p>
            <a:r>
              <a:rPr lang="en-AU" sz="1600" dirty="0"/>
              <a:t>Endeavour Energy questioned the benefit of AEMO sending out informational warnings as Participant systems may not be configured to raise these occurrences for investigation. AEMO only sends informational warnings if there is a problem with the standing data. Participants can choose to use informational warnings to improve their exception processes or can choose to ignore them.</a:t>
            </a:r>
          </a:p>
        </p:txBody>
      </p:sp>
      <p:sp>
        <p:nvSpPr>
          <p:cNvPr id="4" name="Slide Number Placeholder 3">
            <a:extLst>
              <a:ext uri="{FF2B5EF4-FFF2-40B4-BE49-F238E27FC236}">
                <a16:creationId xmlns:a16="http://schemas.microsoft.com/office/drawing/2014/main" id="{1D55A0AD-2572-4C69-ACF2-95E36022CA7F}"/>
              </a:ext>
            </a:extLst>
          </p:cNvPr>
          <p:cNvSpPr>
            <a:spLocks noGrp="1"/>
          </p:cNvSpPr>
          <p:nvPr>
            <p:ph type="sldNum" sz="quarter" idx="12"/>
          </p:nvPr>
        </p:nvSpPr>
        <p:spPr/>
        <p:txBody>
          <a:bodyPr/>
          <a:lstStyle/>
          <a:p>
            <a:fld id="{4EC81F68-4976-451A-B2E9-79BCBD2F70CC}" type="slidenum">
              <a:rPr lang="en-AU" smtClean="0"/>
              <a:t>26</a:t>
            </a:fld>
            <a:endParaRPr lang="en-AU" dirty="0"/>
          </a:p>
        </p:txBody>
      </p:sp>
    </p:spTree>
    <p:extLst>
      <p:ext uri="{BB962C8B-B14F-4D97-AF65-F5344CB8AC3E}">
        <p14:creationId xmlns:p14="http://schemas.microsoft.com/office/powerpoint/2010/main" val="749714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D94F-E651-4E9D-9982-5603C216F385}"/>
              </a:ext>
            </a:extLst>
          </p:cNvPr>
          <p:cNvSpPr>
            <a:spLocks noGrp="1"/>
          </p:cNvSpPr>
          <p:nvPr>
            <p:ph type="title"/>
          </p:nvPr>
        </p:nvSpPr>
        <p:spPr>
          <a:xfrm>
            <a:off x="365760" y="1884670"/>
            <a:ext cx="10096211" cy="3144614"/>
          </a:xfrm>
        </p:spPr>
        <p:txBody>
          <a:bodyPr/>
          <a:lstStyle/>
          <a:p>
            <a:r>
              <a:rPr lang="en-AU" dirty="0"/>
              <a:t>MTP activities: </a:t>
            </a:r>
            <a:br>
              <a:rPr lang="en-AU" dirty="0"/>
            </a:br>
            <a:r>
              <a:rPr lang="en-AU" dirty="0"/>
              <a:t>Clarifications and approaches</a:t>
            </a:r>
          </a:p>
        </p:txBody>
      </p:sp>
      <p:sp>
        <p:nvSpPr>
          <p:cNvPr id="3" name="Text Placeholder 2">
            <a:extLst>
              <a:ext uri="{FF2B5EF4-FFF2-40B4-BE49-F238E27FC236}">
                <a16:creationId xmlns:a16="http://schemas.microsoft.com/office/drawing/2014/main" id="{8E1CB203-585E-4830-A8DC-7D3C87F56127}"/>
              </a:ext>
            </a:extLst>
          </p:cNvPr>
          <p:cNvSpPr>
            <a:spLocks noGrp="1"/>
          </p:cNvSpPr>
          <p:nvPr>
            <p:ph type="body" idx="1"/>
          </p:nvPr>
        </p:nvSpPr>
        <p:spPr>
          <a:xfrm>
            <a:off x="446029" y="5059034"/>
            <a:ext cx="9221689" cy="1653678"/>
          </a:xfrm>
        </p:spPr>
        <p:txBody>
          <a:bodyPr/>
          <a:lstStyle/>
          <a:p>
            <a:r>
              <a:rPr lang="en-AU" dirty="0"/>
              <a:t>Greg Minney and Blaine Miner</a:t>
            </a:r>
          </a:p>
        </p:txBody>
      </p:sp>
      <p:sp>
        <p:nvSpPr>
          <p:cNvPr id="4" name="Slide Number Placeholder 3">
            <a:extLst>
              <a:ext uri="{FF2B5EF4-FFF2-40B4-BE49-F238E27FC236}">
                <a16:creationId xmlns:a16="http://schemas.microsoft.com/office/drawing/2014/main" id="{8B5F8E96-F59A-4065-849E-EA2C652A7AFF}"/>
              </a:ext>
            </a:extLst>
          </p:cNvPr>
          <p:cNvSpPr>
            <a:spLocks noGrp="1"/>
          </p:cNvSpPr>
          <p:nvPr>
            <p:ph type="sldNum" sz="quarter" idx="12"/>
          </p:nvPr>
        </p:nvSpPr>
        <p:spPr/>
        <p:txBody>
          <a:bodyPr/>
          <a:lstStyle/>
          <a:p>
            <a:fld id="{4EC81F68-4976-451A-B2E9-79BCBD2F70CC}" type="slidenum">
              <a:rPr lang="en-AU" smtClean="0"/>
              <a:pPr/>
              <a:t>27</a:t>
            </a:fld>
            <a:endParaRPr lang="en-AU" dirty="0"/>
          </a:p>
        </p:txBody>
      </p:sp>
    </p:spTree>
    <p:extLst>
      <p:ext uri="{BB962C8B-B14F-4D97-AF65-F5344CB8AC3E}">
        <p14:creationId xmlns:p14="http://schemas.microsoft.com/office/powerpoint/2010/main" val="2952325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E019-C7F4-4BD3-BC24-ECC8958BAAC2}"/>
              </a:ext>
            </a:extLst>
          </p:cNvPr>
          <p:cNvSpPr>
            <a:spLocks noGrp="1"/>
          </p:cNvSpPr>
          <p:nvPr>
            <p:ph type="title"/>
          </p:nvPr>
        </p:nvSpPr>
        <p:spPr/>
        <p:txBody>
          <a:bodyPr/>
          <a:lstStyle/>
          <a:p>
            <a:r>
              <a:rPr lang="en-AU" dirty="0"/>
              <a:t>MTP activities: </a:t>
            </a:r>
            <a:br>
              <a:rPr lang="en-AU" dirty="0"/>
            </a:br>
            <a:r>
              <a:rPr lang="en-AU" dirty="0"/>
              <a:t>Clarifications and approaches</a:t>
            </a:r>
          </a:p>
        </p:txBody>
      </p:sp>
      <p:sp>
        <p:nvSpPr>
          <p:cNvPr id="3" name="Content Placeholder 2">
            <a:extLst>
              <a:ext uri="{FF2B5EF4-FFF2-40B4-BE49-F238E27FC236}">
                <a16:creationId xmlns:a16="http://schemas.microsoft.com/office/drawing/2014/main" id="{AFAB76F2-6165-4DC3-A0C9-8911B6762C4E}"/>
              </a:ext>
            </a:extLst>
          </p:cNvPr>
          <p:cNvSpPr>
            <a:spLocks noGrp="1"/>
          </p:cNvSpPr>
          <p:nvPr>
            <p:ph idx="1"/>
          </p:nvPr>
        </p:nvSpPr>
        <p:spPr>
          <a:xfrm>
            <a:off x="206546" y="2012414"/>
            <a:ext cx="10255425" cy="2605306"/>
          </a:xfrm>
        </p:spPr>
        <p:txBody>
          <a:bodyPr/>
          <a:lstStyle/>
          <a:p>
            <a:pPr marL="0" indent="0">
              <a:buNone/>
            </a:pPr>
            <a:r>
              <a:rPr lang="en-AU" b="1" dirty="0">
                <a:solidFill>
                  <a:srgbClr val="C00000"/>
                </a:solidFill>
              </a:rPr>
              <a:t>Objectives</a:t>
            </a:r>
          </a:p>
          <a:p>
            <a:r>
              <a:rPr lang="en-AU" dirty="0"/>
              <a:t>To ensure Participants understand the intent of the activities contained in the MTP</a:t>
            </a:r>
          </a:p>
          <a:p>
            <a:r>
              <a:rPr lang="en-AU" dirty="0"/>
              <a:t>To agree required approaches where applicable</a:t>
            </a:r>
          </a:p>
          <a:p>
            <a:r>
              <a:rPr lang="en-AU" dirty="0"/>
              <a:t>To confirm required support from AEMO</a:t>
            </a:r>
          </a:p>
        </p:txBody>
      </p:sp>
      <p:sp>
        <p:nvSpPr>
          <p:cNvPr id="4" name="Slide Number Placeholder 3">
            <a:extLst>
              <a:ext uri="{FF2B5EF4-FFF2-40B4-BE49-F238E27FC236}">
                <a16:creationId xmlns:a16="http://schemas.microsoft.com/office/drawing/2014/main" id="{84E5D256-5F0D-4935-B1BF-DA27497B9999}"/>
              </a:ext>
            </a:extLst>
          </p:cNvPr>
          <p:cNvSpPr>
            <a:spLocks noGrp="1"/>
          </p:cNvSpPr>
          <p:nvPr>
            <p:ph type="sldNum" sz="quarter" idx="12"/>
          </p:nvPr>
        </p:nvSpPr>
        <p:spPr/>
        <p:txBody>
          <a:bodyPr/>
          <a:lstStyle/>
          <a:p>
            <a:fld id="{4EC81F68-4976-451A-B2E9-79BCBD2F70CC}" type="slidenum">
              <a:rPr lang="en-AU" smtClean="0"/>
              <a:t>28</a:t>
            </a:fld>
            <a:endParaRPr lang="en-AU" dirty="0"/>
          </a:p>
        </p:txBody>
      </p:sp>
    </p:spTree>
    <p:extLst>
      <p:ext uri="{BB962C8B-B14F-4D97-AF65-F5344CB8AC3E}">
        <p14:creationId xmlns:p14="http://schemas.microsoft.com/office/powerpoint/2010/main" val="1081903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MP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29</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2749893891"/>
              </p:ext>
            </p:extLst>
          </p:nvPr>
        </p:nvGraphicFramePr>
        <p:xfrm>
          <a:off x="83127" y="1536473"/>
          <a:ext cx="10537981" cy="5918200"/>
        </p:xfrm>
        <a:graphic>
          <a:graphicData uri="http://schemas.openxmlformats.org/drawingml/2006/table">
            <a:tbl>
              <a:tblPr firstRow="1" bandRow="1">
                <a:tableStyleId>{5C22544A-7EE6-4342-B048-85BDC9FD1C3A}</a:tableStyleId>
              </a:tblPr>
              <a:tblGrid>
                <a:gridCol w="2324719">
                  <a:extLst>
                    <a:ext uri="{9D8B030D-6E8A-4147-A177-3AD203B41FA5}">
                      <a16:colId xmlns:a16="http://schemas.microsoft.com/office/drawing/2014/main" val="3223721068"/>
                    </a:ext>
                  </a:extLst>
                </a:gridCol>
                <a:gridCol w="2065493">
                  <a:extLst>
                    <a:ext uri="{9D8B030D-6E8A-4147-A177-3AD203B41FA5}">
                      <a16:colId xmlns:a16="http://schemas.microsoft.com/office/drawing/2014/main" val="2440339904"/>
                    </a:ext>
                  </a:extLst>
                </a:gridCol>
                <a:gridCol w="2345859">
                  <a:extLst>
                    <a:ext uri="{9D8B030D-6E8A-4147-A177-3AD203B41FA5}">
                      <a16:colId xmlns:a16="http://schemas.microsoft.com/office/drawing/2014/main" val="383914754"/>
                    </a:ext>
                  </a:extLst>
                </a:gridCol>
                <a:gridCol w="1953926">
                  <a:extLst>
                    <a:ext uri="{9D8B030D-6E8A-4147-A177-3AD203B41FA5}">
                      <a16:colId xmlns:a16="http://schemas.microsoft.com/office/drawing/2014/main" val="961110196"/>
                    </a:ext>
                  </a:extLst>
                </a:gridCol>
                <a:gridCol w="1847984">
                  <a:extLst>
                    <a:ext uri="{9D8B030D-6E8A-4147-A177-3AD203B41FA5}">
                      <a16:colId xmlns:a16="http://schemas.microsoft.com/office/drawing/2014/main" val="3498580854"/>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Identify which meters need replacing or reconfiguring</a:t>
                      </a:r>
                    </a:p>
                  </a:txBody>
                  <a:tcPr/>
                </a:tc>
                <a:tc>
                  <a:txBody>
                    <a:bodyPr/>
                    <a:lstStyle/>
                    <a:p>
                      <a:r>
                        <a:rPr lang="en-AU" sz="1400" dirty="0"/>
                        <a:t>S01/A1, S02/A6, S03/A11, S04/A16, S05/A22</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 discretion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Nothing requested at this stage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extLst>
                  <a:ext uri="{0D108BD9-81ED-4DB2-BD59-A6C34878D82A}">
                    <a16:rowId xmlns:a16="http://schemas.microsoft.com/office/drawing/2014/main" val="2616853949"/>
                  </a:ext>
                </a:extLst>
              </a:tr>
              <a:tr h="370840">
                <a:tc>
                  <a:txBody>
                    <a:bodyPr/>
                    <a:lstStyle/>
                    <a:p>
                      <a:r>
                        <a:rPr lang="en-AU" sz="1400" dirty="0"/>
                        <a:t>Assess and apply for data storage exemptions</a:t>
                      </a:r>
                    </a:p>
                  </a:txBody>
                  <a:tcPr/>
                </a:tc>
                <a:tc>
                  <a:txBody>
                    <a:bodyPr/>
                    <a:lstStyle/>
                    <a:p>
                      <a:r>
                        <a:rPr lang="en-AU" sz="1400" dirty="0"/>
                        <a:t>S01/A2 &amp; A5, </a:t>
                      </a:r>
                    </a:p>
                    <a:p>
                      <a:r>
                        <a:rPr lang="en-AU" sz="1400" dirty="0"/>
                        <a:t>S02/A7 &amp; A10, </a:t>
                      </a:r>
                    </a:p>
                    <a:p>
                      <a:r>
                        <a:rPr lang="en-AU" sz="1400" dirty="0"/>
                        <a:t>S03/A12 &amp; A15,</a:t>
                      </a:r>
                    </a:p>
                    <a:p>
                      <a:r>
                        <a:rPr lang="en-AU" sz="1400" dirty="0"/>
                        <a:t>S04/A18 &amp; A21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 discretion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Process data exemption requests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extLst>
                  <a:ext uri="{0D108BD9-81ED-4DB2-BD59-A6C34878D82A}">
                    <a16:rowId xmlns:a16="http://schemas.microsoft.com/office/drawing/2014/main" val="4088977514"/>
                  </a:ext>
                </a:extLst>
              </a:tr>
              <a:tr h="370840">
                <a:tc>
                  <a:txBody>
                    <a:bodyPr/>
                    <a:lstStyle/>
                    <a:p>
                      <a:r>
                        <a:rPr lang="en-AU" sz="1400" dirty="0"/>
                        <a:t>Install or reconfigure meters as required</a:t>
                      </a:r>
                    </a:p>
                  </a:txBody>
                  <a:tcPr/>
                </a:tc>
                <a:tc>
                  <a:txBody>
                    <a:bodyPr/>
                    <a:lstStyle/>
                    <a:p>
                      <a:r>
                        <a:rPr lang="en-AU" sz="1400" dirty="0"/>
                        <a:t>S01/A4, S02/A9, S03/A14, S04/A20, S05/A24, S06/A25, S07/A26, S08/A27, S09/A28, S10/AA29</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 discretion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Nothing requested at this stage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extLst>
                  <a:ext uri="{0D108BD9-81ED-4DB2-BD59-A6C34878D82A}">
                    <a16:rowId xmlns:a16="http://schemas.microsoft.com/office/drawing/2014/main" val="3902680059"/>
                  </a:ext>
                </a:extLst>
              </a:tr>
              <a:tr h="370840">
                <a:tc>
                  <a:txBody>
                    <a:bodyPr/>
                    <a:lstStyle/>
                    <a:p>
                      <a:r>
                        <a:rPr lang="en-AU" sz="1400" dirty="0"/>
                        <a:t>Complete </a:t>
                      </a:r>
                      <a:r>
                        <a:rPr lang="en-AU" sz="1400" dirty="0" err="1"/>
                        <a:t>RegisterID</a:t>
                      </a:r>
                      <a:r>
                        <a:rPr lang="en-AU" sz="1400" dirty="0"/>
                        <a:t>  to ‘Suffix’ data cleanse</a:t>
                      </a:r>
                    </a:p>
                  </a:txBody>
                  <a:tcPr/>
                </a:tc>
                <a:tc>
                  <a:txBody>
                    <a:bodyPr/>
                    <a:lstStyle/>
                    <a:p>
                      <a:r>
                        <a:rPr lang="en-AU" sz="1400" dirty="0"/>
                        <a:t>S13/A36a, S14/A40a, S15/A45a, S17/A57a, S18/A63a, S19/A69a, S20/A75a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Until the requirement has been removed, we need to plan for an appropriate transition e.g. timing and preferred approach</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Dependent on agreed approach</a:t>
                      </a:r>
                    </a:p>
                    <a:p>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and Participants to monitor discussions at the ERCF and Standing Data Review</a:t>
                      </a:r>
                    </a:p>
                  </a:txBody>
                  <a:tcPr/>
                </a:tc>
                <a:extLst>
                  <a:ext uri="{0D108BD9-81ED-4DB2-BD59-A6C34878D82A}">
                    <a16:rowId xmlns:a16="http://schemas.microsoft.com/office/drawing/2014/main" val="297824250"/>
                  </a:ext>
                </a:extLst>
              </a:tr>
              <a:tr h="370840">
                <a:tc>
                  <a:txBody>
                    <a:bodyPr/>
                    <a:lstStyle/>
                    <a:p>
                      <a:r>
                        <a:rPr lang="en-AU" sz="1400" dirty="0"/>
                        <a:t>Create Registers in MSATS</a:t>
                      </a:r>
                    </a:p>
                  </a:txBody>
                  <a:tcPr/>
                </a:tc>
                <a:tc>
                  <a:txBody>
                    <a:bodyPr/>
                    <a:lstStyle/>
                    <a:p>
                      <a:r>
                        <a:rPr lang="en-AU" sz="1400" dirty="0"/>
                        <a:t>S26/A97, S27/A101, S27a/A101c</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txBody>
                  <a:tcPr/>
                </a:tc>
                <a:tc>
                  <a:txBody>
                    <a:bodyPr/>
                    <a:lstStyle/>
                    <a:p>
                      <a:r>
                        <a:rPr lang="en-AU" sz="1400" dirty="0"/>
                        <a:t>Notification mgt potentially</a:t>
                      </a:r>
                    </a:p>
                  </a:txBody>
                  <a:tcPr/>
                </a:tc>
                <a:tc>
                  <a:txBody>
                    <a:bodyPr/>
                    <a:lstStyle/>
                    <a:p>
                      <a:endParaRPr lang="en-AU" sz="1400" dirty="0"/>
                    </a:p>
                  </a:txBody>
                  <a:tcPr/>
                </a:tc>
                <a:extLst>
                  <a:ext uri="{0D108BD9-81ED-4DB2-BD59-A6C34878D82A}">
                    <a16:rowId xmlns:a16="http://schemas.microsoft.com/office/drawing/2014/main" val="1217195964"/>
                  </a:ext>
                </a:extLst>
              </a:tr>
              <a:tr h="370840">
                <a:tc>
                  <a:txBody>
                    <a:bodyPr/>
                    <a:lstStyle/>
                    <a:p>
                      <a:r>
                        <a:rPr lang="en-AU" sz="1400" dirty="0"/>
                        <a:t>Complete data cleanse of Meter Installation Type codes</a:t>
                      </a:r>
                    </a:p>
                  </a:txBody>
                  <a:tcPr/>
                </a:tc>
                <a:tc>
                  <a:txBody>
                    <a:bodyPr/>
                    <a:lstStyle/>
                    <a:p>
                      <a:r>
                        <a:rPr lang="en-AU" sz="1400" dirty="0"/>
                        <a:t>S39/A121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txBody>
                  <a:tcPr/>
                </a:tc>
                <a:tc>
                  <a:txBody>
                    <a:bodyPr/>
                    <a:lstStyle/>
                    <a:p>
                      <a:r>
                        <a:rPr lang="en-AU" sz="1400" dirty="0"/>
                        <a:t>Notification mgt potentially</a:t>
                      </a:r>
                    </a:p>
                  </a:txBody>
                  <a:tcPr/>
                </a:tc>
                <a:tc>
                  <a:txBody>
                    <a:bodyPr/>
                    <a:lstStyle/>
                    <a:p>
                      <a:endParaRPr lang="en-AU" sz="1400" dirty="0"/>
                    </a:p>
                  </a:txBody>
                  <a:tcPr/>
                </a:tc>
                <a:extLst>
                  <a:ext uri="{0D108BD9-81ED-4DB2-BD59-A6C34878D82A}">
                    <a16:rowId xmlns:a16="http://schemas.microsoft.com/office/drawing/2014/main" val="3470639551"/>
                  </a:ext>
                </a:extLst>
              </a:tr>
              <a:tr h="370840">
                <a:tc>
                  <a:txBody>
                    <a:bodyPr/>
                    <a:lstStyle/>
                    <a:p>
                      <a:r>
                        <a:rPr lang="en-AU" sz="1400" dirty="0"/>
                        <a:t>Assess and apply for Accreditation Updates</a:t>
                      </a:r>
                    </a:p>
                  </a:txBody>
                  <a:tcPr/>
                </a:tc>
                <a:tc>
                  <a:txBody>
                    <a:bodyPr/>
                    <a:lstStyle/>
                    <a:p>
                      <a:r>
                        <a:rPr lang="en-AU" sz="1400" dirty="0"/>
                        <a:t>S41/A123&amp;A124&amp;A125</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S42/A127&amp;A128&amp;A129</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accreditation workflow</a:t>
                      </a:r>
                    </a:p>
                  </a:txBody>
                  <a:tcPr/>
                </a:tc>
                <a:tc>
                  <a:txBody>
                    <a:bodyPr/>
                    <a:lstStyle/>
                    <a:p>
                      <a:r>
                        <a:rPr lang="en-AU" sz="1400" dirty="0"/>
                        <a:t>Assessment and application support</a:t>
                      </a:r>
                    </a:p>
                  </a:txBody>
                  <a:tcPr/>
                </a:tc>
                <a:tc>
                  <a:txBody>
                    <a:bodyPr/>
                    <a:lstStyle/>
                    <a:p>
                      <a:endParaRPr lang="en-AU" sz="1400" dirty="0"/>
                    </a:p>
                  </a:txBody>
                  <a:tcPr/>
                </a:tc>
                <a:extLst>
                  <a:ext uri="{0D108BD9-81ED-4DB2-BD59-A6C34878D82A}">
                    <a16:rowId xmlns:a16="http://schemas.microsoft.com/office/drawing/2014/main" val="1470367926"/>
                  </a:ext>
                </a:extLst>
              </a:tr>
            </a:tbl>
          </a:graphicData>
        </a:graphic>
      </p:graphicFrame>
    </p:spTree>
    <p:extLst>
      <p:ext uri="{BB962C8B-B14F-4D97-AF65-F5344CB8AC3E}">
        <p14:creationId xmlns:p14="http://schemas.microsoft.com/office/powerpoint/2010/main" val="107509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B518-AF4B-4ABA-B3D3-8FB9B654A44B}"/>
              </a:ext>
            </a:extLst>
          </p:cNvPr>
          <p:cNvSpPr>
            <a:spLocks noGrp="1"/>
          </p:cNvSpPr>
          <p:nvPr>
            <p:ph type="title"/>
          </p:nvPr>
        </p:nvSpPr>
        <p:spPr/>
        <p:txBody>
          <a:bodyPr/>
          <a:lstStyle/>
          <a:p>
            <a:r>
              <a:rPr lang="en-AU" dirty="0"/>
              <a:t>Consolidate meeting actions</a:t>
            </a:r>
          </a:p>
        </p:txBody>
      </p:sp>
      <p:sp>
        <p:nvSpPr>
          <p:cNvPr id="4" name="Slide Number Placeholder 3">
            <a:extLst>
              <a:ext uri="{FF2B5EF4-FFF2-40B4-BE49-F238E27FC236}">
                <a16:creationId xmlns:a16="http://schemas.microsoft.com/office/drawing/2014/main" id="{F13503A9-071E-4E90-971B-00001ADB0D0B}"/>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5" name="Table 5">
            <a:extLst>
              <a:ext uri="{FF2B5EF4-FFF2-40B4-BE49-F238E27FC236}">
                <a16:creationId xmlns:a16="http://schemas.microsoft.com/office/drawing/2014/main" id="{645C946C-70DF-4AE8-92A3-57E42D946C9E}"/>
              </a:ext>
            </a:extLst>
          </p:cNvPr>
          <p:cNvGraphicFramePr>
            <a:graphicFrameLocks noGrp="1"/>
          </p:cNvGraphicFramePr>
          <p:nvPr>
            <p:extLst>
              <p:ext uri="{D42A27DB-BD31-4B8C-83A1-F6EECF244321}">
                <p14:modId xmlns:p14="http://schemas.microsoft.com/office/powerpoint/2010/main" val="1213555406"/>
              </p:ext>
            </p:extLst>
          </p:nvPr>
        </p:nvGraphicFramePr>
        <p:xfrm>
          <a:off x="95692" y="1827411"/>
          <a:ext cx="10515600" cy="3956685"/>
        </p:xfrm>
        <a:graphic>
          <a:graphicData uri="http://schemas.openxmlformats.org/drawingml/2006/table">
            <a:tbl>
              <a:tblPr firstRow="1" bandRow="1">
                <a:tableStyleId>{5C22544A-7EE6-4342-B048-85BDC9FD1C3A}</a:tableStyleId>
              </a:tblPr>
              <a:tblGrid>
                <a:gridCol w="2509284">
                  <a:extLst>
                    <a:ext uri="{9D8B030D-6E8A-4147-A177-3AD203B41FA5}">
                      <a16:colId xmlns:a16="http://schemas.microsoft.com/office/drawing/2014/main" val="2356147335"/>
                    </a:ext>
                  </a:extLst>
                </a:gridCol>
                <a:gridCol w="5390707">
                  <a:extLst>
                    <a:ext uri="{9D8B030D-6E8A-4147-A177-3AD203B41FA5}">
                      <a16:colId xmlns:a16="http://schemas.microsoft.com/office/drawing/2014/main" val="2456912771"/>
                    </a:ext>
                  </a:extLst>
                </a:gridCol>
                <a:gridCol w="1414130">
                  <a:extLst>
                    <a:ext uri="{9D8B030D-6E8A-4147-A177-3AD203B41FA5}">
                      <a16:colId xmlns:a16="http://schemas.microsoft.com/office/drawing/2014/main" val="4189107647"/>
                    </a:ext>
                  </a:extLst>
                </a:gridCol>
                <a:gridCol w="1201479">
                  <a:extLst>
                    <a:ext uri="{9D8B030D-6E8A-4147-A177-3AD203B41FA5}">
                      <a16:colId xmlns:a16="http://schemas.microsoft.com/office/drawing/2014/main" val="1224107853"/>
                    </a:ext>
                  </a:extLst>
                </a:gridCol>
              </a:tblGrid>
              <a:tr h="370840">
                <a:tc>
                  <a:txBody>
                    <a:bodyPr/>
                    <a:lstStyle/>
                    <a:p>
                      <a:r>
                        <a:rPr lang="en-AU" dirty="0"/>
                        <a:t>Topic</a:t>
                      </a:r>
                    </a:p>
                  </a:txBody>
                  <a:tcPr/>
                </a:tc>
                <a:tc>
                  <a:txBody>
                    <a:bodyPr/>
                    <a:lstStyle/>
                    <a:p>
                      <a:r>
                        <a:rPr lang="en-AU" dirty="0"/>
                        <a:t>Action</a:t>
                      </a:r>
                    </a:p>
                  </a:txBody>
                  <a:tcPr/>
                </a:tc>
                <a:tc>
                  <a:txBody>
                    <a:bodyPr/>
                    <a:lstStyle/>
                    <a:p>
                      <a:r>
                        <a:rPr lang="en-AU" dirty="0"/>
                        <a:t>Responsibility</a:t>
                      </a:r>
                    </a:p>
                  </a:txBody>
                  <a:tcPr/>
                </a:tc>
                <a:tc>
                  <a:txBody>
                    <a:bodyPr/>
                    <a:lstStyle/>
                    <a:p>
                      <a:r>
                        <a:rPr lang="en-AU" dirty="0"/>
                        <a:t>Due date</a:t>
                      </a:r>
                    </a:p>
                  </a:txBody>
                  <a:tcPr/>
                </a:tc>
                <a:extLst>
                  <a:ext uri="{0D108BD9-81ED-4DB2-BD59-A6C34878D82A}">
                    <a16:rowId xmlns:a16="http://schemas.microsoft.com/office/drawing/2014/main" val="666031136"/>
                  </a:ext>
                </a:extLst>
              </a:tr>
              <a:tr h="370840">
                <a:tc>
                  <a:txBody>
                    <a:bodyPr/>
                    <a:lstStyle/>
                    <a:p>
                      <a:r>
                        <a:rPr lang="en-AU" dirty="0"/>
                        <a:t>Changes to AEMO’s Meter Data Validation Framework </a:t>
                      </a:r>
                    </a:p>
                  </a:txBody>
                  <a:tcPr/>
                </a:tc>
                <a:tc>
                  <a:txBody>
                    <a:bodyPr/>
                    <a:lstStyle/>
                    <a:p>
                      <a:r>
                        <a:rPr lang="en-AU" dirty="0"/>
                        <a:t>TFG to propose valid use cases for the 3 rejection scenarios</a:t>
                      </a:r>
                    </a:p>
                  </a:txBody>
                  <a:tcPr/>
                </a:tc>
                <a:tc>
                  <a:txBody>
                    <a:bodyPr/>
                    <a:lstStyle/>
                    <a:p>
                      <a:r>
                        <a:rPr lang="en-AU" dirty="0"/>
                        <a:t>TFG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Thu 30 Apr</a:t>
                      </a:r>
                    </a:p>
                  </a:txBody>
                  <a:tcPr/>
                </a:tc>
                <a:extLst>
                  <a:ext uri="{0D108BD9-81ED-4DB2-BD59-A6C34878D82A}">
                    <a16:rowId xmlns:a16="http://schemas.microsoft.com/office/drawing/2014/main" val="293024606"/>
                  </a:ext>
                </a:extLst>
              </a:tr>
              <a:tr h="370840">
                <a:tc rowSpan="4">
                  <a:txBody>
                    <a:bodyPr/>
                    <a:lstStyle/>
                    <a:p>
                      <a:r>
                        <a:rPr lang="en-AU" dirty="0"/>
                        <a:t>MTP activities: </a:t>
                      </a:r>
                      <a:br>
                        <a:rPr lang="en-AU" dirty="0"/>
                      </a:br>
                      <a:r>
                        <a:rPr lang="en-AU" dirty="0"/>
                        <a:t>Clarifications and approaches</a:t>
                      </a:r>
                    </a:p>
                  </a:txBody>
                  <a:tcPr/>
                </a:tc>
                <a:tc>
                  <a:txBody>
                    <a:bodyPr/>
                    <a:lstStyle/>
                    <a:p>
                      <a:r>
                        <a:rPr lang="en-AU" dirty="0"/>
                        <a:t>AEMO to circulate a draft template relating to the conversion of Dec 2022 meters to the TFG. </a:t>
                      </a:r>
                    </a:p>
                  </a:txBody>
                  <a:tcPr/>
                </a:tc>
                <a:tc>
                  <a:txBody>
                    <a:bodyPr/>
                    <a:lstStyle/>
                    <a:p>
                      <a:r>
                        <a:rPr lang="en-AU" dirty="0"/>
                        <a:t>AEMO</a:t>
                      </a:r>
                    </a:p>
                  </a:txBody>
                  <a:tcPr/>
                </a:tc>
                <a:tc>
                  <a:txBody>
                    <a:bodyPr/>
                    <a:lstStyle/>
                    <a:p>
                      <a:r>
                        <a:rPr lang="en-AU" dirty="0"/>
                        <a:t>Thu 30 Apr</a:t>
                      </a:r>
                    </a:p>
                  </a:txBody>
                  <a:tcPr/>
                </a:tc>
                <a:extLst>
                  <a:ext uri="{0D108BD9-81ED-4DB2-BD59-A6C34878D82A}">
                    <a16:rowId xmlns:a16="http://schemas.microsoft.com/office/drawing/2014/main" val="3297836647"/>
                  </a:ext>
                </a:extLst>
              </a:tr>
              <a:tr h="370840">
                <a:tc vMerge="1">
                  <a:txBody>
                    <a:bodyPr/>
                    <a:lstStyle/>
                    <a:p>
                      <a:endParaRPr lang="en-AU" dirty="0"/>
                    </a:p>
                  </a:txBody>
                  <a:tcPr/>
                </a:tc>
                <a:tc>
                  <a:txBody>
                    <a:bodyPr/>
                    <a:lstStyle/>
                    <a:p>
                      <a:r>
                        <a:rPr lang="en-AU" dirty="0"/>
                        <a:t>TFG to provide indicative timing as to when participants intend to send or receive 5-min metering data (assuming 5MS commencement of 1 July 2021)</a:t>
                      </a:r>
                    </a:p>
                  </a:txBody>
                  <a:tcPr/>
                </a:tc>
                <a:tc>
                  <a:txBody>
                    <a:bodyPr/>
                    <a:lstStyle/>
                    <a:p>
                      <a:r>
                        <a:rPr lang="en-AU" dirty="0"/>
                        <a:t>TFG</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Thu 30 Apr</a:t>
                      </a:r>
                    </a:p>
                  </a:txBody>
                  <a:tcPr/>
                </a:tc>
                <a:extLst>
                  <a:ext uri="{0D108BD9-81ED-4DB2-BD59-A6C34878D82A}">
                    <a16:rowId xmlns:a16="http://schemas.microsoft.com/office/drawing/2014/main" val="915718093"/>
                  </a:ext>
                </a:extLst>
              </a:tr>
              <a:tr h="370840">
                <a:tc vMerge="1">
                  <a:txBody>
                    <a:bodyPr/>
                    <a:lstStyle/>
                    <a:p>
                      <a:endParaRPr lang="en-AU" dirty="0"/>
                    </a:p>
                  </a:txBody>
                  <a:tcPr/>
                </a:tc>
                <a:tc>
                  <a:txBody>
                    <a:bodyPr/>
                    <a:lstStyle/>
                    <a:p>
                      <a:r>
                        <a:rPr lang="en-AU" strike="sngStrike" dirty="0"/>
                        <a:t>AEMO to provide a template to the TFG to support MDPs providing their conversion plans to AEMO</a:t>
                      </a:r>
                    </a:p>
                  </a:txBody>
                  <a:tcPr/>
                </a:tc>
                <a:tc>
                  <a:txBody>
                    <a:bodyPr/>
                    <a:lstStyle/>
                    <a:p>
                      <a:r>
                        <a:rPr lang="en-AU" strike="sngStrike"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trike="sngStrike" dirty="0"/>
                        <a:t>Thu 30 Apr</a:t>
                      </a:r>
                    </a:p>
                  </a:txBody>
                  <a:tcPr/>
                </a:tc>
                <a:extLst>
                  <a:ext uri="{0D108BD9-81ED-4DB2-BD59-A6C34878D82A}">
                    <a16:rowId xmlns:a16="http://schemas.microsoft.com/office/drawing/2014/main" val="323448937"/>
                  </a:ext>
                </a:extLst>
              </a:tr>
              <a:tr h="370840">
                <a:tc vMerge="1">
                  <a:txBody>
                    <a:bodyPr/>
                    <a:lstStyle/>
                    <a:p>
                      <a:endParaRPr lang="en-AU" dirty="0"/>
                    </a:p>
                  </a:txBody>
                  <a:tcPr/>
                </a:tc>
                <a:tc>
                  <a:txBody>
                    <a:bodyPr/>
                    <a:lstStyle/>
                    <a:p>
                      <a:r>
                        <a:rPr lang="en-AU" dirty="0"/>
                        <a:t>AEMO to provide confirmation to TFG on the NCONUML algorithm approval process, taking into consideration how to apply, lead time required for approval and whether there is a template for profiles and algorithms</a:t>
                      </a:r>
                    </a:p>
                  </a:txBody>
                  <a:tcPr/>
                </a:tc>
                <a:tc>
                  <a:txBody>
                    <a:bodyPr/>
                    <a:lstStyle/>
                    <a:p>
                      <a:r>
                        <a:rPr lang="en-AU" dirty="0"/>
                        <a:t>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Thu 30 Apr</a:t>
                      </a:r>
                    </a:p>
                    <a:p>
                      <a:endParaRPr lang="en-AU" dirty="0"/>
                    </a:p>
                  </a:txBody>
                  <a:tcPr/>
                </a:tc>
                <a:extLst>
                  <a:ext uri="{0D108BD9-81ED-4DB2-BD59-A6C34878D82A}">
                    <a16:rowId xmlns:a16="http://schemas.microsoft.com/office/drawing/2014/main" val="661821927"/>
                  </a:ext>
                </a:extLst>
              </a:tr>
            </a:tbl>
          </a:graphicData>
        </a:graphic>
      </p:graphicFrame>
    </p:spTree>
    <p:extLst>
      <p:ext uri="{BB962C8B-B14F-4D97-AF65-F5344CB8AC3E}">
        <p14:creationId xmlns:p14="http://schemas.microsoft.com/office/powerpoint/2010/main" val="1609841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NOTES: MP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30</a:t>
            </a:fld>
            <a:endParaRPr lang="en-AU" dirty="0"/>
          </a:p>
        </p:txBody>
      </p:sp>
      <p:sp>
        <p:nvSpPr>
          <p:cNvPr id="3" name="TextBox 2">
            <a:extLst>
              <a:ext uri="{FF2B5EF4-FFF2-40B4-BE49-F238E27FC236}">
                <a16:creationId xmlns:a16="http://schemas.microsoft.com/office/drawing/2014/main" id="{6CEBF345-E827-4948-AAFF-FBACAC49E7B4}"/>
              </a:ext>
            </a:extLst>
          </p:cNvPr>
          <p:cNvSpPr txBox="1"/>
          <p:nvPr/>
        </p:nvSpPr>
        <p:spPr>
          <a:xfrm>
            <a:off x="206547" y="1618043"/>
            <a:ext cx="10255424" cy="5047536"/>
          </a:xfrm>
          <a:prstGeom prst="rect">
            <a:avLst/>
          </a:prstGeom>
          <a:noFill/>
        </p:spPr>
        <p:txBody>
          <a:bodyPr wrap="square" rtlCol="0">
            <a:spAutoFit/>
          </a:bodyPr>
          <a:lstStyle/>
          <a:p>
            <a:pPr marL="285750" indent="-285750">
              <a:buFont typeface="Arial" panose="020B0604020202020204" pitchFamily="34" charset="0"/>
              <a:buChar char="•"/>
            </a:pPr>
            <a:r>
              <a:rPr lang="en-AU" sz="1400" dirty="0"/>
              <a:t>AEMO reiterated that the MP activities associated to the identification of which meters needed replacing or reconfiguring should have now been completed, except for ‘unknown’ cross-boundary meters which needs to be identified by 30 June 2020. The approach as to how to identify these meters was left to the MPs, however, AEMO has provided a template for industry use to ensure that relevant and consistent information is being provided, including at risk sites and remediation plans.</a:t>
            </a:r>
          </a:p>
          <a:p>
            <a:pPr marL="285750" indent="-285750">
              <a:buFont typeface="Arial" panose="020B0604020202020204" pitchFamily="34" charset="0"/>
              <a:buChar char="•"/>
            </a:pPr>
            <a:r>
              <a:rPr lang="en-AU" sz="1400" dirty="0"/>
              <a:t>AGL sought clarification that if FRMPs (or other parties) wanted to input into an MP’s meter rollout plan that they should approach the relevant MP directly. AEMO confirmed that this was its understanding. </a:t>
            </a:r>
          </a:p>
          <a:p>
            <a:pPr marL="285750" indent="-285750">
              <a:buFont typeface="Arial" panose="020B0604020202020204" pitchFamily="34" charset="0"/>
              <a:buChar char="•"/>
            </a:pPr>
            <a:r>
              <a:rPr lang="en-AU" sz="1400" dirty="0"/>
              <a:t>AEMO noted that there is a procedural requirement relating to the completion of a </a:t>
            </a:r>
            <a:r>
              <a:rPr lang="en-AU" sz="1400" dirty="0" err="1"/>
              <a:t>RegisterID</a:t>
            </a:r>
            <a:r>
              <a:rPr lang="en-AU" sz="1400" dirty="0"/>
              <a:t> to ‘Suffix’ data cleanse. Until such time that the procedure requirement is removed, the TFG will need to determine an appropriate approach for this activity. </a:t>
            </a:r>
          </a:p>
          <a:p>
            <a:pPr marL="285750" indent="-285750">
              <a:buFont typeface="Arial" panose="020B0604020202020204" pitchFamily="34" charset="0"/>
              <a:buChar char="•"/>
            </a:pPr>
            <a:r>
              <a:rPr lang="en-AU" sz="1400" dirty="0"/>
              <a:t>Ausnet sought clarification as to whether the approach for MTP A69 (data cleanse) would be addressed by the CNDS clarification document. AEMO noted that the paper focused on the CNDS table and not the CRI table. </a:t>
            </a:r>
          </a:p>
          <a:p>
            <a:pPr marL="285750" indent="-285750">
              <a:buFont typeface="Arial" panose="020B0604020202020204" pitchFamily="34" charset="0"/>
              <a:buChar char="•"/>
            </a:pPr>
            <a:r>
              <a:rPr lang="en-AU" sz="1400" dirty="0"/>
              <a:t>Metering Dynamics enquired about whether the expectation was to start aligning </a:t>
            </a:r>
            <a:r>
              <a:rPr lang="en-AU" sz="1400" dirty="0" err="1"/>
              <a:t>RegisterIds</a:t>
            </a:r>
            <a:r>
              <a:rPr lang="en-AU" sz="1400" dirty="0"/>
              <a:t>, datastreams and MDM contributory suffix now. AEMO noted it was up to individual organisations to decide when and how they would fulfil with obligation.</a:t>
            </a:r>
          </a:p>
          <a:p>
            <a:pPr marL="285750" indent="-285750">
              <a:buFont typeface="Arial" panose="020B0604020202020204" pitchFamily="34" charset="0"/>
              <a:buChar char="•"/>
            </a:pPr>
            <a:r>
              <a:rPr lang="en-AU" sz="1400" dirty="0"/>
              <a:t>Metering Dynamics asked whether AEMO was still considering if the ADL would remain at the datastream level in a 5MS environment.  AEMO noted that the conversation regarding the application of the ADL has commenced in the ERCF and that the TFG would continue to monitor its progress.</a:t>
            </a:r>
          </a:p>
          <a:p>
            <a:pPr marL="285750" indent="-285750">
              <a:buFont typeface="Arial" panose="020B0604020202020204" pitchFamily="34" charset="0"/>
              <a:buChar char="•"/>
            </a:pPr>
            <a:r>
              <a:rPr lang="en-AU" sz="1400" dirty="0"/>
              <a:t>AEMO noted that a complete data cleanse of Meter Installation Type codes was a broad brush activity with emphasis on type 1-3 and 4* meters. AEMO didn’t expect a significant volume of CRs being generated as a result of this activity, however, should industry believe that this will not be the case, then the TFG should consider notification management processes. </a:t>
            </a:r>
          </a:p>
          <a:p>
            <a:pPr marL="285750" indent="-285750">
              <a:buFont typeface="Arial" panose="020B0604020202020204" pitchFamily="34" charset="0"/>
              <a:buChar char="•"/>
            </a:pPr>
            <a:r>
              <a:rPr lang="en-AU" sz="1400" dirty="0"/>
              <a:t>Vector enquired about whether AEMO would provide a template for MPs to report meter transition plans for the December 2022 meters. AEMO stated that it will circulate a template for TFG consideration. </a:t>
            </a:r>
          </a:p>
          <a:p>
            <a:endParaRPr lang="en-AU" sz="1400" dirty="0"/>
          </a:p>
          <a:p>
            <a:r>
              <a:rPr lang="en-AU" sz="1400" dirty="0">
                <a:solidFill>
                  <a:srgbClr val="C00000"/>
                </a:solidFill>
              </a:rPr>
              <a:t>**ACTION**: AEMO to circulate a draft template relating to the conversion of Dec 2022 meters to the TFG. </a:t>
            </a:r>
          </a:p>
        </p:txBody>
      </p:sp>
    </p:spTree>
    <p:extLst>
      <p:ext uri="{BB962C8B-B14F-4D97-AF65-F5344CB8AC3E}">
        <p14:creationId xmlns:p14="http://schemas.microsoft.com/office/powerpoint/2010/main" val="1384576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MDP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31</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4056299689"/>
              </p:ext>
            </p:extLst>
          </p:nvPr>
        </p:nvGraphicFramePr>
        <p:xfrm>
          <a:off x="124358" y="1555115"/>
          <a:ext cx="10468053" cy="5643880"/>
        </p:xfrm>
        <a:graphic>
          <a:graphicData uri="http://schemas.openxmlformats.org/drawingml/2006/table">
            <a:tbl>
              <a:tblPr firstRow="1" bandRow="1">
                <a:tableStyleId>{5C22544A-7EE6-4342-B048-85BDC9FD1C3A}</a:tableStyleId>
              </a:tblPr>
              <a:tblGrid>
                <a:gridCol w="2353907">
                  <a:extLst>
                    <a:ext uri="{9D8B030D-6E8A-4147-A177-3AD203B41FA5}">
                      <a16:colId xmlns:a16="http://schemas.microsoft.com/office/drawing/2014/main" val="3223721068"/>
                    </a:ext>
                  </a:extLst>
                </a:gridCol>
                <a:gridCol w="2458216">
                  <a:extLst>
                    <a:ext uri="{9D8B030D-6E8A-4147-A177-3AD203B41FA5}">
                      <a16:colId xmlns:a16="http://schemas.microsoft.com/office/drawing/2014/main" val="2440339904"/>
                    </a:ext>
                  </a:extLst>
                </a:gridCol>
                <a:gridCol w="2142048">
                  <a:extLst>
                    <a:ext uri="{9D8B030D-6E8A-4147-A177-3AD203B41FA5}">
                      <a16:colId xmlns:a16="http://schemas.microsoft.com/office/drawing/2014/main" val="383914754"/>
                    </a:ext>
                  </a:extLst>
                </a:gridCol>
                <a:gridCol w="1756941">
                  <a:extLst>
                    <a:ext uri="{9D8B030D-6E8A-4147-A177-3AD203B41FA5}">
                      <a16:colId xmlns:a16="http://schemas.microsoft.com/office/drawing/2014/main" val="961110196"/>
                    </a:ext>
                  </a:extLst>
                </a:gridCol>
                <a:gridCol w="1756941">
                  <a:extLst>
                    <a:ext uri="{9D8B030D-6E8A-4147-A177-3AD203B41FA5}">
                      <a16:colId xmlns:a16="http://schemas.microsoft.com/office/drawing/2014/main" val="3793049841"/>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Agreement to allow the delivery of 5min metering data pre-1 July 2021</a:t>
                      </a:r>
                    </a:p>
                  </a:txBody>
                  <a:tcPr/>
                </a:tc>
                <a:tc>
                  <a:txBody>
                    <a:bodyPr/>
                    <a:lstStyle/>
                    <a:p>
                      <a:r>
                        <a:rPr lang="en-AU" sz="1400" dirty="0"/>
                        <a:t>S13/A32 &amp; A34, </a:t>
                      </a:r>
                    </a:p>
                    <a:p>
                      <a:r>
                        <a:rPr lang="en-AU" sz="1400" dirty="0"/>
                        <a:t>S14/A37 &amp; A39,</a:t>
                      </a:r>
                    </a:p>
                    <a:p>
                      <a:r>
                        <a:rPr lang="en-AU" sz="1400" dirty="0"/>
                        <a:t>S15/A42 &amp; A44,</a:t>
                      </a:r>
                    </a:p>
                    <a:p>
                      <a:r>
                        <a:rPr lang="en-AU" sz="1400" dirty="0"/>
                        <a:t>S16/A47 &amp; A49, </a:t>
                      </a:r>
                    </a:p>
                    <a:p>
                      <a:r>
                        <a:rPr lang="en-AU" sz="1400" dirty="0"/>
                        <a:t>S17/A53 &amp; A55, </a:t>
                      </a:r>
                    </a:p>
                    <a:p>
                      <a:r>
                        <a:rPr lang="en-AU" sz="1400" dirty="0"/>
                        <a:t>S18/A59 &amp; A61, </a:t>
                      </a:r>
                    </a:p>
                    <a:p>
                      <a:r>
                        <a:rPr lang="en-AU" sz="1400" dirty="0"/>
                        <a:t>S19/A65 &amp; A67, </a:t>
                      </a:r>
                    </a:p>
                    <a:p>
                      <a:r>
                        <a:rPr lang="en-AU" sz="1400" dirty="0"/>
                        <a:t>S20/A71 &amp; A73, </a:t>
                      </a:r>
                    </a:p>
                    <a:p>
                      <a:r>
                        <a:rPr lang="en-AU" sz="1400" dirty="0"/>
                        <a:t>S22/A84 &amp; A85, </a:t>
                      </a:r>
                    </a:p>
                    <a:p>
                      <a:r>
                        <a:rPr lang="en-AU" sz="1400" dirty="0"/>
                        <a:t>S23/A88 &amp; A91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AEMO/Participants to engage other Parties as required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Participants to advise AEMO of indicative 5min delivery/reception dates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to publish list of participant timings </a:t>
                      </a:r>
                    </a:p>
                  </a:txBody>
                  <a:tcPr/>
                </a:tc>
                <a:tc>
                  <a:txBody>
                    <a:bodyPr/>
                    <a:lstStyle/>
                    <a:p>
                      <a:r>
                        <a:rPr lang="en-AU" sz="1400" dirty="0"/>
                        <a:t>AEMO must be a party to any agreement as per the NER</a:t>
                      </a:r>
                    </a:p>
                  </a:txBody>
                  <a:tcPr/>
                </a:tc>
                <a:tc>
                  <a:txBody>
                    <a:bodyPr/>
                    <a:lstStyle/>
                    <a:p>
                      <a:endParaRPr lang="en-AU" sz="1400" dirty="0"/>
                    </a:p>
                  </a:txBody>
                  <a:tcPr/>
                </a:tc>
                <a:extLst>
                  <a:ext uri="{0D108BD9-81ED-4DB2-BD59-A6C34878D82A}">
                    <a16:rowId xmlns:a16="http://schemas.microsoft.com/office/drawing/2014/main" val="2616853949"/>
                  </a:ext>
                </a:extLst>
              </a:tr>
              <a:tr h="370840">
                <a:tc>
                  <a:txBody>
                    <a:bodyPr/>
                    <a:lstStyle/>
                    <a:p>
                      <a:r>
                        <a:rPr lang="en-AU" sz="1400" dirty="0"/>
                        <a:t>5min metering data delivered to Participants (B2B)</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S13/A33, S14/A38 S15/A43, S16/A48, S17/A54, S18/A60, S19/A66, S23/A82, S23/A90</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As per Participant project plans</a:t>
                      </a:r>
                    </a:p>
                  </a:txBody>
                  <a:tcPr/>
                </a:tc>
                <a:tc>
                  <a:txBody>
                    <a:bodyPr/>
                    <a:lstStyle/>
                    <a:p>
                      <a:r>
                        <a:rPr lang="en-AU" sz="1400" dirty="0"/>
                        <a:t>Nothing requested at this stage</a:t>
                      </a:r>
                    </a:p>
                  </a:txBody>
                  <a:tcPr/>
                </a:tc>
                <a:tc>
                  <a:txBody>
                    <a:bodyPr/>
                    <a:lstStyle/>
                    <a:p>
                      <a:endParaRPr lang="en-AU" sz="1400" dirty="0"/>
                    </a:p>
                  </a:txBody>
                  <a:tcPr/>
                </a:tc>
                <a:extLst>
                  <a:ext uri="{0D108BD9-81ED-4DB2-BD59-A6C34878D82A}">
                    <a16:rowId xmlns:a16="http://schemas.microsoft.com/office/drawing/2014/main" val="4088977514"/>
                  </a:ext>
                </a:extLst>
              </a:tr>
              <a:tr h="370840">
                <a:tc>
                  <a:txBody>
                    <a:bodyPr/>
                    <a:lstStyle/>
                    <a:p>
                      <a:r>
                        <a:rPr lang="en-AU" sz="1400" dirty="0"/>
                        <a:t>Register level 5min metering data delivered to AEMO (via MDFF)</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S13/A35, S14/A41 S15/A46, S16/A50, S17/A56, S18/A62, S19/A68, S20/A74, S22/A86 S23/A92, S23/A94, S38/A120a</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As agreed between an MDP and 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Bi-lateral party</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expected to require 5min metering data from Feb 2021</a:t>
                      </a:r>
                    </a:p>
                  </a:txBody>
                  <a:tcPr/>
                </a:tc>
                <a:extLst>
                  <a:ext uri="{0D108BD9-81ED-4DB2-BD59-A6C34878D82A}">
                    <a16:rowId xmlns:a16="http://schemas.microsoft.com/office/drawing/2014/main" val="3902680059"/>
                  </a:ext>
                </a:extLst>
              </a:tr>
              <a:tr h="370840">
                <a:tc>
                  <a:txBody>
                    <a:bodyPr/>
                    <a:lstStyle/>
                    <a:p>
                      <a:r>
                        <a:rPr lang="en-AU" sz="1400" dirty="0"/>
                        <a:t>Create/activate register level CNDS records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S13/A36, S14/A40 S15/A45, S16/A51, S17/A57, S18/A63, S19/A69, S20/A75, S26/A83, S26/A96, S27/A100, S27a/A101b, S36/A117&amp;A118</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Notification mgt to be determined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r>
                        <a:rPr lang="en-AU" sz="1400" dirty="0"/>
                        <a:t>Nothing requested except for potential notification mgt support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CNDS clarification document to be published mid-April</a:t>
                      </a:r>
                    </a:p>
                  </a:txBody>
                  <a:tcPr/>
                </a:tc>
                <a:extLst>
                  <a:ext uri="{0D108BD9-81ED-4DB2-BD59-A6C34878D82A}">
                    <a16:rowId xmlns:a16="http://schemas.microsoft.com/office/drawing/2014/main" val="297824250"/>
                  </a:ext>
                </a:extLst>
              </a:tr>
            </a:tbl>
          </a:graphicData>
        </a:graphic>
      </p:graphicFrame>
    </p:spTree>
    <p:extLst>
      <p:ext uri="{BB962C8B-B14F-4D97-AF65-F5344CB8AC3E}">
        <p14:creationId xmlns:p14="http://schemas.microsoft.com/office/powerpoint/2010/main" val="445689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MDP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32</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2667669450"/>
              </p:ext>
            </p:extLst>
          </p:nvPr>
        </p:nvGraphicFramePr>
        <p:xfrm>
          <a:off x="117043" y="1594074"/>
          <a:ext cx="10574770" cy="5882640"/>
        </p:xfrm>
        <a:graphic>
          <a:graphicData uri="http://schemas.openxmlformats.org/drawingml/2006/table">
            <a:tbl>
              <a:tblPr firstRow="1" bandRow="1">
                <a:tableStyleId>{5C22544A-7EE6-4342-B048-85BDC9FD1C3A}</a:tableStyleId>
              </a:tblPr>
              <a:tblGrid>
                <a:gridCol w="1847005">
                  <a:extLst>
                    <a:ext uri="{9D8B030D-6E8A-4147-A177-3AD203B41FA5}">
                      <a16:colId xmlns:a16="http://schemas.microsoft.com/office/drawing/2014/main" val="3223721068"/>
                    </a:ext>
                  </a:extLst>
                </a:gridCol>
                <a:gridCol w="1474096">
                  <a:extLst>
                    <a:ext uri="{9D8B030D-6E8A-4147-A177-3AD203B41FA5}">
                      <a16:colId xmlns:a16="http://schemas.microsoft.com/office/drawing/2014/main" val="2440339904"/>
                    </a:ext>
                  </a:extLst>
                </a:gridCol>
                <a:gridCol w="3582913">
                  <a:extLst>
                    <a:ext uri="{9D8B030D-6E8A-4147-A177-3AD203B41FA5}">
                      <a16:colId xmlns:a16="http://schemas.microsoft.com/office/drawing/2014/main" val="383914754"/>
                    </a:ext>
                  </a:extLst>
                </a:gridCol>
                <a:gridCol w="1739279">
                  <a:extLst>
                    <a:ext uri="{9D8B030D-6E8A-4147-A177-3AD203B41FA5}">
                      <a16:colId xmlns:a16="http://schemas.microsoft.com/office/drawing/2014/main" val="961110196"/>
                    </a:ext>
                  </a:extLst>
                </a:gridCol>
                <a:gridCol w="1931477">
                  <a:extLst>
                    <a:ext uri="{9D8B030D-6E8A-4147-A177-3AD203B41FA5}">
                      <a16:colId xmlns:a16="http://schemas.microsoft.com/office/drawing/2014/main" val="1164002184"/>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Provide forward plan to AEMO and industry</a:t>
                      </a:r>
                    </a:p>
                  </a:txBody>
                  <a:tcPr/>
                </a:tc>
                <a:tc>
                  <a:txBody>
                    <a:bodyPr/>
                    <a:lstStyle/>
                    <a:p>
                      <a:r>
                        <a:rPr lang="en-AU" sz="1400" dirty="0"/>
                        <a:t>S17/A52, S18/A58, S19/A64, S20/A70</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Each MDP Rollout plan is to include: transition window, volumes, ramp rates and overall approach e.g. jurisdictional, distribution area, Retailer.</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All ‘Required meters’ under the 5MS Rule must be included</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Application of a common template and the provision of periodic updates</a:t>
                      </a:r>
                    </a:p>
                  </a:txBody>
                  <a:tcPr/>
                </a:tc>
                <a:tc>
                  <a:txBody>
                    <a:bodyPr/>
                    <a:lstStyle/>
                    <a:p>
                      <a:r>
                        <a:rPr lang="en-AU" sz="1400" dirty="0"/>
                        <a:t>AEMO to consolidate rollout plans and provide information and advice to the TFG </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TFG to determine preferred template</a:t>
                      </a:r>
                    </a:p>
                    <a:p>
                      <a:endParaRPr lang="en-AU" sz="1400" dirty="0"/>
                    </a:p>
                  </a:txBody>
                  <a:tcPr/>
                </a:tc>
                <a:extLst>
                  <a:ext uri="{0D108BD9-81ED-4DB2-BD59-A6C34878D82A}">
                    <a16:rowId xmlns:a16="http://schemas.microsoft.com/office/drawing/2014/main" val="1338743044"/>
                  </a:ext>
                </a:extLst>
              </a:tr>
              <a:tr h="370840">
                <a:tc>
                  <a:txBody>
                    <a:bodyPr/>
                    <a:lstStyle/>
                    <a:p>
                      <a:r>
                        <a:rPr lang="en-AU" sz="1400" dirty="0"/>
                        <a:t>NCUL profiles and algorithms</a:t>
                      </a:r>
                    </a:p>
                  </a:txBody>
                  <a:tcPr/>
                </a:tc>
                <a:tc>
                  <a:txBody>
                    <a:bodyPr/>
                    <a:lstStyle/>
                    <a:p>
                      <a:r>
                        <a:rPr lang="en-AU" sz="1400" dirty="0"/>
                        <a:t>S23/A89</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MDPs to provide NCUL profiles and algorithms for AEMO approval</a:t>
                      </a:r>
                    </a:p>
                  </a:txBody>
                  <a:tcPr/>
                </a:tc>
                <a:tc>
                  <a:txBody>
                    <a:bodyPr/>
                    <a:lstStyle/>
                    <a:p>
                      <a:r>
                        <a:rPr lang="en-AU" sz="1400" dirty="0"/>
                        <a:t>Approval related support</a:t>
                      </a:r>
                    </a:p>
                  </a:txBody>
                  <a:tcPr/>
                </a:tc>
                <a:tc>
                  <a:txBody>
                    <a:bodyPr/>
                    <a:lstStyle/>
                    <a:p>
                      <a:endParaRPr lang="en-AU" sz="1400" dirty="0"/>
                    </a:p>
                  </a:txBody>
                  <a:tcPr/>
                </a:tc>
                <a:extLst>
                  <a:ext uri="{0D108BD9-81ED-4DB2-BD59-A6C34878D82A}">
                    <a16:rowId xmlns:a16="http://schemas.microsoft.com/office/drawing/2014/main" val="3470639551"/>
                  </a:ext>
                </a:extLst>
              </a:tr>
              <a:tr h="370840">
                <a:tc>
                  <a:txBody>
                    <a:bodyPr/>
                    <a:lstStyle/>
                    <a:p>
                      <a:r>
                        <a:rPr lang="en-AU" sz="1400" dirty="0"/>
                        <a:t>Delivery of tier 1 basic meter metering data (Actuals, Subs and Forward Estimates) to AEMO</a:t>
                      </a:r>
                    </a:p>
                  </a:txBody>
                  <a:tcPr/>
                </a:tc>
                <a:tc>
                  <a:txBody>
                    <a:bodyPr/>
                    <a:lstStyle/>
                    <a:p>
                      <a:r>
                        <a:rPr lang="en-AU" sz="1400" dirty="0"/>
                        <a:t>S24/A93</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Timing and approach to be determined by the MDPs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r>
                        <a:rPr lang="en-AU" sz="1400" dirty="0"/>
                        <a:t>Nothing requested at this time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Tier 1 basic meter reads can be provided to AEMO today and must be provided from 1 April 2021</a:t>
                      </a:r>
                    </a:p>
                  </a:txBody>
                  <a:tcPr/>
                </a:tc>
                <a:extLst>
                  <a:ext uri="{0D108BD9-81ED-4DB2-BD59-A6C34878D82A}">
                    <a16:rowId xmlns:a16="http://schemas.microsoft.com/office/drawing/2014/main" val="1470367926"/>
                  </a:ext>
                </a:extLst>
              </a:tr>
              <a:tr h="370840">
                <a:tc>
                  <a:txBody>
                    <a:bodyPr/>
                    <a:lstStyle/>
                    <a:p>
                      <a:r>
                        <a:rPr lang="en-AU" sz="1400" dirty="0"/>
                        <a:t>Update (remove/add) new DataStreamType codes as required</a:t>
                      </a:r>
                    </a:p>
                  </a:txBody>
                  <a:tcPr/>
                </a:tc>
                <a:tc>
                  <a:txBody>
                    <a:bodyPr/>
                    <a:lstStyle/>
                    <a:p>
                      <a:r>
                        <a:rPr lang="en-AU" sz="1400" dirty="0"/>
                        <a:t>S37/A119, S38/A120</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Notification mgt considerations to be determined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Nothing requested except for potential notification mgt support</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CNDS clarification document to be published mid-April</a:t>
                      </a:r>
                    </a:p>
                  </a:txBody>
                  <a:tcPr/>
                </a:tc>
                <a:extLst>
                  <a:ext uri="{0D108BD9-81ED-4DB2-BD59-A6C34878D82A}">
                    <a16:rowId xmlns:a16="http://schemas.microsoft.com/office/drawing/2014/main" val="813831154"/>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Finalise Accreditation Updates as required</a:t>
                      </a:r>
                    </a:p>
                  </a:txBody>
                  <a:tcPr/>
                </a:tc>
                <a:tc>
                  <a:txBody>
                    <a:bodyPr/>
                    <a:lstStyle/>
                    <a:p>
                      <a:r>
                        <a:rPr lang="en-AU" sz="1400" dirty="0"/>
                        <a:t>S43/A131-133, </a:t>
                      </a:r>
                    </a:p>
                    <a:p>
                      <a:r>
                        <a:rPr lang="en-AU" sz="1400" dirty="0"/>
                        <a:t>S44/A135-137</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AEMO accreditation workflow</a:t>
                      </a:r>
                    </a:p>
                  </a:txBody>
                  <a:tcPr/>
                </a:tc>
                <a:tc>
                  <a:txBody>
                    <a:bodyPr/>
                    <a:lstStyle/>
                    <a:p>
                      <a:r>
                        <a:rPr lang="en-AU" sz="1400" dirty="0"/>
                        <a:t>Assessment and application support</a:t>
                      </a:r>
                    </a:p>
                  </a:txBody>
                  <a:tcPr/>
                </a:tc>
                <a:tc>
                  <a:txBody>
                    <a:bodyPr/>
                    <a:lstStyle/>
                    <a:p>
                      <a:endParaRPr lang="en-AU" sz="1400" dirty="0"/>
                    </a:p>
                  </a:txBody>
                  <a:tcPr/>
                </a:tc>
                <a:extLst>
                  <a:ext uri="{0D108BD9-81ED-4DB2-BD59-A6C34878D82A}">
                    <a16:rowId xmlns:a16="http://schemas.microsoft.com/office/drawing/2014/main" val="2019255945"/>
                  </a:ext>
                </a:extLst>
              </a:tr>
            </a:tbl>
          </a:graphicData>
        </a:graphic>
      </p:graphicFrame>
    </p:spTree>
    <p:extLst>
      <p:ext uri="{BB962C8B-B14F-4D97-AF65-F5344CB8AC3E}">
        <p14:creationId xmlns:p14="http://schemas.microsoft.com/office/powerpoint/2010/main" val="811633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6" y="150494"/>
            <a:ext cx="9978853" cy="1310695"/>
          </a:xfrm>
        </p:spPr>
        <p:txBody>
          <a:bodyPr/>
          <a:lstStyle/>
          <a:p>
            <a:r>
              <a:rPr lang="en-AU" dirty="0"/>
              <a:t>NOTES: MDP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33</a:t>
            </a:fld>
            <a:endParaRPr lang="en-AU" dirty="0"/>
          </a:p>
        </p:txBody>
      </p:sp>
      <p:sp>
        <p:nvSpPr>
          <p:cNvPr id="6" name="TextBox 5">
            <a:extLst>
              <a:ext uri="{FF2B5EF4-FFF2-40B4-BE49-F238E27FC236}">
                <a16:creationId xmlns:a16="http://schemas.microsoft.com/office/drawing/2014/main" id="{F1E565BF-49AC-4121-A4DA-FFF053592609}"/>
              </a:ext>
            </a:extLst>
          </p:cNvPr>
          <p:cNvSpPr txBox="1"/>
          <p:nvPr/>
        </p:nvSpPr>
        <p:spPr>
          <a:xfrm>
            <a:off x="114301" y="1521341"/>
            <a:ext cx="10347670" cy="5693866"/>
          </a:xfrm>
          <a:prstGeom prst="rect">
            <a:avLst/>
          </a:prstGeom>
          <a:noFill/>
        </p:spPr>
        <p:txBody>
          <a:bodyPr wrap="square" rtlCol="0">
            <a:spAutoFit/>
          </a:bodyPr>
          <a:lstStyle/>
          <a:p>
            <a:pPr marL="285750" indent="-285750">
              <a:buFont typeface="Arial" panose="020B0604020202020204" pitchFamily="34" charset="0"/>
              <a:buChar char="•"/>
            </a:pPr>
            <a:r>
              <a:rPr lang="en-AU" sz="1400" dirty="0"/>
              <a:t>Discussion regarding industry agreements to allow the delivery of 5-min metering data before 5MS commencement. Origin questioned if Participants are likely to want 5-min metering data early for a subset of meters only e.g. may want early 5-min data for Types 1-3 meters, but 30-min data for all others.</a:t>
            </a:r>
          </a:p>
          <a:p>
            <a:endParaRPr lang="en-AU" sz="1400" dirty="0"/>
          </a:p>
          <a:p>
            <a:pPr marL="285750" indent="-285750">
              <a:buFont typeface="Arial" panose="020B0604020202020204" pitchFamily="34" charset="0"/>
              <a:buChar char="•"/>
            </a:pPr>
            <a:r>
              <a:rPr lang="en-AU" sz="1400" dirty="0"/>
              <a:t>EnergyAustralia sought clarification around whether AEMO needed to be a party to any agreement for early delivery of 5-min metering data associated to NCONUML. AEMO responded that the NER requires the Retailer, DNSP, MDP and AEMO to be party to any agreement for metering data delivery that is in “sub-multiples” of the current Rule’s trading interval. </a:t>
            </a:r>
          </a:p>
          <a:p>
            <a:endParaRPr lang="en-AU" sz="1400" dirty="0"/>
          </a:p>
          <a:p>
            <a:pPr marL="285750" lvl="0" indent="-285750">
              <a:buFont typeface="Arial" panose="020B0604020202020204" pitchFamily="34" charset="0"/>
              <a:buChar char="•"/>
              <a:defRPr/>
            </a:pPr>
            <a:r>
              <a:rPr lang="en-AU" sz="1400" dirty="0"/>
              <a:t>AEMO noted MDPs are required to provide conversion plans to AEMO and industry for type 4/4A/VIC AMI meters by the end of June. AEMO will provide a template for this activity to ensure information in provided in a consistent manner.  At the last TFG it was agreed that the following key elements needed to be included in the plans: transition window, volumes, ramp rates and overall approach. AEMO noted that Industry may need to provide updates to the conversion plans so that AEMO and Industry have up-to-date information to make informed decisions regarding transition activities.</a:t>
            </a:r>
          </a:p>
          <a:p>
            <a:pPr lvl="0">
              <a:defRPr/>
            </a:pPr>
            <a:endParaRPr lang="en-AU" sz="1400" dirty="0"/>
          </a:p>
          <a:p>
            <a:pPr marL="285750" indent="-285750">
              <a:buFont typeface="Arial" panose="020B0604020202020204" pitchFamily="34" charset="0"/>
              <a:buChar char="•"/>
            </a:pPr>
            <a:r>
              <a:rPr lang="en-AU" sz="1400" dirty="0"/>
              <a:t>Ausnet enquired about what notifications were expected to be generated as a result of the 5-min MDP conversions. AEMO noted that should the ERCF approve the use of the </a:t>
            </a:r>
            <a:r>
              <a:rPr lang="en-AU" sz="1400" dirty="0" err="1"/>
              <a:t>ReadType</a:t>
            </a:r>
            <a:r>
              <a:rPr lang="en-AU" sz="1400" dirty="0"/>
              <a:t> field to communicate a meter’s trading interval granularity, that this would likely result in a material volume of CRs being initiated. Ausnet noted its agreement and that for its business, only a Read type code change would impose CATS CRs to be raised.</a:t>
            </a:r>
          </a:p>
          <a:p>
            <a:endParaRPr lang="en-AU" sz="1400" dirty="0"/>
          </a:p>
          <a:p>
            <a:pPr marL="285750" indent="-285750">
              <a:buFont typeface="Arial" panose="020B0604020202020204" pitchFamily="34" charset="0"/>
              <a:buChar char="•"/>
            </a:pPr>
            <a:r>
              <a:rPr lang="en-AU" sz="1400" dirty="0" err="1"/>
              <a:t>EnergyQueensland</a:t>
            </a:r>
            <a:r>
              <a:rPr lang="en-AU" sz="1400" dirty="0"/>
              <a:t> raised a question about the process to receive approval of NCONUML profiles and algorithms. AEMO noted that the process is currently under consideration within AEMO.</a:t>
            </a:r>
          </a:p>
          <a:p>
            <a:endParaRPr lang="en-AU" sz="1400" dirty="0"/>
          </a:p>
          <a:p>
            <a:r>
              <a:rPr lang="en-AU" sz="1400" dirty="0">
                <a:solidFill>
                  <a:srgbClr val="C00000"/>
                </a:solidFill>
              </a:rPr>
              <a:t>**ACTION: TFG to provide indicative timing as to when participants intend to send or receive 5-min metering data</a:t>
            </a:r>
          </a:p>
          <a:p>
            <a:r>
              <a:rPr lang="en-AU" sz="1400" dirty="0">
                <a:solidFill>
                  <a:srgbClr val="C00000"/>
                </a:solidFill>
              </a:rPr>
              <a:t>**ACTION: AEMO to provide a template to the TFG to support MDPs providing their conversion plans to AEMO</a:t>
            </a:r>
          </a:p>
          <a:p>
            <a:r>
              <a:rPr lang="en-AU" sz="1400" dirty="0">
                <a:solidFill>
                  <a:srgbClr val="C00000"/>
                </a:solidFill>
              </a:rPr>
              <a:t>**ACTION: AEMO to provide confirmation to TFG on the NCONUML algorithm approval process, taking into consideration how to apply, lead time required for approval and whether there is a template for profiles and algorithms.</a:t>
            </a:r>
          </a:p>
        </p:txBody>
      </p:sp>
    </p:spTree>
    <p:extLst>
      <p:ext uri="{BB962C8B-B14F-4D97-AF65-F5344CB8AC3E}">
        <p14:creationId xmlns:p14="http://schemas.microsoft.com/office/powerpoint/2010/main" val="1948870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MC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34</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3905802044"/>
              </p:ext>
            </p:extLst>
          </p:nvPr>
        </p:nvGraphicFramePr>
        <p:xfrm>
          <a:off x="131674" y="1594074"/>
          <a:ext cx="10460735" cy="4754880"/>
        </p:xfrm>
        <a:graphic>
          <a:graphicData uri="http://schemas.openxmlformats.org/drawingml/2006/table">
            <a:tbl>
              <a:tblPr firstRow="1" bandRow="1">
                <a:tableStyleId>{5C22544A-7EE6-4342-B048-85BDC9FD1C3A}</a:tableStyleId>
              </a:tblPr>
              <a:tblGrid>
                <a:gridCol w="2363128">
                  <a:extLst>
                    <a:ext uri="{9D8B030D-6E8A-4147-A177-3AD203B41FA5}">
                      <a16:colId xmlns:a16="http://schemas.microsoft.com/office/drawing/2014/main" val="3223721068"/>
                    </a:ext>
                  </a:extLst>
                </a:gridCol>
                <a:gridCol w="1982353">
                  <a:extLst>
                    <a:ext uri="{9D8B030D-6E8A-4147-A177-3AD203B41FA5}">
                      <a16:colId xmlns:a16="http://schemas.microsoft.com/office/drawing/2014/main" val="2440339904"/>
                    </a:ext>
                  </a:extLst>
                </a:gridCol>
                <a:gridCol w="2038418">
                  <a:extLst>
                    <a:ext uri="{9D8B030D-6E8A-4147-A177-3AD203B41FA5}">
                      <a16:colId xmlns:a16="http://schemas.microsoft.com/office/drawing/2014/main" val="383914754"/>
                    </a:ext>
                  </a:extLst>
                </a:gridCol>
                <a:gridCol w="2038418">
                  <a:extLst>
                    <a:ext uri="{9D8B030D-6E8A-4147-A177-3AD203B41FA5}">
                      <a16:colId xmlns:a16="http://schemas.microsoft.com/office/drawing/2014/main" val="961110196"/>
                    </a:ext>
                  </a:extLst>
                </a:gridCol>
                <a:gridCol w="2038418">
                  <a:extLst>
                    <a:ext uri="{9D8B030D-6E8A-4147-A177-3AD203B41FA5}">
                      <a16:colId xmlns:a16="http://schemas.microsoft.com/office/drawing/2014/main" val="1618875908"/>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Provide visibility of approach / timeframe for required meter replacement or reconfiguration</a:t>
                      </a:r>
                    </a:p>
                  </a:txBody>
                  <a:tcPr/>
                </a:tc>
                <a:tc>
                  <a:txBody>
                    <a:bodyPr/>
                    <a:lstStyle/>
                    <a:p>
                      <a:r>
                        <a:rPr lang="en-AU" sz="1400" dirty="0"/>
                        <a:t>S01/A3, S02/A8, S03/A13, S04/A19, S05/A23</a:t>
                      </a:r>
                    </a:p>
                  </a:txBody>
                  <a:tcPr/>
                </a:tc>
                <a:tc>
                  <a:txBody>
                    <a:bodyPr/>
                    <a:lstStyle/>
                    <a:p>
                      <a:r>
                        <a:rPr lang="en-AU" sz="1400" dirty="0"/>
                        <a:t>Populate template provided by AEMO</a:t>
                      </a:r>
                    </a:p>
                    <a:p>
                      <a:r>
                        <a:rPr lang="en-AU" sz="1400" dirty="0"/>
                        <a:t> </a:t>
                      </a:r>
                    </a:p>
                    <a:p>
                      <a:r>
                        <a:rPr lang="en-AU" sz="1400" dirty="0"/>
                        <a:t>Provide periodic updates</a:t>
                      </a:r>
                    </a:p>
                  </a:txBody>
                  <a:tcPr/>
                </a:tc>
                <a:tc>
                  <a:txBody>
                    <a:bodyPr/>
                    <a:lstStyle/>
                    <a:p>
                      <a:r>
                        <a:rPr lang="en-AU" sz="1400" dirty="0"/>
                        <a:t>Consolidation of information and provision of information to RWG/TFG</a:t>
                      </a:r>
                    </a:p>
                  </a:txBody>
                  <a:tcPr/>
                </a:tc>
                <a:tc>
                  <a:txBody>
                    <a:bodyPr/>
                    <a:lstStyle/>
                    <a:p>
                      <a:r>
                        <a:rPr lang="en-AU" sz="1400" dirty="0"/>
                        <a:t>Template provided by AEMO</a:t>
                      </a:r>
                    </a:p>
                    <a:p>
                      <a:r>
                        <a:rPr lang="en-AU" sz="1400" dirty="0"/>
                        <a:t>Periodic updates required to manage progress and risks/issues (</a:t>
                      </a:r>
                      <a:r>
                        <a:rPr lang="en-AU" sz="1400" dirty="0">
                          <a:solidFill>
                            <a:srgbClr val="FF0000"/>
                          </a:solidFill>
                        </a:rPr>
                        <a:t>new activities for MTP</a:t>
                      </a:r>
                      <a:r>
                        <a:rPr lang="en-AU" sz="1400" dirty="0"/>
                        <a:t>)</a:t>
                      </a:r>
                    </a:p>
                  </a:txBody>
                  <a:tcPr/>
                </a:tc>
                <a:extLst>
                  <a:ext uri="{0D108BD9-81ED-4DB2-BD59-A6C34878D82A}">
                    <a16:rowId xmlns:a16="http://schemas.microsoft.com/office/drawing/2014/main" val="2605313844"/>
                  </a:ext>
                </a:extLst>
              </a:tr>
              <a:tr h="370840">
                <a:tc>
                  <a:txBody>
                    <a:bodyPr/>
                    <a:lstStyle/>
                    <a:p>
                      <a:r>
                        <a:rPr lang="en-AU" sz="1400" dirty="0"/>
                        <a:t>For any registered ‘Special Site’ (as defined in the ‘Special Sites and Technology Related conditions within the National Electricity Market Version 1.2), update and distribute algorithms adjusted for introduction of 5 minute interval length to AEMO, FRMP and LNSP for approval. </a:t>
                      </a:r>
                    </a:p>
                  </a:txBody>
                  <a:tcPr/>
                </a:tc>
                <a:tc>
                  <a:txBody>
                    <a:bodyPr/>
                    <a:lstStyle/>
                    <a:p>
                      <a:r>
                        <a:rPr lang="en-AU" sz="1400" dirty="0"/>
                        <a:t>S12/A31</a:t>
                      </a:r>
                    </a:p>
                  </a:txBody>
                  <a:tcPr/>
                </a:tc>
                <a:tc>
                  <a:txBody>
                    <a:bodyPr/>
                    <a:lstStyle/>
                    <a:p>
                      <a:r>
                        <a:rPr lang="en-AU" sz="1400" dirty="0"/>
                        <a:t>TBD</a:t>
                      </a:r>
                    </a:p>
                  </a:txBody>
                  <a:tcPr/>
                </a:tc>
                <a:tc>
                  <a:txBody>
                    <a:bodyPr/>
                    <a:lstStyle/>
                    <a:p>
                      <a:r>
                        <a:rPr lang="en-AU" sz="1400" dirty="0"/>
                        <a:t>AEMO part of the approval process</a:t>
                      </a:r>
                    </a:p>
                  </a:txBody>
                  <a:tcPr/>
                </a:tc>
                <a:tc>
                  <a:txBody>
                    <a:bodyPr/>
                    <a:lstStyle/>
                    <a:p>
                      <a:endParaRPr lang="en-AU" sz="1400" dirty="0"/>
                    </a:p>
                  </a:txBody>
                  <a:tcPr/>
                </a:tc>
                <a:extLst>
                  <a:ext uri="{0D108BD9-81ED-4DB2-BD59-A6C34878D82A}">
                    <a16:rowId xmlns:a16="http://schemas.microsoft.com/office/drawing/2014/main" val="2616853949"/>
                  </a:ext>
                </a:extLst>
              </a:tr>
            </a:tbl>
          </a:graphicData>
        </a:graphic>
      </p:graphicFrame>
    </p:spTree>
    <p:extLst>
      <p:ext uri="{BB962C8B-B14F-4D97-AF65-F5344CB8AC3E}">
        <p14:creationId xmlns:p14="http://schemas.microsoft.com/office/powerpoint/2010/main" val="1783348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LNSP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35</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987306102"/>
              </p:ext>
            </p:extLst>
          </p:nvPr>
        </p:nvGraphicFramePr>
        <p:xfrm>
          <a:off x="146304" y="1594074"/>
          <a:ext cx="10416844" cy="4206240"/>
        </p:xfrm>
        <a:graphic>
          <a:graphicData uri="http://schemas.openxmlformats.org/drawingml/2006/table">
            <a:tbl>
              <a:tblPr firstRow="1" bandRow="1">
                <a:tableStyleId>{5C22544A-7EE6-4342-B048-85BDC9FD1C3A}</a:tableStyleId>
              </a:tblPr>
              <a:tblGrid>
                <a:gridCol w="2270564">
                  <a:extLst>
                    <a:ext uri="{9D8B030D-6E8A-4147-A177-3AD203B41FA5}">
                      <a16:colId xmlns:a16="http://schemas.microsoft.com/office/drawing/2014/main" val="3223721068"/>
                    </a:ext>
                  </a:extLst>
                </a:gridCol>
                <a:gridCol w="1840578">
                  <a:extLst>
                    <a:ext uri="{9D8B030D-6E8A-4147-A177-3AD203B41FA5}">
                      <a16:colId xmlns:a16="http://schemas.microsoft.com/office/drawing/2014/main" val="2440339904"/>
                    </a:ext>
                  </a:extLst>
                </a:gridCol>
                <a:gridCol w="2388558">
                  <a:extLst>
                    <a:ext uri="{9D8B030D-6E8A-4147-A177-3AD203B41FA5}">
                      <a16:colId xmlns:a16="http://schemas.microsoft.com/office/drawing/2014/main" val="383914754"/>
                    </a:ext>
                  </a:extLst>
                </a:gridCol>
                <a:gridCol w="1958572">
                  <a:extLst>
                    <a:ext uri="{9D8B030D-6E8A-4147-A177-3AD203B41FA5}">
                      <a16:colId xmlns:a16="http://schemas.microsoft.com/office/drawing/2014/main" val="961110196"/>
                    </a:ext>
                  </a:extLst>
                </a:gridCol>
                <a:gridCol w="1958572">
                  <a:extLst>
                    <a:ext uri="{9D8B030D-6E8A-4147-A177-3AD203B41FA5}">
                      <a16:colId xmlns:a16="http://schemas.microsoft.com/office/drawing/2014/main" val="3714321098"/>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Create NMIs:</a:t>
                      </a:r>
                    </a:p>
                    <a:p>
                      <a:r>
                        <a:rPr lang="en-AU" sz="1400" dirty="0"/>
                        <a:t>Cross-boundary</a:t>
                      </a:r>
                    </a:p>
                    <a:p>
                      <a:r>
                        <a:rPr lang="en-AU" sz="1400" dirty="0"/>
                        <a:t>NCULs</a:t>
                      </a:r>
                    </a:p>
                    <a:p>
                      <a:r>
                        <a:rPr lang="en-AU" sz="1400" dirty="0"/>
                        <a:t>SASCALE</a:t>
                      </a:r>
                    </a:p>
                  </a:txBody>
                  <a:tcPr/>
                </a:tc>
                <a:tc>
                  <a:txBody>
                    <a:bodyPr/>
                    <a:lstStyle/>
                    <a:p>
                      <a:r>
                        <a:rPr lang="en-AU" sz="1400" dirty="0"/>
                        <a:t>S26/A95, S27/A98a &amp; A99</a:t>
                      </a:r>
                    </a:p>
                    <a:p>
                      <a:endParaRPr lang="en-AU" sz="1400" dirty="0"/>
                    </a:p>
                    <a:p>
                      <a:r>
                        <a:rPr lang="en-AU" sz="1400" dirty="0"/>
                        <a:t>S27a/A101a</a:t>
                      </a:r>
                    </a:p>
                  </a:txBody>
                  <a:tcPr/>
                </a:tc>
                <a:tc>
                  <a:txBody>
                    <a:bodyPr/>
                    <a:lstStyle/>
                    <a:p>
                      <a:r>
                        <a:rPr lang="en-AU" sz="1400" dirty="0"/>
                        <a:t>NCULs- Wait for new NMI Classification Code to be available and then create required NMIs (eliminates erroneous transfer risks)</a:t>
                      </a:r>
                    </a:p>
                  </a:txBody>
                  <a:tcPr/>
                </a:tc>
                <a:tc>
                  <a:txBody>
                    <a:bodyPr/>
                    <a:lstStyle/>
                    <a:p>
                      <a:r>
                        <a:rPr lang="en-AU" sz="1400" dirty="0"/>
                        <a:t>Nothing requested at this stage</a:t>
                      </a:r>
                    </a:p>
                  </a:txBody>
                  <a:tcPr/>
                </a:tc>
                <a:tc>
                  <a:txBody>
                    <a:bodyPr/>
                    <a:lstStyle/>
                    <a:p>
                      <a:endParaRPr lang="en-AU" sz="1400" dirty="0"/>
                    </a:p>
                  </a:txBody>
                  <a:tcPr/>
                </a:tc>
                <a:extLst>
                  <a:ext uri="{0D108BD9-81ED-4DB2-BD59-A6C34878D82A}">
                    <a16:rowId xmlns:a16="http://schemas.microsoft.com/office/drawing/2014/main" val="2605313844"/>
                  </a:ext>
                </a:extLst>
              </a:tr>
              <a:tr h="370840">
                <a:tc>
                  <a:txBody>
                    <a:bodyPr/>
                    <a:lstStyle/>
                    <a:p>
                      <a:r>
                        <a:rPr lang="en-AU" sz="1400" dirty="0"/>
                        <a:t>Update NMI Class Codes:</a:t>
                      </a:r>
                    </a:p>
                    <a:p>
                      <a:r>
                        <a:rPr lang="en-AU" sz="1400" dirty="0"/>
                        <a:t>NCONUML</a:t>
                      </a:r>
                    </a:p>
                    <a:p>
                      <a:r>
                        <a:rPr lang="en-AU" sz="1400" dirty="0"/>
                        <a:t>DWHOLESAL</a:t>
                      </a:r>
                    </a:p>
                    <a:p>
                      <a:r>
                        <a:rPr lang="en-AU" sz="1400" dirty="0"/>
                        <a:t>NREG</a:t>
                      </a:r>
                    </a:p>
                    <a:p>
                      <a:r>
                        <a:rPr lang="en-AU" sz="1400" dirty="0"/>
                        <a:t>XBOUNDRY</a:t>
                      </a:r>
                    </a:p>
                    <a:p>
                      <a:r>
                        <a:rPr lang="en-AU" sz="1400" dirty="0"/>
                        <a:t>GENERATR</a:t>
                      </a:r>
                    </a:p>
                  </a:txBody>
                  <a:tcPr/>
                </a:tc>
                <a:tc>
                  <a:txBody>
                    <a:bodyPr/>
                    <a:lstStyle/>
                    <a:p>
                      <a:endParaRPr lang="en-AU" sz="1400" dirty="0"/>
                    </a:p>
                    <a:p>
                      <a:r>
                        <a:rPr lang="en-AU" sz="1400" dirty="0"/>
                        <a:t>S29/A105, </a:t>
                      </a:r>
                    </a:p>
                    <a:p>
                      <a:r>
                        <a:rPr lang="en-AU" sz="1400" dirty="0"/>
                        <a:t>S30/A107, </a:t>
                      </a:r>
                    </a:p>
                    <a:p>
                      <a:r>
                        <a:rPr lang="en-AU" sz="1400" dirty="0"/>
                        <a:t>S31/A109, </a:t>
                      </a:r>
                    </a:p>
                    <a:p>
                      <a:r>
                        <a:rPr lang="en-AU" sz="1400" dirty="0"/>
                        <a:t>S32/A111, </a:t>
                      </a:r>
                    </a:p>
                    <a:p>
                      <a:r>
                        <a:rPr lang="en-AU" sz="1400" dirty="0"/>
                        <a:t>S33/A113</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Notifications are </a:t>
                      </a:r>
                      <a:r>
                        <a:rPr lang="en-AU" sz="1400" u="sng" dirty="0"/>
                        <a:t>not</a:t>
                      </a:r>
                      <a:r>
                        <a:rPr lang="en-AU" sz="1400" dirty="0"/>
                        <a:t> expected to be supressed</a:t>
                      </a:r>
                    </a:p>
                  </a:txBody>
                  <a:tcPr/>
                </a:tc>
                <a:tc>
                  <a:txBody>
                    <a:bodyPr/>
                    <a:lstStyle/>
                    <a:p>
                      <a:r>
                        <a:rPr lang="en-AU" sz="1400" dirty="0"/>
                        <a:t>Monitoring of NCC application where possible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are the responsibility of the LNSP and are to be performed using CATS CRs</a:t>
                      </a:r>
                    </a:p>
                    <a:p>
                      <a:endParaRPr lang="en-AU" sz="1400" dirty="0"/>
                    </a:p>
                  </a:txBody>
                  <a:tcPr/>
                </a:tc>
                <a:extLst>
                  <a:ext uri="{0D108BD9-81ED-4DB2-BD59-A6C34878D82A}">
                    <a16:rowId xmlns:a16="http://schemas.microsoft.com/office/drawing/2014/main" val="2616853949"/>
                  </a:ext>
                </a:extLst>
              </a:tr>
              <a:tr h="370840">
                <a:tc>
                  <a:txBody>
                    <a:bodyPr/>
                    <a:lstStyle/>
                    <a:p>
                      <a:r>
                        <a:rPr lang="en-AU" sz="1400" dirty="0"/>
                        <a:t>Determine and engage Metering Coordinator (after Global Settlement market commencement on 6 February 2022)</a:t>
                      </a:r>
                    </a:p>
                  </a:txBody>
                  <a:tcPr/>
                </a:tc>
                <a:tc>
                  <a:txBody>
                    <a:bodyPr/>
                    <a:lstStyle/>
                    <a:p>
                      <a:r>
                        <a:rPr lang="en-AU" sz="1400" dirty="0"/>
                        <a:t>S04/A17</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a:t>Nothing requested at this stage</a:t>
                      </a:r>
                    </a:p>
                    <a:p>
                      <a:endParaRPr lang="en-AU" sz="1400" dirty="0"/>
                    </a:p>
                  </a:txBody>
                  <a:tcPr/>
                </a:tc>
                <a:tc>
                  <a:txBody>
                    <a:bodyPr/>
                    <a:lstStyle/>
                    <a:p>
                      <a:endParaRPr lang="en-AU" sz="1400" dirty="0"/>
                    </a:p>
                  </a:txBody>
                  <a:tcPr/>
                </a:tc>
                <a:extLst>
                  <a:ext uri="{0D108BD9-81ED-4DB2-BD59-A6C34878D82A}">
                    <a16:rowId xmlns:a16="http://schemas.microsoft.com/office/drawing/2014/main" val="996961522"/>
                  </a:ext>
                </a:extLst>
              </a:tr>
            </a:tbl>
          </a:graphicData>
        </a:graphic>
      </p:graphicFrame>
    </p:spTree>
    <p:extLst>
      <p:ext uri="{BB962C8B-B14F-4D97-AF65-F5344CB8AC3E}">
        <p14:creationId xmlns:p14="http://schemas.microsoft.com/office/powerpoint/2010/main" val="746700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TNSP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36</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3790088751"/>
              </p:ext>
            </p:extLst>
          </p:nvPr>
        </p:nvGraphicFramePr>
        <p:xfrm>
          <a:off x="95098" y="1594074"/>
          <a:ext cx="10468050" cy="1742440"/>
        </p:xfrm>
        <a:graphic>
          <a:graphicData uri="http://schemas.openxmlformats.org/drawingml/2006/table">
            <a:tbl>
              <a:tblPr firstRow="1" bandRow="1">
                <a:tableStyleId>{5C22544A-7EE6-4342-B048-85BDC9FD1C3A}</a:tableStyleId>
              </a:tblPr>
              <a:tblGrid>
                <a:gridCol w="2281725">
                  <a:extLst>
                    <a:ext uri="{9D8B030D-6E8A-4147-A177-3AD203B41FA5}">
                      <a16:colId xmlns:a16="http://schemas.microsoft.com/office/drawing/2014/main" val="3223721068"/>
                    </a:ext>
                  </a:extLst>
                </a:gridCol>
                <a:gridCol w="2281725">
                  <a:extLst>
                    <a:ext uri="{9D8B030D-6E8A-4147-A177-3AD203B41FA5}">
                      <a16:colId xmlns:a16="http://schemas.microsoft.com/office/drawing/2014/main" val="2440339904"/>
                    </a:ext>
                  </a:extLst>
                </a:gridCol>
                <a:gridCol w="1968200">
                  <a:extLst>
                    <a:ext uri="{9D8B030D-6E8A-4147-A177-3AD203B41FA5}">
                      <a16:colId xmlns:a16="http://schemas.microsoft.com/office/drawing/2014/main" val="383914754"/>
                    </a:ext>
                  </a:extLst>
                </a:gridCol>
                <a:gridCol w="1968200">
                  <a:extLst>
                    <a:ext uri="{9D8B030D-6E8A-4147-A177-3AD203B41FA5}">
                      <a16:colId xmlns:a16="http://schemas.microsoft.com/office/drawing/2014/main" val="961110196"/>
                    </a:ext>
                  </a:extLst>
                </a:gridCol>
                <a:gridCol w="1968200">
                  <a:extLst>
                    <a:ext uri="{9D8B030D-6E8A-4147-A177-3AD203B41FA5}">
                      <a16:colId xmlns:a16="http://schemas.microsoft.com/office/drawing/2014/main" val="4033975382"/>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Update NMI Class Codes:</a:t>
                      </a:r>
                    </a:p>
                    <a:p>
                      <a:r>
                        <a:rPr lang="en-AU" sz="1400" dirty="0"/>
                        <a:t>BULK</a:t>
                      </a:r>
                    </a:p>
                    <a:p>
                      <a:r>
                        <a:rPr lang="en-AU" sz="1400" dirty="0"/>
                        <a:t>WHOLESAL</a:t>
                      </a:r>
                    </a:p>
                  </a:txBody>
                  <a:tcPr/>
                </a:tc>
                <a:tc>
                  <a:txBody>
                    <a:bodyPr/>
                    <a:lstStyle/>
                    <a:p>
                      <a:endParaRPr lang="en-AU" sz="1400" dirty="0"/>
                    </a:p>
                    <a:p>
                      <a:r>
                        <a:rPr lang="en-AU" sz="1400" dirty="0"/>
                        <a:t>S28/A103, </a:t>
                      </a:r>
                    </a:p>
                    <a:p>
                      <a:r>
                        <a:rPr lang="en-AU" sz="1400" dirty="0"/>
                        <a:t>S34/A115</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Notifications are </a:t>
                      </a:r>
                      <a:r>
                        <a:rPr lang="en-AU" sz="1400" u="sng" dirty="0"/>
                        <a:t>not</a:t>
                      </a:r>
                      <a:r>
                        <a:rPr lang="en-AU" sz="1400" dirty="0"/>
                        <a:t> expected to be supressed</a:t>
                      </a:r>
                    </a:p>
                  </a:txBody>
                  <a:tcPr/>
                </a:tc>
                <a:tc>
                  <a:txBody>
                    <a:bodyPr/>
                    <a:lstStyle/>
                    <a:p>
                      <a:r>
                        <a:rPr lang="en-AU" sz="1400" dirty="0"/>
                        <a:t>Monitoring of NCC application where possible</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are the responsibility of the TNSP and are to be performed using CATS CRs</a:t>
                      </a:r>
                    </a:p>
                  </a:txBody>
                  <a:tcPr/>
                </a:tc>
                <a:extLst>
                  <a:ext uri="{0D108BD9-81ED-4DB2-BD59-A6C34878D82A}">
                    <a16:rowId xmlns:a16="http://schemas.microsoft.com/office/drawing/2014/main" val="2616853949"/>
                  </a:ext>
                </a:extLst>
              </a:tr>
            </a:tbl>
          </a:graphicData>
        </a:graphic>
      </p:graphicFrame>
    </p:spTree>
    <p:extLst>
      <p:ext uri="{BB962C8B-B14F-4D97-AF65-F5344CB8AC3E}">
        <p14:creationId xmlns:p14="http://schemas.microsoft.com/office/powerpoint/2010/main" val="1720858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064F-2F0E-4063-AB8B-DF6E26E0E130}"/>
              </a:ext>
            </a:extLst>
          </p:cNvPr>
          <p:cNvSpPr>
            <a:spLocks noGrp="1"/>
          </p:cNvSpPr>
          <p:nvPr>
            <p:ph type="title"/>
          </p:nvPr>
        </p:nvSpPr>
        <p:spPr>
          <a:xfrm>
            <a:off x="206547" y="150494"/>
            <a:ext cx="9405044" cy="1310695"/>
          </a:xfrm>
        </p:spPr>
        <p:txBody>
          <a:bodyPr/>
          <a:lstStyle/>
          <a:p>
            <a:r>
              <a:rPr lang="en-AU" dirty="0"/>
              <a:t>FRMP ‘Responsible’ MTP Activities</a:t>
            </a:r>
          </a:p>
        </p:txBody>
      </p:sp>
      <p:sp>
        <p:nvSpPr>
          <p:cNvPr id="4" name="Slide Number Placeholder 3">
            <a:extLst>
              <a:ext uri="{FF2B5EF4-FFF2-40B4-BE49-F238E27FC236}">
                <a16:creationId xmlns:a16="http://schemas.microsoft.com/office/drawing/2014/main" id="{F609986C-3E12-49BB-AB90-C8F8DFA312EB}"/>
              </a:ext>
            </a:extLst>
          </p:cNvPr>
          <p:cNvSpPr>
            <a:spLocks noGrp="1"/>
          </p:cNvSpPr>
          <p:nvPr>
            <p:ph type="sldNum" sz="quarter" idx="12"/>
          </p:nvPr>
        </p:nvSpPr>
        <p:spPr/>
        <p:txBody>
          <a:bodyPr/>
          <a:lstStyle/>
          <a:p>
            <a:fld id="{4EC81F68-4976-451A-B2E9-79BCBD2F70CC}" type="slidenum">
              <a:rPr lang="en-AU" smtClean="0"/>
              <a:t>37</a:t>
            </a:fld>
            <a:endParaRPr lang="en-AU" dirty="0"/>
          </a:p>
        </p:txBody>
      </p:sp>
      <p:graphicFrame>
        <p:nvGraphicFramePr>
          <p:cNvPr id="5" name="Table 5">
            <a:extLst>
              <a:ext uri="{FF2B5EF4-FFF2-40B4-BE49-F238E27FC236}">
                <a16:creationId xmlns:a16="http://schemas.microsoft.com/office/drawing/2014/main" id="{EFE026BB-E10A-4314-8706-00F11917D2EB}"/>
              </a:ext>
            </a:extLst>
          </p:cNvPr>
          <p:cNvGraphicFramePr>
            <a:graphicFrameLocks noGrp="1"/>
          </p:cNvGraphicFramePr>
          <p:nvPr>
            <p:extLst>
              <p:ext uri="{D42A27DB-BD31-4B8C-83A1-F6EECF244321}">
                <p14:modId xmlns:p14="http://schemas.microsoft.com/office/powerpoint/2010/main" val="3727094725"/>
              </p:ext>
            </p:extLst>
          </p:nvPr>
        </p:nvGraphicFramePr>
        <p:xfrm>
          <a:off x="117043" y="1594074"/>
          <a:ext cx="10497312" cy="2595880"/>
        </p:xfrm>
        <a:graphic>
          <a:graphicData uri="http://schemas.openxmlformats.org/drawingml/2006/table">
            <a:tbl>
              <a:tblPr firstRow="1" bandRow="1">
                <a:tableStyleId>{5C22544A-7EE6-4342-B048-85BDC9FD1C3A}</a:tableStyleId>
              </a:tblPr>
              <a:tblGrid>
                <a:gridCol w="2288103">
                  <a:extLst>
                    <a:ext uri="{9D8B030D-6E8A-4147-A177-3AD203B41FA5}">
                      <a16:colId xmlns:a16="http://schemas.microsoft.com/office/drawing/2014/main" val="3223721068"/>
                    </a:ext>
                  </a:extLst>
                </a:gridCol>
                <a:gridCol w="2288103">
                  <a:extLst>
                    <a:ext uri="{9D8B030D-6E8A-4147-A177-3AD203B41FA5}">
                      <a16:colId xmlns:a16="http://schemas.microsoft.com/office/drawing/2014/main" val="2440339904"/>
                    </a:ext>
                  </a:extLst>
                </a:gridCol>
                <a:gridCol w="1973702">
                  <a:extLst>
                    <a:ext uri="{9D8B030D-6E8A-4147-A177-3AD203B41FA5}">
                      <a16:colId xmlns:a16="http://schemas.microsoft.com/office/drawing/2014/main" val="383914754"/>
                    </a:ext>
                  </a:extLst>
                </a:gridCol>
                <a:gridCol w="1973702">
                  <a:extLst>
                    <a:ext uri="{9D8B030D-6E8A-4147-A177-3AD203B41FA5}">
                      <a16:colId xmlns:a16="http://schemas.microsoft.com/office/drawing/2014/main" val="961110196"/>
                    </a:ext>
                  </a:extLst>
                </a:gridCol>
                <a:gridCol w="1973702">
                  <a:extLst>
                    <a:ext uri="{9D8B030D-6E8A-4147-A177-3AD203B41FA5}">
                      <a16:colId xmlns:a16="http://schemas.microsoft.com/office/drawing/2014/main" val="1402829479"/>
                    </a:ext>
                  </a:extLst>
                </a:gridCol>
              </a:tblGrid>
              <a:tr h="370840">
                <a:tc>
                  <a:txBody>
                    <a:bodyPr/>
                    <a:lstStyle/>
                    <a:p>
                      <a:pPr algn="ctr"/>
                      <a:r>
                        <a:rPr lang="en-AU" sz="1400" dirty="0"/>
                        <a:t>Activity</a:t>
                      </a:r>
                    </a:p>
                  </a:txBody>
                  <a:tcPr anchor="ctr"/>
                </a:tc>
                <a:tc>
                  <a:txBody>
                    <a:bodyPr/>
                    <a:lstStyle/>
                    <a:p>
                      <a:pPr algn="ctr"/>
                      <a:r>
                        <a:rPr lang="en-AU" sz="1400" dirty="0"/>
                        <a:t>SC &amp; Activity References</a:t>
                      </a:r>
                    </a:p>
                  </a:txBody>
                  <a:tcPr anchor="ctr"/>
                </a:tc>
                <a:tc>
                  <a:txBody>
                    <a:bodyPr/>
                    <a:lstStyle/>
                    <a:p>
                      <a:pPr algn="ctr"/>
                      <a:r>
                        <a:rPr lang="en-AU" sz="1400" dirty="0"/>
                        <a:t>Proposed Approach</a:t>
                      </a:r>
                    </a:p>
                  </a:txBody>
                  <a:tcPr anchor="ctr"/>
                </a:tc>
                <a:tc>
                  <a:txBody>
                    <a:bodyPr/>
                    <a:lstStyle/>
                    <a:p>
                      <a:pPr algn="ctr"/>
                      <a:r>
                        <a:rPr lang="en-AU" sz="1400" dirty="0"/>
                        <a:t>Support from AEMO</a:t>
                      </a:r>
                    </a:p>
                  </a:txBody>
                  <a:tcPr anchor="ctr"/>
                </a:tc>
                <a:tc>
                  <a:txBody>
                    <a:bodyPr/>
                    <a:lstStyle/>
                    <a:p>
                      <a:pPr algn="ctr"/>
                      <a:r>
                        <a:rPr lang="en-AU" sz="1400" dirty="0"/>
                        <a:t>Comments</a:t>
                      </a:r>
                    </a:p>
                  </a:txBody>
                  <a:tcPr anchor="ctr"/>
                </a:tc>
                <a:extLst>
                  <a:ext uri="{0D108BD9-81ED-4DB2-BD59-A6C34878D82A}">
                    <a16:rowId xmlns:a16="http://schemas.microsoft.com/office/drawing/2014/main" val="3313325859"/>
                  </a:ext>
                </a:extLst>
              </a:tr>
              <a:tr h="370840">
                <a:tc>
                  <a:txBody>
                    <a:bodyPr/>
                    <a:lstStyle/>
                    <a:p>
                      <a:r>
                        <a:rPr lang="en-AU" sz="1400" dirty="0"/>
                        <a:t>Ability to receive and process new NMI Classification Codes:</a:t>
                      </a:r>
                    </a:p>
                    <a:p>
                      <a:r>
                        <a:rPr lang="en-AU" sz="1400" dirty="0"/>
                        <a:t>BULK</a:t>
                      </a:r>
                    </a:p>
                    <a:p>
                      <a:r>
                        <a:rPr lang="en-AU" sz="1400" dirty="0"/>
                        <a:t>NCONUML</a:t>
                      </a:r>
                    </a:p>
                    <a:p>
                      <a:r>
                        <a:rPr lang="en-AU" sz="1400" dirty="0"/>
                        <a:t>DWHOLESAL</a:t>
                      </a:r>
                    </a:p>
                    <a:p>
                      <a:r>
                        <a:rPr lang="en-AU" sz="1400" dirty="0"/>
                        <a:t>NREG</a:t>
                      </a:r>
                    </a:p>
                    <a:p>
                      <a:r>
                        <a:rPr lang="en-AU" sz="1400" dirty="0"/>
                        <a:t>XBOUNDRY</a:t>
                      </a:r>
                    </a:p>
                    <a:p>
                      <a:r>
                        <a:rPr lang="en-AU" sz="1400" dirty="0"/>
                        <a:t>GENERATR</a:t>
                      </a:r>
                    </a:p>
                    <a:p>
                      <a:r>
                        <a:rPr lang="en-AU" sz="1400" dirty="0"/>
                        <a:t>WHOLESAL</a:t>
                      </a:r>
                    </a:p>
                  </a:txBody>
                  <a:tcPr/>
                </a:tc>
                <a:tc>
                  <a:txBody>
                    <a:bodyPr/>
                    <a:lstStyle/>
                    <a:p>
                      <a:endParaRPr lang="en-AU" sz="1400" dirty="0"/>
                    </a:p>
                    <a:p>
                      <a:endParaRPr lang="en-AU" sz="1400" dirty="0"/>
                    </a:p>
                    <a:p>
                      <a:endParaRPr lang="en-AU" sz="1400" dirty="0"/>
                    </a:p>
                    <a:p>
                      <a:r>
                        <a:rPr lang="en-AU" sz="1400" dirty="0"/>
                        <a:t>S28/A102, </a:t>
                      </a:r>
                    </a:p>
                    <a:p>
                      <a:r>
                        <a:rPr lang="en-AU" sz="1400" dirty="0"/>
                        <a:t>S29/A104, </a:t>
                      </a:r>
                    </a:p>
                    <a:p>
                      <a:r>
                        <a:rPr lang="en-AU" sz="1400" dirty="0"/>
                        <a:t>S30/A106, </a:t>
                      </a:r>
                    </a:p>
                    <a:p>
                      <a:r>
                        <a:rPr lang="en-AU" sz="1400" dirty="0"/>
                        <a:t>S31/A108, </a:t>
                      </a:r>
                    </a:p>
                    <a:p>
                      <a:r>
                        <a:rPr lang="en-AU" sz="1400" dirty="0"/>
                        <a:t>S32/A110, </a:t>
                      </a:r>
                    </a:p>
                    <a:p>
                      <a:r>
                        <a:rPr lang="en-AU" sz="1400" dirty="0"/>
                        <a:t>S33/A112, </a:t>
                      </a:r>
                    </a:p>
                    <a:p>
                      <a:r>
                        <a:rPr lang="en-AU" sz="1400" dirty="0"/>
                        <a:t>S34/A114</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Updates to occur via CATS CRs</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400" dirty="0"/>
                        <a:t>Notifications are not expected to be supressed</a:t>
                      </a:r>
                    </a:p>
                  </a:txBody>
                  <a:tcPr/>
                </a:tc>
                <a:tc>
                  <a:txBody>
                    <a:bodyPr/>
                    <a:lstStyle/>
                    <a:p>
                      <a:r>
                        <a:rPr lang="en-AU" sz="1400" dirty="0"/>
                        <a:t>Nothing requested at this stage</a:t>
                      </a:r>
                    </a:p>
                  </a:txBody>
                  <a:tcPr/>
                </a:tc>
                <a:tc>
                  <a:txBody>
                    <a:bodyPr/>
                    <a:lstStyle/>
                    <a:p>
                      <a:r>
                        <a:rPr lang="en-AU" sz="1400" dirty="0"/>
                        <a:t>By 30 April 2021</a:t>
                      </a:r>
                    </a:p>
                  </a:txBody>
                  <a:tcPr/>
                </a:tc>
                <a:extLst>
                  <a:ext uri="{0D108BD9-81ED-4DB2-BD59-A6C34878D82A}">
                    <a16:rowId xmlns:a16="http://schemas.microsoft.com/office/drawing/2014/main" val="2616853949"/>
                  </a:ext>
                </a:extLst>
              </a:tr>
            </a:tbl>
          </a:graphicData>
        </a:graphic>
      </p:graphicFrame>
    </p:spTree>
    <p:extLst>
      <p:ext uri="{BB962C8B-B14F-4D97-AF65-F5344CB8AC3E}">
        <p14:creationId xmlns:p14="http://schemas.microsoft.com/office/powerpoint/2010/main" val="2301528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C8F5-8264-4DAE-AAA2-BDD6473DA497}"/>
              </a:ext>
            </a:extLst>
          </p:cNvPr>
          <p:cNvSpPr>
            <a:spLocks noGrp="1"/>
          </p:cNvSpPr>
          <p:nvPr>
            <p:ph type="title"/>
          </p:nvPr>
        </p:nvSpPr>
        <p:spPr>
          <a:xfrm>
            <a:off x="206546" y="150494"/>
            <a:ext cx="9445453" cy="1310695"/>
          </a:xfrm>
        </p:spPr>
        <p:txBody>
          <a:bodyPr/>
          <a:lstStyle/>
          <a:p>
            <a:r>
              <a:rPr lang="en-AU" dirty="0"/>
              <a:t>‘Other’ MTP Activities</a:t>
            </a:r>
          </a:p>
        </p:txBody>
      </p:sp>
      <p:sp>
        <p:nvSpPr>
          <p:cNvPr id="3" name="Content Placeholder 2">
            <a:extLst>
              <a:ext uri="{FF2B5EF4-FFF2-40B4-BE49-F238E27FC236}">
                <a16:creationId xmlns:a16="http://schemas.microsoft.com/office/drawing/2014/main" id="{F248B378-BDED-443F-943A-1821473A4B9D}"/>
              </a:ext>
            </a:extLst>
          </p:cNvPr>
          <p:cNvSpPr>
            <a:spLocks noGrp="1"/>
          </p:cNvSpPr>
          <p:nvPr>
            <p:ph idx="1"/>
          </p:nvPr>
        </p:nvSpPr>
        <p:spPr>
          <a:xfrm>
            <a:off x="206546" y="1663699"/>
            <a:ext cx="10255425" cy="5534543"/>
          </a:xfrm>
        </p:spPr>
        <p:txBody>
          <a:bodyPr>
            <a:noAutofit/>
          </a:bodyPr>
          <a:lstStyle/>
          <a:p>
            <a:r>
              <a:rPr lang="en-AU" sz="1800" dirty="0" err="1"/>
              <a:t>EvoEnergy</a:t>
            </a:r>
            <a:r>
              <a:rPr lang="en-AU" sz="1800" dirty="0"/>
              <a:t> enquired about which system release will provide industry with the ability to update NMI classification codes. AEMO stated that it was intended to be in the Nov 2020 xml release and the Dec 2020 MDM platform release. However, the MTP will ultimately guide industry as to when the codes should actually be used in production. </a:t>
            </a:r>
          </a:p>
          <a:p>
            <a:r>
              <a:rPr lang="en-AU" sz="1800" dirty="0"/>
              <a:t>AEMO stated that TNSPs will need to update NMI Classification Codes for BULK and WHOLESAL. It noted that “WHOLESAL” is an existing code but that its definition is changing under 5MS.</a:t>
            </a:r>
          </a:p>
          <a:p>
            <a:r>
              <a:rPr lang="en-AU" sz="1800" dirty="0"/>
              <a:t>Endeavour asked why the GENERATR code was not listed under TNSP responsibilities. AEMO responded that the GENERATR code shouldn’t change unless it is to NREG or DWHOLESALE (generation connected to a distribution network). GENERATR is to be used for transmission network connections only. </a:t>
            </a:r>
          </a:p>
          <a:p>
            <a:r>
              <a:rPr lang="en-AU" sz="1800" dirty="0"/>
              <a:t>Mondo sought clarification around whether the “</a:t>
            </a:r>
            <a:r>
              <a:rPr lang="en-AU" sz="1800" dirty="0" err="1"/>
              <a:t>agg</a:t>
            </a:r>
            <a:r>
              <a:rPr lang="en-AU" sz="1800" dirty="0"/>
              <a:t> flag” will still be set to ‘N’ for Generator and ‘Y’ for Wholesale.  AEMO noted that the 5MS NMI Procedure specifies in what instances the “</a:t>
            </a:r>
            <a:r>
              <a:rPr lang="en-AU" sz="1800" dirty="0" err="1"/>
              <a:t>agg</a:t>
            </a:r>
            <a:r>
              <a:rPr lang="en-AU" sz="1800" dirty="0"/>
              <a:t> flag” should be ‘Y’ as opposed to ‘N’ for all NMI Classification Codes (Appendix E).</a:t>
            </a:r>
          </a:p>
          <a:p>
            <a:endParaRPr lang="en-AU" sz="1600" dirty="0"/>
          </a:p>
        </p:txBody>
      </p:sp>
      <p:sp>
        <p:nvSpPr>
          <p:cNvPr id="4" name="Slide Number Placeholder 3">
            <a:extLst>
              <a:ext uri="{FF2B5EF4-FFF2-40B4-BE49-F238E27FC236}">
                <a16:creationId xmlns:a16="http://schemas.microsoft.com/office/drawing/2014/main" id="{540E09CF-56AA-46F6-A8AF-693B2122BB58}"/>
              </a:ext>
            </a:extLst>
          </p:cNvPr>
          <p:cNvSpPr>
            <a:spLocks noGrp="1"/>
          </p:cNvSpPr>
          <p:nvPr>
            <p:ph type="sldNum" sz="quarter" idx="12"/>
          </p:nvPr>
        </p:nvSpPr>
        <p:spPr/>
        <p:txBody>
          <a:bodyPr/>
          <a:lstStyle/>
          <a:p>
            <a:fld id="{4EC81F68-4976-451A-B2E9-79BCBD2F70CC}" type="slidenum">
              <a:rPr lang="en-AU" smtClean="0"/>
              <a:t>38</a:t>
            </a:fld>
            <a:endParaRPr lang="en-AU" dirty="0"/>
          </a:p>
        </p:txBody>
      </p:sp>
    </p:spTree>
    <p:extLst>
      <p:ext uri="{BB962C8B-B14F-4D97-AF65-F5344CB8AC3E}">
        <p14:creationId xmlns:p14="http://schemas.microsoft.com/office/powerpoint/2010/main" val="384747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A1BE-763B-431E-83BA-B03ABC2E2640}"/>
              </a:ext>
            </a:extLst>
          </p:cNvPr>
          <p:cNvSpPr>
            <a:spLocks noGrp="1"/>
          </p:cNvSpPr>
          <p:nvPr>
            <p:ph type="title"/>
          </p:nvPr>
        </p:nvSpPr>
        <p:spPr/>
        <p:txBody>
          <a:bodyPr/>
          <a:lstStyle/>
          <a:p>
            <a:r>
              <a:rPr lang="en-AU" sz="4000" dirty="0"/>
              <a:t>FRMP/LR updates (GLOPOOL)</a:t>
            </a:r>
            <a:endParaRPr lang="en-AU" dirty="0"/>
          </a:p>
        </p:txBody>
      </p:sp>
      <p:sp>
        <p:nvSpPr>
          <p:cNvPr id="3" name="Content Placeholder 2">
            <a:extLst>
              <a:ext uri="{FF2B5EF4-FFF2-40B4-BE49-F238E27FC236}">
                <a16:creationId xmlns:a16="http://schemas.microsoft.com/office/drawing/2014/main" id="{9E4EE1F8-66C7-4D87-ABA1-06476AAC049F}"/>
              </a:ext>
            </a:extLst>
          </p:cNvPr>
          <p:cNvSpPr>
            <a:spLocks noGrp="1"/>
          </p:cNvSpPr>
          <p:nvPr>
            <p:ph idx="1"/>
          </p:nvPr>
        </p:nvSpPr>
        <p:spPr>
          <a:xfrm>
            <a:off x="293173" y="1809548"/>
            <a:ext cx="10255425" cy="5457526"/>
          </a:xfrm>
        </p:spPr>
        <p:txBody>
          <a:bodyPr>
            <a:normAutofit/>
          </a:bodyPr>
          <a:lstStyle/>
          <a:p>
            <a:r>
              <a:rPr lang="en-AU" sz="2400" dirty="0"/>
              <a:t>It is AEMO’s intention to perform bulk updates for:</a:t>
            </a:r>
          </a:p>
          <a:p>
            <a:pPr lvl="1"/>
            <a:r>
              <a:rPr lang="en-AU" sz="2000" dirty="0"/>
              <a:t>LR Participant ID on all Distribution connection points to ‘GLOPOOL’ (excluding Embedded Networks)</a:t>
            </a:r>
          </a:p>
          <a:p>
            <a:pPr lvl="1"/>
            <a:r>
              <a:rPr lang="en-AU" sz="2000" dirty="0"/>
              <a:t>FRMP Participant ID on all Bulk Supply Points (TNIs) and Cross Boundary connection points to ‘GLOPOOL’</a:t>
            </a:r>
          </a:p>
          <a:p>
            <a:r>
              <a:rPr lang="en-AU" sz="2400" dirty="0"/>
              <a:t>Updates to be effective 6 Feb 2022 and run as part of GS go-live process</a:t>
            </a:r>
          </a:p>
          <a:p>
            <a:r>
              <a:rPr lang="en-AU" sz="2400" dirty="0"/>
              <a:t>No notifications to be sent out from MSATS. AEMO proposes to:</a:t>
            </a:r>
          </a:p>
          <a:p>
            <a:pPr lvl="1"/>
            <a:r>
              <a:rPr lang="en-AU" sz="2151" dirty="0"/>
              <a:t>Provide ‘Update logic’ to Participants</a:t>
            </a:r>
          </a:p>
          <a:p>
            <a:pPr lvl="1"/>
            <a:r>
              <a:rPr lang="en-AU" sz="2151" dirty="0"/>
              <a:t>Fast-track in-flight CRs prior to bulk updates being applied (similar process to POC)</a:t>
            </a:r>
          </a:p>
          <a:p>
            <a:pPr lvl="1"/>
            <a:r>
              <a:rPr lang="en-AU" sz="2151" dirty="0"/>
              <a:t>Provide Reconciliation files to FRMPs</a:t>
            </a:r>
          </a:p>
          <a:p>
            <a:pPr lvl="2"/>
            <a:r>
              <a:rPr lang="en-AU" sz="1800" dirty="0"/>
              <a:t>AEMO’s initial view on providing files to other Participant types</a:t>
            </a:r>
          </a:p>
          <a:p>
            <a:r>
              <a:rPr lang="en-AU" sz="2400" dirty="0"/>
              <a:t>MSATS validations will be in place to ensure accurate LR and FRMP maintenance from GS Go-live</a:t>
            </a:r>
          </a:p>
        </p:txBody>
      </p:sp>
      <p:sp>
        <p:nvSpPr>
          <p:cNvPr id="4" name="Slide Number Placeholder 3">
            <a:extLst>
              <a:ext uri="{FF2B5EF4-FFF2-40B4-BE49-F238E27FC236}">
                <a16:creationId xmlns:a16="http://schemas.microsoft.com/office/drawing/2014/main" id="{DF4A818A-C7CD-458C-BE10-DF67FE69908A}"/>
              </a:ext>
            </a:extLst>
          </p:cNvPr>
          <p:cNvSpPr>
            <a:spLocks noGrp="1"/>
          </p:cNvSpPr>
          <p:nvPr>
            <p:ph type="sldNum" sz="quarter" idx="12"/>
          </p:nvPr>
        </p:nvSpPr>
        <p:spPr/>
        <p:txBody>
          <a:bodyPr/>
          <a:lstStyle/>
          <a:p>
            <a:fld id="{4EC81F68-4976-451A-B2E9-79BCBD2F70CC}" type="slidenum">
              <a:rPr lang="en-AU" smtClean="0"/>
              <a:t>39</a:t>
            </a:fld>
            <a:endParaRPr lang="en-AU" dirty="0"/>
          </a:p>
        </p:txBody>
      </p:sp>
    </p:spTree>
    <p:extLst>
      <p:ext uri="{BB962C8B-B14F-4D97-AF65-F5344CB8AC3E}">
        <p14:creationId xmlns:p14="http://schemas.microsoft.com/office/powerpoint/2010/main" val="3874016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3292108223"/>
              </p:ext>
            </p:extLst>
          </p:nvPr>
        </p:nvGraphicFramePr>
        <p:xfrm>
          <a:off x="359930" y="1575741"/>
          <a:ext cx="10001597" cy="5801805"/>
        </p:xfrm>
        <a:graphic>
          <a:graphicData uri="http://schemas.openxmlformats.org/drawingml/2006/table">
            <a:tbl>
              <a:tblPr firstRow="1" firstCol="1" bandRow="1">
                <a:tableStyleId>{5C22544A-7EE6-4342-B048-85BDC9FD1C3A}</a:tableStyleId>
              </a:tblPr>
              <a:tblGrid>
                <a:gridCol w="582553">
                  <a:extLst>
                    <a:ext uri="{9D8B030D-6E8A-4147-A177-3AD203B41FA5}">
                      <a16:colId xmlns:a16="http://schemas.microsoft.com/office/drawing/2014/main" val="538271126"/>
                    </a:ext>
                  </a:extLst>
                </a:gridCol>
                <a:gridCol w="1239609">
                  <a:extLst>
                    <a:ext uri="{9D8B030D-6E8A-4147-A177-3AD203B41FA5}">
                      <a16:colId xmlns:a16="http://schemas.microsoft.com/office/drawing/2014/main" val="1740697902"/>
                    </a:ext>
                  </a:extLst>
                </a:gridCol>
                <a:gridCol w="5953990">
                  <a:extLst>
                    <a:ext uri="{9D8B030D-6E8A-4147-A177-3AD203B41FA5}">
                      <a16:colId xmlns:a16="http://schemas.microsoft.com/office/drawing/2014/main" val="659629278"/>
                    </a:ext>
                  </a:extLst>
                </a:gridCol>
                <a:gridCol w="2225445">
                  <a:extLst>
                    <a:ext uri="{9D8B030D-6E8A-4147-A177-3AD203B41FA5}">
                      <a16:colId xmlns:a16="http://schemas.microsoft.com/office/drawing/2014/main" val="2898716718"/>
                    </a:ext>
                  </a:extLst>
                </a:gridCol>
              </a:tblGrid>
              <a:tr h="325796">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panose="020B0604020202020204" pitchFamily="34" charset="0"/>
                        </a:rPr>
                        <a:t>NO</a:t>
                      </a:r>
                      <a:endParaRPr lang="en-AU" sz="12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panose="020B0604020202020204" pitchFamily="34" charset="0"/>
                        </a:rPr>
                        <a:t>Time</a:t>
                      </a:r>
                      <a:endParaRPr lang="en-AU" sz="12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panose="020B0604020202020204" pitchFamily="34" charset="0"/>
                        </a:rPr>
                        <a:t>AGENDA ITEM</a:t>
                      </a:r>
                      <a:endParaRPr lang="en-AU" sz="12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200" cap="all" dirty="0">
                          <a:effectLst/>
                          <a:latin typeface="+mn-lt"/>
                          <a:cs typeface="Arial" panose="020B0604020202020204" pitchFamily="34" charset="0"/>
                        </a:rPr>
                        <a:t>Responsible</a:t>
                      </a:r>
                      <a:endParaRPr lang="en-AU" dirty="0"/>
                    </a:p>
                  </a:txBody>
                  <a:tcPr marL="68580" marR="68580" marT="0" marB="0" anchor="ctr"/>
                </a:tc>
                <a:extLst>
                  <a:ext uri="{0D108BD9-81ED-4DB2-BD59-A6C34878D82A}">
                    <a16:rowId xmlns:a16="http://schemas.microsoft.com/office/drawing/2014/main" val="2054372720"/>
                  </a:ext>
                </a:extLst>
              </a:tr>
              <a:tr h="278081">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75216850"/>
                  </a:ext>
                </a:extLst>
              </a:tr>
              <a:tr h="272636">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1</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10:00 - 10:10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a:effectLst/>
                          <a:latin typeface="+mn-lt"/>
                          <a:cs typeface="Arial" panose="020B0604020202020204" pitchFamily="34" charset="0"/>
                        </a:rPr>
                        <a:t>Welcome and introduction</a:t>
                      </a:r>
                      <a:endParaRPr lang="en-AU" sz="1200" kern="1200" dirty="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panose="020B0604020202020204" pitchFamily="34" charset="0"/>
                        </a:rPr>
                        <a:t>Greg Minney</a:t>
                      </a:r>
                      <a:endParaRPr lang="en-AU" sz="12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102688441"/>
                  </a:ext>
                </a:extLst>
              </a:tr>
              <a:tr h="311728">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2</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latin typeface="+mn-lt"/>
                          <a:ea typeface="+mn-ea"/>
                          <a:cs typeface="+mn-cs"/>
                        </a:rPr>
                        <a:t>10:10 – 10:25</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dirty="0">
                          <a:solidFill>
                            <a:schemeClr val="tx1"/>
                          </a:solidFill>
                          <a:effectLst/>
                          <a:latin typeface="+mn-lt"/>
                          <a:ea typeface="Times New Roman" panose="02020603050405020304" pitchFamily="18" charset="0"/>
                          <a:cs typeface="Arial" panose="020B0604020202020204" pitchFamily="34" charset="0"/>
                        </a:rPr>
                        <a:t>Notes/actions from previous meeting</a:t>
                      </a:r>
                      <a:endParaRPr lang="en-AU" sz="1200" b="0" kern="1200" dirty="0">
                        <a:solidFill>
                          <a:schemeClr val="tx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panose="020B0604020202020204" pitchFamily="34" charset="0"/>
                        </a:rPr>
                        <a:t>Greg Minney</a:t>
                      </a:r>
                      <a:endParaRPr lang="en-AU" sz="12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4179191662"/>
                  </a:ext>
                </a:extLst>
              </a:tr>
              <a:tr h="243595">
                <a:tc gridSpan="4">
                  <a:txBody>
                    <a:bodyPr/>
                    <a:lstStyle/>
                    <a:p>
                      <a:pP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For noting</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557738599"/>
                  </a:ext>
                </a:extLst>
              </a:tr>
              <a:tr h="296732">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3</a:t>
                      </a:r>
                    </a:p>
                  </a:txBody>
                  <a:tcPr marL="68580" marR="68580" marT="0" marB="0" anchor="ctr"/>
                </a:tc>
                <a:tc>
                  <a:txBody>
                    <a:bodyPr/>
                    <a:lstStyle/>
                    <a:p>
                      <a:r>
                        <a:rPr lang="en-AU" sz="1200" dirty="0"/>
                        <a:t>10:25 – 10:30</a:t>
                      </a:r>
                    </a:p>
                  </a:txBody>
                  <a:tcPr marL="68580" marR="68580" marT="0" marB="0" anchor="ctr"/>
                </a:tc>
                <a:tc>
                  <a:txBody>
                    <a:bodyPr/>
                    <a:lstStyle/>
                    <a:p>
                      <a:r>
                        <a:rPr lang="en-AU" sz="1200" dirty="0"/>
                        <a:t>Changes to the MTP since the previous meeting</a:t>
                      </a:r>
                    </a:p>
                  </a:txBody>
                  <a:tcPr marL="68580" marR="68580" marT="0" marB="0" anchor="ctr"/>
                </a:tc>
                <a:tc>
                  <a:txBody>
                    <a:bodyPr/>
                    <a:lstStyle/>
                    <a:p>
                      <a:r>
                        <a:rPr lang="en-AU" sz="1200" kern="1200">
                          <a:solidFill>
                            <a:schemeClr val="dk1"/>
                          </a:solidFill>
                          <a:effectLst/>
                          <a:latin typeface="+mn-lt"/>
                          <a:ea typeface="+mn-ea"/>
                          <a:cs typeface="Arial" panose="020B0604020202020204" pitchFamily="34" charset="0"/>
                        </a:rPr>
                        <a:t>Blaine Miner</a:t>
                      </a:r>
                      <a:endParaRPr lang="en-AU" sz="1200" dirty="0"/>
                    </a:p>
                  </a:txBody>
                  <a:tcPr marL="68580" marR="68580" marT="0" marB="0" anchor="ctr"/>
                </a:tc>
                <a:extLst>
                  <a:ext uri="{0D108BD9-81ED-4DB2-BD59-A6C34878D82A}">
                    <a16:rowId xmlns:a16="http://schemas.microsoft.com/office/drawing/2014/main" val="1838701171"/>
                  </a:ext>
                </a:extLst>
              </a:tr>
              <a:tr h="322118">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4</a:t>
                      </a:r>
                    </a:p>
                  </a:txBody>
                  <a:tcPr marL="68580" marR="68580" marT="0" marB="0" anchor="ctr"/>
                </a:tc>
                <a:tc>
                  <a:txBody>
                    <a:bodyPr/>
                    <a:lstStyle/>
                    <a:p>
                      <a:r>
                        <a:rPr lang="en-AU" sz="1200" dirty="0"/>
                        <a:t>10:30 – 10:45</a:t>
                      </a:r>
                    </a:p>
                  </a:txBody>
                  <a:tcPr marL="68580" marR="68580" marT="0" marB="0" anchor="ctr"/>
                </a:tc>
                <a:tc>
                  <a:txBody>
                    <a:bodyPr/>
                    <a:lstStyle/>
                    <a:p>
                      <a:r>
                        <a:rPr lang="en-AU" sz="1200" kern="1200" dirty="0">
                          <a:solidFill>
                            <a:schemeClr val="dk1"/>
                          </a:solidFill>
                          <a:effectLst/>
                          <a:latin typeface="+mn-lt"/>
                          <a:ea typeface="+mn-ea"/>
                          <a:cs typeface="Arial" panose="020B0604020202020204" pitchFamily="34" charset="0"/>
                        </a:rPr>
                        <a:t>Transition of Net datastreams to register level datastreams </a:t>
                      </a:r>
                      <a:endParaRPr lang="en-AU" sz="1200" dirty="0"/>
                    </a:p>
                  </a:txBody>
                  <a:tcPr marL="68580" marR="68580" marT="0" marB="0" anchor="ctr"/>
                </a:tc>
                <a:tc>
                  <a:txBody>
                    <a:bodyPr/>
                    <a:lstStyle/>
                    <a:p>
                      <a:r>
                        <a:rPr lang="en-AU" sz="1200" kern="1200">
                          <a:solidFill>
                            <a:schemeClr val="dk1"/>
                          </a:solidFill>
                          <a:effectLst/>
                          <a:latin typeface="+mn-lt"/>
                          <a:ea typeface="+mn-ea"/>
                          <a:cs typeface="Arial" panose="020B0604020202020204" pitchFamily="34" charset="0"/>
                        </a:rPr>
                        <a:t>Blaine Miner</a:t>
                      </a:r>
                      <a:endParaRPr lang="en-AU" sz="1200" dirty="0"/>
                    </a:p>
                  </a:txBody>
                  <a:tcPr marL="68580" marR="68580" marT="0" marB="0" anchor="ctr"/>
                </a:tc>
                <a:extLst>
                  <a:ext uri="{0D108BD9-81ED-4DB2-BD59-A6C34878D82A}">
                    <a16:rowId xmlns:a16="http://schemas.microsoft.com/office/drawing/2014/main" val="1689136449"/>
                  </a:ext>
                </a:extLst>
              </a:tr>
              <a:tr h="311727">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5</a:t>
                      </a:r>
                    </a:p>
                  </a:txBody>
                  <a:tcPr marL="68580" marR="68580" marT="0" marB="0" anchor="ctr"/>
                </a:tc>
                <a:tc>
                  <a:txBody>
                    <a:bodyPr/>
                    <a:lstStyle/>
                    <a:p>
                      <a:r>
                        <a:rPr lang="en-AU" sz="1200" dirty="0"/>
                        <a:t>10:45 – 10:50</a:t>
                      </a:r>
                    </a:p>
                  </a:txBody>
                  <a:tcPr marL="68580" marR="68580" marT="0" marB="0" anchor="ctr"/>
                </a:tc>
                <a:tc>
                  <a:txBody>
                    <a:bodyPr/>
                    <a:lstStyle/>
                    <a:p>
                      <a:r>
                        <a:rPr lang="en-AU" sz="1200" dirty="0"/>
                        <a:t>Accreditation update activities</a:t>
                      </a:r>
                    </a:p>
                  </a:txBody>
                  <a:tcPr marL="68580" marR="68580" marT="0" marB="0" anchor="ctr"/>
                </a:tc>
                <a:tc>
                  <a:txBody>
                    <a:bodyPr/>
                    <a:lstStyle/>
                    <a:p>
                      <a:r>
                        <a:rPr lang="en-AU" sz="1200" dirty="0"/>
                        <a:t>Craig Shelley</a:t>
                      </a:r>
                    </a:p>
                  </a:txBody>
                  <a:tcPr marL="68580" marR="68580" marT="0" marB="0" anchor="ctr"/>
                </a:tc>
                <a:extLst>
                  <a:ext uri="{0D108BD9-81ED-4DB2-BD59-A6C34878D82A}">
                    <a16:rowId xmlns:a16="http://schemas.microsoft.com/office/drawing/2014/main" val="1416084225"/>
                  </a:ext>
                </a:extLst>
              </a:tr>
              <a:tr h="292284">
                <a:tc gridSpan="4">
                  <a:txBody>
                    <a:bodyPr/>
                    <a:lstStyle/>
                    <a:p>
                      <a:pPr algn="l">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For discussion</a:t>
                      </a:r>
                    </a:p>
                  </a:txBody>
                  <a:tcPr marL="68580" marR="68580" marT="0" marB="0" anchor="ctr"/>
                </a:tc>
                <a:tc hMerge="1">
                  <a:txBody>
                    <a:bodyPr/>
                    <a:lstStyle/>
                    <a:p>
                      <a:endParaRPr lang="en-AU" sz="1400" dirty="0"/>
                    </a:p>
                  </a:txBody>
                  <a:tcPr marL="68580" marR="68580" marT="0" marB="0" anchor="ct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611740609"/>
                  </a:ext>
                </a:extLst>
              </a:tr>
              <a:tr h="289607">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6</a:t>
                      </a:r>
                    </a:p>
                  </a:txBody>
                  <a:tcPr marL="68580" marR="68580" marT="0" marB="0" anchor="ctr"/>
                </a:tc>
                <a:tc>
                  <a:txBody>
                    <a:bodyPr/>
                    <a:lstStyle/>
                    <a:p>
                      <a:r>
                        <a:rPr lang="en-AU" sz="1200" dirty="0"/>
                        <a:t>10:50 – 11:00</a:t>
                      </a:r>
                    </a:p>
                  </a:txBody>
                  <a:tcPr marL="68580" marR="68580" marT="0" marB="0" anchor="ctr"/>
                </a:tc>
                <a:tc>
                  <a:txBody>
                    <a:bodyPr/>
                    <a:lstStyle/>
                    <a:p>
                      <a:r>
                        <a:rPr lang="en-AU" sz="1200" b="0" kern="1200" dirty="0">
                          <a:solidFill>
                            <a:schemeClr val="dk1"/>
                          </a:solidFill>
                          <a:effectLst/>
                          <a:latin typeface="+mn-lt"/>
                          <a:ea typeface="+mn-ea"/>
                          <a:cs typeface="Arial" panose="020B0604020202020204" pitchFamily="34" charset="0"/>
                        </a:rPr>
                        <a:t>Changes to AEMO’s Meter Data Validation Framework </a:t>
                      </a:r>
                      <a:endParaRPr lang="en-AU" sz="1200" dirty="0"/>
                    </a:p>
                  </a:txBody>
                  <a:tcPr marL="68580" marR="68580" marT="0" marB="0" anchor="ctr"/>
                </a:tc>
                <a:tc>
                  <a:txBody>
                    <a:bodyPr/>
                    <a:lstStyle/>
                    <a:p>
                      <a:r>
                        <a:rPr lang="en-AU" sz="1200" b="0" kern="1200" dirty="0">
                          <a:solidFill>
                            <a:schemeClr val="dk1"/>
                          </a:solidFill>
                          <a:effectLst/>
                          <a:latin typeface="+mn-lt"/>
                          <a:ea typeface="+mn-ea"/>
                          <a:cs typeface="Arial" panose="020B0604020202020204" pitchFamily="34" charset="0"/>
                        </a:rPr>
                        <a:t>Simon Tu</a:t>
                      </a:r>
                      <a:endParaRPr lang="en-AU" sz="1200" dirty="0"/>
                    </a:p>
                  </a:txBody>
                  <a:tcPr marL="68580" marR="68580" marT="0" marB="0" anchor="ctr"/>
                </a:tc>
                <a:extLst>
                  <a:ext uri="{0D108BD9-81ED-4DB2-BD59-A6C34878D82A}">
                    <a16:rowId xmlns:a16="http://schemas.microsoft.com/office/drawing/2014/main" val="3739041783"/>
                  </a:ext>
                </a:extLst>
              </a:tr>
              <a:tr h="40826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7</a:t>
                      </a:r>
                    </a:p>
                  </a:txBody>
                  <a:tcPr marL="68580" marR="68580" marT="0" marB="0" anchor="ctr"/>
                </a:tc>
                <a:tc>
                  <a:txBody>
                    <a:bodyPr/>
                    <a:lstStyle/>
                    <a:p>
                      <a:r>
                        <a:rPr lang="en-AU" sz="1200" dirty="0"/>
                        <a:t>11:00 – 11:30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effectLst/>
                          <a:latin typeface="+mn-lt"/>
                          <a:ea typeface="+mn-ea"/>
                          <a:cs typeface="Arial" panose="020B0604020202020204" pitchFamily="34" charset="0"/>
                        </a:rPr>
                        <a:t>MTP activities:</a:t>
                      </a:r>
                    </a:p>
                    <a:p>
                      <a:pPr marL="285750" marR="0" lvl="0" indent="-285750" algn="l" defTabSz="801929" rtl="0" eaLnBrk="1" fontAlgn="auto" latinLnBrk="0" hangingPunct="1">
                        <a:lnSpc>
                          <a:spcPct val="100000"/>
                        </a:lnSpc>
                        <a:spcBef>
                          <a:spcPts val="100"/>
                        </a:spcBef>
                        <a:spcAft>
                          <a:spcPts val="100"/>
                        </a:spcAft>
                        <a:buClrTx/>
                        <a:buSzTx/>
                        <a:buFont typeface="Arial" panose="020B0604020202020204" pitchFamily="34" charset="0"/>
                        <a:buChar char="•"/>
                        <a:tabLst>
                          <a:tab pos="504190" algn="l"/>
                          <a:tab pos="756285" algn="l"/>
                        </a:tabLst>
                        <a:defRPr/>
                      </a:pPr>
                      <a:r>
                        <a:rPr lang="en-AU" sz="1200" kern="1200" dirty="0">
                          <a:solidFill>
                            <a:schemeClr val="dk1"/>
                          </a:solidFill>
                          <a:effectLst/>
                          <a:latin typeface="+mn-lt"/>
                          <a:ea typeface="+mn-ea"/>
                          <a:cs typeface="Arial" panose="020B0604020202020204" pitchFamily="34" charset="0"/>
                        </a:rPr>
                        <a:t>Clarifying activity intent</a:t>
                      </a:r>
                    </a:p>
                    <a:p>
                      <a:pPr marL="285750" marR="0" lvl="0" indent="-285750" algn="l" defTabSz="801929" rtl="0" eaLnBrk="1" fontAlgn="auto" latinLnBrk="0" hangingPunct="1">
                        <a:lnSpc>
                          <a:spcPct val="100000"/>
                        </a:lnSpc>
                        <a:spcBef>
                          <a:spcPts val="100"/>
                        </a:spcBef>
                        <a:spcAft>
                          <a:spcPts val="100"/>
                        </a:spcAft>
                        <a:buClrTx/>
                        <a:buSzTx/>
                        <a:buFont typeface="Arial" panose="020B0604020202020204" pitchFamily="34" charset="0"/>
                        <a:buChar char="•"/>
                        <a:tabLst>
                          <a:tab pos="504190" algn="l"/>
                          <a:tab pos="756285" algn="l"/>
                        </a:tabLst>
                        <a:defRPr/>
                      </a:pPr>
                      <a:r>
                        <a:rPr lang="en-AU" sz="1200" kern="1200" dirty="0">
                          <a:solidFill>
                            <a:schemeClr val="dk1"/>
                          </a:solidFill>
                          <a:effectLst/>
                          <a:latin typeface="+mn-lt"/>
                          <a:ea typeface="+mn-ea"/>
                          <a:cs typeface="Arial" panose="020B0604020202020204" pitchFamily="34" charset="0"/>
                        </a:rPr>
                        <a:t>Clarifying approach</a:t>
                      </a:r>
                      <a:endParaRPr lang="en-AU" sz="1200" dirty="0"/>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effectLst/>
                          <a:latin typeface="+mn-lt"/>
                          <a:ea typeface="+mn-ea"/>
                          <a:cs typeface="Arial" panose="020B0604020202020204" pitchFamily="34" charset="0"/>
                        </a:rPr>
                        <a:t>Greg Minney </a:t>
                      </a:r>
                    </a:p>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effectLst/>
                          <a:latin typeface="+mn-lt"/>
                          <a:ea typeface="+mn-ea"/>
                          <a:cs typeface="Arial" panose="020B0604020202020204" pitchFamily="34" charset="0"/>
                        </a:rPr>
                        <a:t>Blaine Miner</a:t>
                      </a:r>
                    </a:p>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effectLst/>
                          <a:latin typeface="+mn-lt"/>
                          <a:ea typeface="+mn-ea"/>
                          <a:cs typeface="Arial" panose="020B0604020202020204" pitchFamily="34" charset="0"/>
                        </a:rPr>
                        <a:t>Paul Lyttle</a:t>
                      </a:r>
                      <a:endParaRPr lang="en-AU" sz="1200" dirty="0"/>
                    </a:p>
                  </a:txBody>
                  <a:tcPr marL="68580" marR="68580" marT="0" marB="0" anchor="ctr"/>
                </a:tc>
                <a:extLst>
                  <a:ext uri="{0D108BD9-81ED-4DB2-BD59-A6C34878D82A}">
                    <a16:rowId xmlns:a16="http://schemas.microsoft.com/office/drawing/2014/main" val="3486199042"/>
                  </a:ext>
                </a:extLst>
              </a:tr>
              <a:tr h="283788">
                <a:tc gridSpan="4">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1" dirty="0">
                          <a:solidFill>
                            <a:schemeClr val="tx1"/>
                          </a:solidFill>
                        </a:rPr>
                        <a:t>BREAK 11:30 – 11:40</a:t>
                      </a:r>
                    </a:p>
                  </a:txBody>
                  <a:tcPr marL="68580" marR="68580" marT="0" marB="0" anchor="ctr">
                    <a:solidFill>
                      <a:schemeClr val="accent5">
                        <a:lumMod val="60000"/>
                        <a:lumOff val="40000"/>
                      </a:schemeClr>
                    </a:solidFill>
                  </a:tcPr>
                </a:tc>
                <a:tc hMerge="1">
                  <a:txBody>
                    <a:bodyPr/>
                    <a:lstStyle/>
                    <a:p>
                      <a:endParaRPr lang="en-AU" dirty="0">
                        <a:solidFill>
                          <a:schemeClr val="bg1"/>
                        </a:solidFill>
                      </a:endParaRPr>
                    </a:p>
                  </a:txBody>
                  <a:tcPr marL="68580" marR="68580" marT="0" marB="0" anchor="ctr">
                    <a:solidFill>
                      <a:schemeClr val="accent5">
                        <a:lumMod val="60000"/>
                        <a:lumOff val="40000"/>
                      </a:schemeClr>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82581237"/>
                  </a:ext>
                </a:extLst>
              </a:tr>
              <a:tr h="426027">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8</a:t>
                      </a:r>
                    </a:p>
                  </a:txBody>
                  <a:tcPr marL="68580" marR="68580" marT="0" marB="0" anchor="ctr"/>
                </a:tc>
                <a:tc>
                  <a:txBody>
                    <a:bodyPr/>
                    <a:lstStyle/>
                    <a:p>
                      <a:r>
                        <a:rPr lang="en-AU" sz="1200" dirty="0"/>
                        <a:t>11:40 -12:40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200" dirty="0"/>
                        <a:t>MTP activities continued</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200" kern="1200">
                          <a:solidFill>
                            <a:schemeClr val="dk1"/>
                          </a:solidFill>
                          <a:effectLst/>
                          <a:latin typeface="+mn-lt"/>
                          <a:ea typeface="+mn-ea"/>
                          <a:cs typeface="Arial" panose="020B0604020202020204" pitchFamily="34" charset="0"/>
                        </a:rPr>
                        <a:t>Greg Minney and Blaine Miner</a:t>
                      </a:r>
                      <a:endParaRPr lang="en-AU" sz="1200" dirty="0"/>
                    </a:p>
                  </a:txBody>
                  <a:tcPr marL="68580" marR="68580" marT="0" marB="0" anchor="ctr"/>
                </a:tc>
                <a:extLst>
                  <a:ext uri="{0D108BD9-81ED-4DB2-BD59-A6C34878D82A}">
                    <a16:rowId xmlns:a16="http://schemas.microsoft.com/office/drawing/2014/main" val="4110024189"/>
                  </a:ext>
                </a:extLst>
              </a:tr>
              <a:tr h="338008">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9</a:t>
                      </a:r>
                    </a:p>
                  </a:txBody>
                  <a:tcPr marL="68580" marR="68580" marT="0" marB="0" anchor="ctr"/>
                </a:tc>
                <a:tc>
                  <a:txBody>
                    <a:bodyPr/>
                    <a:lstStyle/>
                    <a:p>
                      <a:r>
                        <a:rPr lang="en-AU" sz="1200" dirty="0"/>
                        <a:t>12:40 – 12:55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dk1"/>
                          </a:solidFill>
                          <a:effectLst/>
                          <a:latin typeface="+mn-lt"/>
                          <a:ea typeface="+mn-ea"/>
                          <a:cs typeface="Arial" panose="020B0604020202020204" pitchFamily="34" charset="0"/>
                        </a:rPr>
                        <a:t>Readiness reporting:</a:t>
                      </a:r>
                    </a:p>
                    <a:p>
                      <a:pPr marL="285750" marR="0" lvl="0" indent="-285750" algn="l" defTabSz="801929" rtl="0" eaLnBrk="1" fontAlgn="auto" latinLnBrk="0" hangingPunct="1">
                        <a:lnSpc>
                          <a:spcPct val="100000"/>
                        </a:lnSpc>
                        <a:spcBef>
                          <a:spcPts val="100"/>
                        </a:spcBef>
                        <a:spcAft>
                          <a:spcPts val="100"/>
                        </a:spcAft>
                        <a:buClrTx/>
                        <a:buSzTx/>
                        <a:buFont typeface="Arial" panose="020B0604020202020204" pitchFamily="34" charset="0"/>
                        <a:buChar char="•"/>
                        <a:tabLst>
                          <a:tab pos="504190" algn="l"/>
                          <a:tab pos="756285" algn="l"/>
                        </a:tabLst>
                        <a:defRPr/>
                      </a:pPr>
                      <a:r>
                        <a:rPr lang="en-AU" sz="1200" b="0" kern="1200" dirty="0">
                          <a:solidFill>
                            <a:schemeClr val="dk1"/>
                          </a:solidFill>
                          <a:effectLst/>
                          <a:latin typeface="+mn-lt"/>
                          <a:ea typeface="+mn-ea"/>
                          <a:cs typeface="Arial" panose="020B0604020202020204" pitchFamily="34" charset="0"/>
                        </a:rPr>
                        <a:t>How to reflect progress in responses</a:t>
                      </a:r>
                    </a:p>
                    <a:p>
                      <a:pPr marL="285750" marR="0" lvl="0" indent="-285750" algn="l" defTabSz="801929" rtl="0" eaLnBrk="1" fontAlgn="auto" latinLnBrk="0" hangingPunct="1">
                        <a:lnSpc>
                          <a:spcPct val="100000"/>
                        </a:lnSpc>
                        <a:spcBef>
                          <a:spcPts val="100"/>
                        </a:spcBef>
                        <a:spcAft>
                          <a:spcPts val="100"/>
                        </a:spcAft>
                        <a:buClrTx/>
                        <a:buSzTx/>
                        <a:buFont typeface="Arial" panose="020B0604020202020204" pitchFamily="34" charset="0"/>
                        <a:buChar char="•"/>
                        <a:tabLst>
                          <a:tab pos="504190" algn="l"/>
                          <a:tab pos="756285" algn="l"/>
                        </a:tabLst>
                        <a:defRPr/>
                      </a:pPr>
                      <a:r>
                        <a:rPr lang="en-AU" sz="1200" b="0" kern="1200" dirty="0">
                          <a:solidFill>
                            <a:schemeClr val="dk1"/>
                          </a:solidFill>
                          <a:effectLst/>
                          <a:latin typeface="+mn-lt"/>
                          <a:ea typeface="+mn-ea"/>
                          <a:cs typeface="Arial" panose="020B0604020202020204" pitchFamily="34" charset="0"/>
                        </a:rPr>
                        <a:t>Upcoming activities </a:t>
                      </a:r>
                      <a:endParaRPr lang="en-AU" sz="1200" dirty="0"/>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200" b="0" kern="1200" dirty="0">
                          <a:solidFill>
                            <a:schemeClr val="dk1"/>
                          </a:solidFill>
                          <a:effectLst/>
                          <a:latin typeface="+mn-lt"/>
                          <a:ea typeface="+mn-ea"/>
                          <a:cs typeface="Arial" panose="020B0604020202020204" pitchFamily="34" charset="0"/>
                        </a:rPr>
                        <a:t>Austin Tan</a:t>
                      </a:r>
                      <a:endParaRPr lang="en-AU" sz="1200" dirty="0"/>
                    </a:p>
                  </a:txBody>
                  <a:tcPr marL="68580" marR="68580" marT="0" marB="0" anchor="ctr"/>
                </a:tc>
                <a:extLst>
                  <a:ext uri="{0D108BD9-81ED-4DB2-BD59-A6C34878D82A}">
                    <a16:rowId xmlns:a16="http://schemas.microsoft.com/office/drawing/2014/main" val="2215980836"/>
                  </a:ext>
                </a:extLst>
              </a:tr>
              <a:tr h="236150">
                <a:tc gridSpan="4">
                  <a:txBody>
                    <a:bodyPr/>
                    <a:lstStyle/>
                    <a:p>
                      <a:pPr algn="l">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General business</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003930198"/>
                  </a:ext>
                </a:extLst>
              </a:tr>
              <a:tr h="38279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panose="020B0604020202020204" pitchFamily="34" charset="0"/>
                        </a:rPr>
                        <a:t>10</a:t>
                      </a:r>
                    </a:p>
                  </a:txBody>
                  <a:tcPr marL="68580" marR="68580" marT="0" marB="0" anchor="ctr"/>
                </a:tc>
                <a:tc>
                  <a:txBody>
                    <a:bodyPr/>
                    <a:lstStyle/>
                    <a:p>
                      <a:r>
                        <a:rPr lang="en-AU" sz="1200" dirty="0"/>
                        <a:t>12:55 – 13:00</a:t>
                      </a:r>
                    </a:p>
                  </a:txBody>
                  <a:tcPr marL="68580" marR="68580" marT="0" marB="0" anchor="ctr"/>
                </a:tc>
                <a:tc>
                  <a:txBody>
                    <a:bodyPr/>
                    <a:lstStyle/>
                    <a:p>
                      <a:r>
                        <a:rPr lang="en-AU" sz="1200" b="0" kern="1200">
                          <a:solidFill>
                            <a:schemeClr val="tx1"/>
                          </a:solidFill>
                          <a:effectLst/>
                          <a:latin typeface="+mn-lt"/>
                          <a:ea typeface="+mn-ea"/>
                          <a:cs typeface="Arial" panose="020B0604020202020204" pitchFamily="34" charset="0"/>
                        </a:rPr>
                        <a:t>Next steps and general questions</a:t>
                      </a:r>
                      <a:endParaRPr lang="en-AU" sz="1200" dirty="0"/>
                    </a:p>
                  </a:txBody>
                  <a:tcPr marL="68580" marR="68580" marT="0" marB="0" anchor="ctr"/>
                </a:tc>
                <a:tc>
                  <a:txBody>
                    <a:bodyPr/>
                    <a:lstStyle/>
                    <a:p>
                      <a:r>
                        <a:rPr lang="en-AU" sz="1200" b="0" kern="1200">
                          <a:solidFill>
                            <a:schemeClr val="tx1"/>
                          </a:solidFill>
                          <a:effectLst/>
                          <a:latin typeface="+mn-lt"/>
                          <a:cs typeface="Arial" panose="020B0604020202020204" pitchFamily="34" charset="0"/>
                        </a:rPr>
                        <a:t>Greg Minney</a:t>
                      </a:r>
                      <a:endParaRPr lang="en-AU" sz="1200" dirty="0"/>
                    </a:p>
                  </a:txBody>
                  <a:tcPr marL="68580" marR="68580" marT="0" marB="0" anchor="ctr"/>
                </a:tc>
                <a:extLst>
                  <a:ext uri="{0D108BD9-81ED-4DB2-BD59-A6C34878D82A}">
                    <a16:rowId xmlns:a16="http://schemas.microsoft.com/office/drawing/2014/main" val="3817438379"/>
                  </a:ext>
                </a:extLst>
              </a:tr>
              <a:tr h="329862">
                <a:tc>
                  <a:txBody>
                    <a:bodyPr/>
                    <a:lstStyle/>
                    <a:p>
                      <a:pPr algn="ctr">
                        <a:spcBef>
                          <a:spcPts val="100"/>
                        </a:spcBef>
                        <a:spcAft>
                          <a:spcPts val="100"/>
                        </a:spcAft>
                        <a:tabLst>
                          <a:tab pos="504190" algn="l"/>
                          <a:tab pos="756285" algn="l"/>
                        </a:tabLst>
                      </a:pPr>
                      <a:endParaRPr lang="en-AU" sz="1200" b="1"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200" b="1" kern="1200" dirty="0">
                          <a:solidFill>
                            <a:schemeClr val="tx1"/>
                          </a:solidFill>
                          <a:effectLst/>
                          <a:latin typeface="+mn-lt"/>
                          <a:ea typeface="+mn-ea"/>
                          <a:cs typeface="Arial" panose="020B0604020202020204" pitchFamily="34" charset="0"/>
                        </a:rPr>
                        <a:t>APPENDIX</a:t>
                      </a:r>
                      <a:endParaRPr lang="en-AU" sz="1200" b="1" dirty="0"/>
                    </a:p>
                  </a:txBody>
                  <a:tcPr marL="68580" marR="68580" marT="0" marB="0" anchor="ctr"/>
                </a:tc>
                <a:tc>
                  <a:txBody>
                    <a:bodyPr/>
                    <a:lstStyle/>
                    <a:p>
                      <a:r>
                        <a:rPr lang="en-AU" sz="1200" b="0" kern="1200" dirty="0">
                          <a:solidFill>
                            <a:schemeClr val="tx1"/>
                          </a:solidFill>
                          <a:effectLst/>
                          <a:latin typeface="+mn-lt"/>
                          <a:ea typeface="+mn-ea"/>
                          <a:cs typeface="Arial" panose="020B0604020202020204" pitchFamily="34" charset="0"/>
                        </a:rPr>
                        <a:t>Refresher on 5MS and GS metering and metering data obligations</a:t>
                      </a:r>
                      <a:endParaRPr lang="en-AU" sz="1200" b="1" dirty="0"/>
                    </a:p>
                  </a:txBody>
                  <a:tcPr marL="68580" marR="68580" marT="0" marB="0" anchor="ctr"/>
                </a:tc>
                <a:tc>
                  <a:txBody>
                    <a:bodyPr/>
                    <a:lstStyle/>
                    <a:p>
                      <a:endParaRPr lang="en-AU" sz="1200" b="1" dirty="0"/>
                    </a:p>
                  </a:txBody>
                  <a:tcPr marL="68580" marR="68580" marT="0" marB="0" anchor="ctr"/>
                </a:tc>
                <a:extLst>
                  <a:ext uri="{0D108BD9-81ED-4DB2-BD59-A6C34878D82A}">
                    <a16:rowId xmlns:a16="http://schemas.microsoft.com/office/drawing/2014/main" val="355276361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C8F5-8264-4DAE-AAA2-BDD6473DA497}"/>
              </a:ext>
            </a:extLst>
          </p:cNvPr>
          <p:cNvSpPr>
            <a:spLocks noGrp="1"/>
          </p:cNvSpPr>
          <p:nvPr>
            <p:ph type="title"/>
          </p:nvPr>
        </p:nvSpPr>
        <p:spPr>
          <a:xfrm>
            <a:off x="206546" y="150494"/>
            <a:ext cx="9445453" cy="1310695"/>
          </a:xfrm>
        </p:spPr>
        <p:txBody>
          <a:bodyPr/>
          <a:lstStyle/>
          <a:p>
            <a:r>
              <a:rPr lang="en-AU" dirty="0"/>
              <a:t>NOTES: FRMP/LR updates (GLOPOOL)</a:t>
            </a:r>
          </a:p>
        </p:txBody>
      </p:sp>
      <p:sp>
        <p:nvSpPr>
          <p:cNvPr id="3" name="Content Placeholder 2">
            <a:extLst>
              <a:ext uri="{FF2B5EF4-FFF2-40B4-BE49-F238E27FC236}">
                <a16:creationId xmlns:a16="http://schemas.microsoft.com/office/drawing/2014/main" id="{F248B378-BDED-443F-943A-1821473A4B9D}"/>
              </a:ext>
            </a:extLst>
          </p:cNvPr>
          <p:cNvSpPr>
            <a:spLocks noGrp="1"/>
          </p:cNvSpPr>
          <p:nvPr>
            <p:ph idx="1"/>
          </p:nvPr>
        </p:nvSpPr>
        <p:spPr>
          <a:xfrm>
            <a:off x="206546" y="1557369"/>
            <a:ext cx="10255425" cy="5895975"/>
          </a:xfrm>
        </p:spPr>
        <p:txBody>
          <a:bodyPr>
            <a:noAutofit/>
          </a:bodyPr>
          <a:lstStyle/>
          <a:p>
            <a:r>
              <a:rPr lang="en-AU" sz="1800" dirty="0"/>
              <a:t>AEMO confirmed that the change to GLOPOOL will become effective on the GS financial go-live date e.g. 6 Feb 2022.</a:t>
            </a:r>
          </a:p>
          <a:p>
            <a:r>
              <a:rPr lang="en-AU" sz="1800" dirty="0"/>
              <a:t>The exact system approach to support the updates is still being considered.</a:t>
            </a:r>
          </a:p>
          <a:p>
            <a:r>
              <a:rPr lang="en-AU" sz="1800" dirty="0"/>
              <a:t>A Participant asked if the bulk update would only apply to the LR updates i.e. FRMP updates would occur via CATS CRs.  AEMO stated that it is currently expected that the bulk updates would cover both LR and FRMP GLOPOOL updates.</a:t>
            </a:r>
          </a:p>
          <a:p>
            <a:r>
              <a:rPr lang="en-AU" sz="1800" dirty="0"/>
              <a:t>Energy Queensland sought confirmation that reconciliation files for GLOPOOL updates would be provided to all Participant types i.e. not just FRMPs.  AEMO noted that the generation of the reconciliation files is expected to be very manually intensive i.e. would potentially take days if not weeks to accommodate every participant ID. The ability for AEMO to provide files to all Participant types cannot be committed to at this stage. </a:t>
            </a:r>
          </a:p>
          <a:p>
            <a:r>
              <a:rPr lang="en-AU" sz="1800" dirty="0"/>
              <a:t>AEMO stated that it will be the responsibility of each participant to update their FRMP and LR standing data but that AEMO will assist where possible.</a:t>
            </a:r>
          </a:p>
          <a:p>
            <a:r>
              <a:rPr lang="en-AU" sz="1800" dirty="0"/>
              <a:t>Origin enquired about the timing for reconciliation files to be delivered to FRMPs after 6 Feb 2022. AEMO noted that the exact timings are still unknown but it was expected that FRMPs would have updated their systems in accordance with the associated update logic. </a:t>
            </a:r>
          </a:p>
          <a:p>
            <a:r>
              <a:rPr lang="en-AU" sz="1800" dirty="0"/>
              <a:t>EvoEnergy asked when MDPs can stop sending LRs MDFF metering data. AEMO responded that it depends on what date the metering data relates to (prior to 6 Feb 2022 or after). MDPs are required to provide metering data to LRs for dates prior to GS financial go-live.</a:t>
            </a:r>
          </a:p>
        </p:txBody>
      </p:sp>
      <p:sp>
        <p:nvSpPr>
          <p:cNvPr id="4" name="Slide Number Placeholder 3">
            <a:extLst>
              <a:ext uri="{FF2B5EF4-FFF2-40B4-BE49-F238E27FC236}">
                <a16:creationId xmlns:a16="http://schemas.microsoft.com/office/drawing/2014/main" id="{540E09CF-56AA-46F6-A8AF-693B2122BB58}"/>
              </a:ext>
            </a:extLst>
          </p:cNvPr>
          <p:cNvSpPr>
            <a:spLocks noGrp="1"/>
          </p:cNvSpPr>
          <p:nvPr>
            <p:ph type="sldNum" sz="quarter" idx="12"/>
          </p:nvPr>
        </p:nvSpPr>
        <p:spPr/>
        <p:txBody>
          <a:bodyPr/>
          <a:lstStyle/>
          <a:p>
            <a:fld id="{4EC81F68-4976-451A-B2E9-79BCBD2F70CC}" type="slidenum">
              <a:rPr lang="en-AU" smtClean="0"/>
              <a:t>40</a:t>
            </a:fld>
            <a:endParaRPr lang="en-AU" dirty="0"/>
          </a:p>
        </p:txBody>
      </p:sp>
    </p:spTree>
    <p:extLst>
      <p:ext uri="{BB962C8B-B14F-4D97-AF65-F5344CB8AC3E}">
        <p14:creationId xmlns:p14="http://schemas.microsoft.com/office/powerpoint/2010/main" val="1967117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D899-9F15-482D-BAD5-328285C23CBE}"/>
              </a:ext>
            </a:extLst>
          </p:cNvPr>
          <p:cNvSpPr>
            <a:spLocks noGrp="1"/>
          </p:cNvSpPr>
          <p:nvPr>
            <p:ph type="title"/>
          </p:nvPr>
        </p:nvSpPr>
        <p:spPr/>
        <p:txBody>
          <a:bodyPr/>
          <a:lstStyle/>
          <a:p>
            <a:r>
              <a:rPr lang="en-AU" dirty="0"/>
              <a:t>Readiness reporting relating to MTP</a:t>
            </a:r>
          </a:p>
        </p:txBody>
      </p:sp>
      <p:sp>
        <p:nvSpPr>
          <p:cNvPr id="3" name="Text Placeholder 2">
            <a:extLst>
              <a:ext uri="{FF2B5EF4-FFF2-40B4-BE49-F238E27FC236}">
                <a16:creationId xmlns:a16="http://schemas.microsoft.com/office/drawing/2014/main" id="{AD6DA2DC-0F83-4126-892C-EB4EDB59C71D}"/>
              </a:ext>
            </a:extLst>
          </p:cNvPr>
          <p:cNvSpPr>
            <a:spLocks noGrp="1"/>
          </p:cNvSpPr>
          <p:nvPr>
            <p:ph type="body" idx="1"/>
          </p:nvPr>
        </p:nvSpPr>
        <p:spPr/>
        <p:txBody>
          <a:bodyPr/>
          <a:lstStyle/>
          <a:p>
            <a:r>
              <a:rPr lang="en-AU" dirty="0"/>
              <a:t>Austin Tan</a:t>
            </a:r>
          </a:p>
        </p:txBody>
      </p:sp>
      <p:sp>
        <p:nvSpPr>
          <p:cNvPr id="4" name="Slide Number Placeholder 3">
            <a:extLst>
              <a:ext uri="{FF2B5EF4-FFF2-40B4-BE49-F238E27FC236}">
                <a16:creationId xmlns:a16="http://schemas.microsoft.com/office/drawing/2014/main" id="{1DBA8DE7-3070-4248-A49A-C6FC8C6DADA5}"/>
              </a:ext>
            </a:extLst>
          </p:cNvPr>
          <p:cNvSpPr>
            <a:spLocks noGrp="1"/>
          </p:cNvSpPr>
          <p:nvPr>
            <p:ph type="sldNum" sz="quarter" idx="12"/>
          </p:nvPr>
        </p:nvSpPr>
        <p:spPr/>
        <p:txBody>
          <a:bodyPr/>
          <a:lstStyle/>
          <a:p>
            <a:fld id="{4EC81F68-4976-451A-B2E9-79BCBD2F70CC}" type="slidenum">
              <a:rPr lang="en-AU" smtClean="0"/>
              <a:pPr/>
              <a:t>41</a:t>
            </a:fld>
            <a:endParaRPr lang="en-AU" dirty="0"/>
          </a:p>
        </p:txBody>
      </p:sp>
    </p:spTree>
    <p:extLst>
      <p:ext uri="{BB962C8B-B14F-4D97-AF65-F5344CB8AC3E}">
        <p14:creationId xmlns:p14="http://schemas.microsoft.com/office/powerpoint/2010/main" val="4172499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974C-0677-43D2-8549-B65A6A8994B3}"/>
              </a:ext>
            </a:extLst>
          </p:cNvPr>
          <p:cNvSpPr>
            <a:spLocks noGrp="1"/>
          </p:cNvSpPr>
          <p:nvPr>
            <p:ph type="title"/>
          </p:nvPr>
        </p:nvSpPr>
        <p:spPr>
          <a:xfrm>
            <a:off x="206547" y="150494"/>
            <a:ext cx="9349458" cy="1310695"/>
          </a:xfrm>
        </p:spPr>
        <p:txBody>
          <a:bodyPr/>
          <a:lstStyle/>
          <a:p>
            <a:r>
              <a:rPr lang="en-AU" dirty="0"/>
              <a:t>Reflecting progress in your responses</a:t>
            </a:r>
          </a:p>
        </p:txBody>
      </p:sp>
      <p:sp>
        <p:nvSpPr>
          <p:cNvPr id="3" name="Content Placeholder 2">
            <a:extLst>
              <a:ext uri="{FF2B5EF4-FFF2-40B4-BE49-F238E27FC236}">
                <a16:creationId xmlns:a16="http://schemas.microsoft.com/office/drawing/2014/main" id="{F1C89046-88A7-458C-ABF9-D8AE3B80111E}"/>
              </a:ext>
            </a:extLst>
          </p:cNvPr>
          <p:cNvSpPr>
            <a:spLocks noGrp="1"/>
          </p:cNvSpPr>
          <p:nvPr>
            <p:ph idx="1"/>
          </p:nvPr>
        </p:nvSpPr>
        <p:spPr>
          <a:xfrm>
            <a:off x="206546" y="1710846"/>
            <a:ext cx="10255425" cy="5631786"/>
          </a:xfrm>
        </p:spPr>
        <p:txBody>
          <a:bodyPr>
            <a:normAutofit/>
          </a:bodyPr>
          <a:lstStyle/>
          <a:p>
            <a:pPr marL="285750" lvl="0" indent="-285750">
              <a:lnSpc>
                <a:spcPct val="100000"/>
              </a:lnSpc>
              <a:spcBef>
                <a:spcPts val="100"/>
              </a:spcBef>
              <a:spcAft>
                <a:spcPts val="100"/>
              </a:spcAft>
              <a:tabLst>
                <a:tab pos="504190" algn="l"/>
                <a:tab pos="756285" algn="l"/>
              </a:tabLst>
              <a:defRPr/>
            </a:pPr>
            <a:r>
              <a:rPr lang="en-AU" sz="1800" dirty="0">
                <a:solidFill>
                  <a:schemeClr val="dk1"/>
                </a:solidFill>
                <a:cs typeface="Arial" panose="020B0604020202020204" pitchFamily="34" charset="0"/>
              </a:rPr>
              <a:t>The Metering Transition Plan is monitored through Readiness reporting. Participants are encouraged to provide candid status reporting and raise any issues through the readiness surveys</a:t>
            </a:r>
          </a:p>
          <a:p>
            <a:pPr marL="285750" lvl="0" indent="-285750">
              <a:lnSpc>
                <a:spcPct val="100000"/>
              </a:lnSpc>
              <a:spcBef>
                <a:spcPts val="100"/>
              </a:spcBef>
              <a:spcAft>
                <a:spcPts val="100"/>
              </a:spcAft>
              <a:tabLst>
                <a:tab pos="504190" algn="l"/>
                <a:tab pos="756285" algn="l"/>
              </a:tabLst>
              <a:defRPr/>
            </a:pPr>
            <a:r>
              <a:rPr lang="en-AU" sz="1800" dirty="0">
                <a:solidFill>
                  <a:schemeClr val="dk1"/>
                </a:solidFill>
                <a:cs typeface="Arial" panose="020B0604020202020204" pitchFamily="34" charset="0"/>
              </a:rPr>
              <a:t>Participants will provide status reporting on activities relevant to their participant type </a:t>
            </a:r>
            <a:r>
              <a:rPr lang="en-AU" sz="1800" b="1" u="sng" dirty="0">
                <a:solidFill>
                  <a:schemeClr val="dk1"/>
                </a:solidFill>
                <a:cs typeface="Arial" panose="020B0604020202020204" pitchFamily="34" charset="0"/>
              </a:rPr>
              <a:t>at a sub-category level.</a:t>
            </a:r>
            <a:r>
              <a:rPr lang="en-AU" sz="1800" dirty="0">
                <a:solidFill>
                  <a:schemeClr val="dk1"/>
                </a:solidFill>
                <a:cs typeface="Arial" panose="020B0604020202020204" pitchFamily="34" charset="0"/>
              </a:rPr>
              <a:t> When completing the readiness survey, participants will be asked to choose from the following statuses for each relevant sub-category:</a:t>
            </a:r>
            <a:endParaRPr lang="en-AU" sz="2000" b="1" u="sng" dirty="0">
              <a:solidFill>
                <a:schemeClr val="dk1"/>
              </a:solidFill>
              <a:cs typeface="Arial" panose="020B0604020202020204" pitchFamily="34" charset="0"/>
            </a:endParaRPr>
          </a:p>
          <a:p>
            <a:pPr marL="0" lvl="0" indent="0">
              <a:lnSpc>
                <a:spcPct val="100000"/>
              </a:lnSpc>
              <a:spcBef>
                <a:spcPts val="100"/>
              </a:spcBef>
              <a:spcAft>
                <a:spcPts val="100"/>
              </a:spcAft>
              <a:buNone/>
              <a:tabLst>
                <a:tab pos="504190" algn="l"/>
                <a:tab pos="756285" algn="l"/>
              </a:tabLst>
              <a:defRPr/>
            </a:pPr>
            <a:endParaRPr lang="en-AU" sz="1800" dirty="0"/>
          </a:p>
          <a:p>
            <a:pPr marL="0" indent="0">
              <a:buNone/>
            </a:pPr>
            <a:endParaRPr lang="en-AU" sz="1800" dirty="0"/>
          </a:p>
        </p:txBody>
      </p:sp>
      <p:sp>
        <p:nvSpPr>
          <p:cNvPr id="4" name="Slide Number Placeholder 3">
            <a:extLst>
              <a:ext uri="{FF2B5EF4-FFF2-40B4-BE49-F238E27FC236}">
                <a16:creationId xmlns:a16="http://schemas.microsoft.com/office/drawing/2014/main" id="{09FCC367-8BFC-4165-944B-05BFF48307C0}"/>
              </a:ext>
            </a:extLst>
          </p:cNvPr>
          <p:cNvSpPr>
            <a:spLocks noGrp="1"/>
          </p:cNvSpPr>
          <p:nvPr>
            <p:ph type="sldNum" sz="quarter" idx="12"/>
          </p:nvPr>
        </p:nvSpPr>
        <p:spPr/>
        <p:txBody>
          <a:bodyPr/>
          <a:lstStyle/>
          <a:p>
            <a:fld id="{4EC81F68-4976-451A-B2E9-79BCBD2F70CC}" type="slidenum">
              <a:rPr lang="en-AU" smtClean="0"/>
              <a:t>42</a:t>
            </a:fld>
            <a:endParaRPr lang="en-AU" dirty="0"/>
          </a:p>
        </p:txBody>
      </p:sp>
      <p:graphicFrame>
        <p:nvGraphicFramePr>
          <p:cNvPr id="5" name="Table 4">
            <a:extLst>
              <a:ext uri="{FF2B5EF4-FFF2-40B4-BE49-F238E27FC236}">
                <a16:creationId xmlns:a16="http://schemas.microsoft.com/office/drawing/2014/main" id="{60AEAEA5-C47D-4F1F-B5F2-85CDA4E8D19B}"/>
              </a:ext>
            </a:extLst>
          </p:cNvPr>
          <p:cNvGraphicFramePr>
            <a:graphicFrameLocks noGrp="1"/>
          </p:cNvGraphicFramePr>
          <p:nvPr>
            <p:extLst>
              <p:ext uri="{D42A27DB-BD31-4B8C-83A1-F6EECF244321}">
                <p14:modId xmlns:p14="http://schemas.microsoft.com/office/powerpoint/2010/main" val="3236180480"/>
              </p:ext>
            </p:extLst>
          </p:nvPr>
        </p:nvGraphicFramePr>
        <p:xfrm>
          <a:off x="193266" y="3266803"/>
          <a:ext cx="10331478" cy="4083844"/>
        </p:xfrm>
        <a:graphic>
          <a:graphicData uri="http://schemas.openxmlformats.org/drawingml/2006/table">
            <a:tbl>
              <a:tblPr firstRow="1" bandRow="1">
                <a:tableStyleId>{5C22544A-7EE6-4342-B048-85BDC9FD1C3A}</a:tableStyleId>
              </a:tblPr>
              <a:tblGrid>
                <a:gridCol w="968022">
                  <a:extLst>
                    <a:ext uri="{9D8B030D-6E8A-4147-A177-3AD203B41FA5}">
                      <a16:colId xmlns:a16="http://schemas.microsoft.com/office/drawing/2014/main" val="2213947064"/>
                    </a:ext>
                  </a:extLst>
                </a:gridCol>
                <a:gridCol w="4736592">
                  <a:extLst>
                    <a:ext uri="{9D8B030D-6E8A-4147-A177-3AD203B41FA5}">
                      <a16:colId xmlns:a16="http://schemas.microsoft.com/office/drawing/2014/main" val="2555937097"/>
                    </a:ext>
                  </a:extLst>
                </a:gridCol>
                <a:gridCol w="4626864">
                  <a:extLst>
                    <a:ext uri="{9D8B030D-6E8A-4147-A177-3AD203B41FA5}">
                      <a16:colId xmlns:a16="http://schemas.microsoft.com/office/drawing/2014/main" val="1426612011"/>
                    </a:ext>
                  </a:extLst>
                </a:gridCol>
              </a:tblGrid>
              <a:tr h="245586">
                <a:tc>
                  <a:txBody>
                    <a:bodyPr/>
                    <a:lstStyle/>
                    <a:p>
                      <a:pPr algn="ctr" fontAlgn="ctr"/>
                      <a:r>
                        <a:rPr lang="en-AU" sz="1300" u="none" strike="noStrike" dirty="0">
                          <a:effectLst/>
                        </a:rPr>
                        <a:t>Response</a:t>
                      </a: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0" algn="ctr" defTabSz="801929" rtl="0" eaLnBrk="1" fontAlgn="ctr" latinLnBrk="0" hangingPunct="1"/>
                      <a:r>
                        <a:rPr lang="en-AU" sz="1300" b="1" u="none" strike="noStrike" kern="1200" dirty="0">
                          <a:solidFill>
                            <a:schemeClr val="lt1"/>
                          </a:solidFill>
                          <a:effectLst/>
                          <a:latin typeface="+mn-lt"/>
                          <a:ea typeface="+mn-ea"/>
                          <a:cs typeface="+mn-cs"/>
                        </a:rPr>
                        <a:t>Description</a:t>
                      </a:r>
                    </a:p>
                  </a:txBody>
                  <a:tcPr marL="45720" marR="45720" anchor="ctr"/>
                </a:tc>
                <a:tc>
                  <a:txBody>
                    <a:bodyPr/>
                    <a:lstStyle/>
                    <a:p>
                      <a:pPr marL="0" algn="ctr" defTabSz="801929" rtl="0" eaLnBrk="1" fontAlgn="ctr" latinLnBrk="0" hangingPunct="1"/>
                      <a:r>
                        <a:rPr lang="en-AU" sz="1300" b="1" u="none" strike="noStrike" kern="1200" dirty="0">
                          <a:solidFill>
                            <a:schemeClr val="lt1"/>
                          </a:solidFill>
                          <a:effectLst/>
                          <a:latin typeface="+mn-lt"/>
                          <a:ea typeface="+mn-ea"/>
                          <a:cs typeface="+mn-cs"/>
                        </a:rPr>
                        <a:t>Comments</a:t>
                      </a:r>
                    </a:p>
                  </a:txBody>
                  <a:tcPr marL="45720" marR="45720" anchor="ctr"/>
                </a:tc>
                <a:extLst>
                  <a:ext uri="{0D108BD9-81ED-4DB2-BD59-A6C34878D82A}">
                    <a16:rowId xmlns:a16="http://schemas.microsoft.com/office/drawing/2014/main" val="894739151"/>
                  </a:ext>
                </a:extLst>
              </a:tr>
              <a:tr h="563404">
                <a:tc>
                  <a:txBody>
                    <a:bodyPr/>
                    <a:lstStyle/>
                    <a:p>
                      <a:pPr marL="0" indent="0" algn="l">
                        <a:buFont typeface="Arial" panose="020B0604020202020204" pitchFamily="34" charset="0"/>
                        <a:buNone/>
                      </a:pPr>
                      <a:r>
                        <a:rPr lang="en-AU" sz="1300" dirty="0"/>
                        <a:t>Complete</a:t>
                      </a: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All activities associated to the participant type within the sub-category are completed</a:t>
                      </a: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AEMO will not be validating the self-reported statuses of participants. “Complete” responses will be taken at face value. </a:t>
                      </a:r>
                    </a:p>
                  </a:txBody>
                  <a:tcPr marL="45720" marR="45720" anchor="ctr"/>
                </a:tc>
                <a:extLst>
                  <a:ext uri="{0D108BD9-81ED-4DB2-BD59-A6C34878D82A}">
                    <a16:rowId xmlns:a16="http://schemas.microsoft.com/office/drawing/2014/main" val="2844134526"/>
                  </a:ext>
                </a:extLst>
              </a:tr>
              <a:tr h="563404">
                <a:tc>
                  <a:txBody>
                    <a:bodyPr/>
                    <a:lstStyle/>
                    <a:p>
                      <a:pPr marL="0" indent="0" algn="l">
                        <a:buFont typeface="Arial" panose="020B0604020202020204" pitchFamily="34" charset="0"/>
                        <a:buNone/>
                      </a:pPr>
                      <a:r>
                        <a:rPr lang="en-AU" sz="1300" dirty="0"/>
                        <a:t>On track (started)</a:t>
                      </a:r>
                    </a:p>
                    <a:p>
                      <a:pPr marL="0" indent="0" algn="l" fontAlgn="ctr">
                        <a:buFont typeface="Arial" panose="020B0604020202020204" pitchFamily="34" charset="0"/>
                        <a:buNone/>
                      </a:pP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All relevant activities are on track for completion by the transition end date, and;</a:t>
                      </a:r>
                    </a:p>
                    <a:p>
                      <a:pPr marL="171450" indent="-171450" algn="l" fontAlgn="ctr">
                        <a:buFont typeface="Arial" panose="020B0604020202020204" pitchFamily="34" charset="0"/>
                        <a:buChar char="•"/>
                      </a:pPr>
                      <a:r>
                        <a:rPr lang="en-AU" sz="1300" b="0" i="0" u="none" strike="noStrike" dirty="0">
                          <a:solidFill>
                            <a:srgbClr val="000000"/>
                          </a:solidFill>
                          <a:effectLst/>
                          <a:latin typeface="+mn-lt"/>
                        </a:rPr>
                        <a:t>Implementation on one or more activities has commenced</a:t>
                      </a:r>
                    </a:p>
                  </a:txBody>
                  <a:tcPr marL="45720" marR="45720" anchor="ctr"/>
                </a:tc>
                <a:tc>
                  <a:txBody>
                    <a:bodyPr/>
                    <a:lstStyle/>
                    <a:p>
                      <a:pPr algn="ctr" fontAlgn="ctr"/>
                      <a:r>
                        <a:rPr lang="en-AU" sz="1300" b="0" i="0" u="none" strike="noStrike" dirty="0">
                          <a:solidFill>
                            <a:srgbClr val="000000"/>
                          </a:solidFill>
                          <a:effectLst/>
                          <a:latin typeface="+mn-lt"/>
                        </a:rPr>
                        <a:t>-</a:t>
                      </a:r>
                    </a:p>
                  </a:txBody>
                  <a:tcPr marL="45720" marR="45720" anchor="ctr"/>
                </a:tc>
                <a:extLst>
                  <a:ext uri="{0D108BD9-81ED-4DB2-BD59-A6C34878D82A}">
                    <a16:rowId xmlns:a16="http://schemas.microsoft.com/office/drawing/2014/main" val="1482003019"/>
                  </a:ext>
                </a:extLst>
              </a:tr>
              <a:tr h="563404">
                <a:tc>
                  <a:txBody>
                    <a:bodyPr/>
                    <a:lstStyle/>
                    <a:p>
                      <a:pPr marL="0" indent="0" algn="l">
                        <a:buFont typeface="Arial" panose="020B0604020202020204" pitchFamily="34" charset="0"/>
                        <a:buNone/>
                      </a:pPr>
                      <a:r>
                        <a:rPr lang="en-AU" sz="1300" dirty="0"/>
                        <a:t>On track (not started)</a:t>
                      </a:r>
                    </a:p>
                    <a:p>
                      <a:pPr marL="0" indent="0" algn="l" fontAlgn="ctr">
                        <a:buFont typeface="Arial" panose="020B0604020202020204" pitchFamily="34" charset="0"/>
                        <a:buNone/>
                      </a:pP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All relevant activities are on track for completion by the transition end date, and;</a:t>
                      </a:r>
                    </a:p>
                    <a:p>
                      <a:pPr marL="171450" indent="-171450" algn="l" fontAlgn="ctr">
                        <a:buFont typeface="Arial" panose="020B0604020202020204" pitchFamily="34" charset="0"/>
                        <a:buChar char="•"/>
                      </a:pPr>
                      <a:r>
                        <a:rPr lang="en-AU" sz="1300" b="0" i="0" u="none" strike="noStrike" dirty="0">
                          <a:solidFill>
                            <a:srgbClr val="000000"/>
                          </a:solidFill>
                          <a:effectLst/>
                          <a:latin typeface="+mn-lt"/>
                        </a:rPr>
                        <a:t>Implementation has not yet commenced on any activity</a:t>
                      </a:r>
                    </a:p>
                  </a:txBody>
                  <a:tcPr marL="45720" marR="45720" anchor="ctr"/>
                </a:tc>
                <a:tc>
                  <a:txBody>
                    <a:bodyPr/>
                    <a:lstStyle/>
                    <a:p>
                      <a:pPr algn="ctr" fontAlgn="ctr"/>
                      <a:r>
                        <a:rPr lang="en-AU" sz="1300" b="0" i="0" u="none" strike="noStrike" dirty="0">
                          <a:solidFill>
                            <a:srgbClr val="000000"/>
                          </a:solidFill>
                          <a:effectLst/>
                          <a:latin typeface="+mn-lt"/>
                        </a:rPr>
                        <a:t>-</a:t>
                      </a:r>
                    </a:p>
                  </a:txBody>
                  <a:tcPr marL="45720" marR="45720" anchor="ctr"/>
                </a:tc>
                <a:extLst>
                  <a:ext uri="{0D108BD9-81ED-4DB2-BD59-A6C34878D82A}">
                    <a16:rowId xmlns:a16="http://schemas.microsoft.com/office/drawing/2014/main" val="3003878702"/>
                  </a:ext>
                </a:extLst>
              </a:tr>
              <a:tr h="404495">
                <a:tc>
                  <a:txBody>
                    <a:bodyPr/>
                    <a:lstStyle/>
                    <a:p>
                      <a:pPr marL="0" indent="0" algn="l">
                        <a:buFont typeface="Arial" panose="020B0604020202020204" pitchFamily="34" charset="0"/>
                        <a:buNone/>
                      </a:pPr>
                      <a:r>
                        <a:rPr lang="en-AU" sz="1300" dirty="0"/>
                        <a:t>At risk</a:t>
                      </a:r>
                    </a:p>
                    <a:p>
                      <a:pPr marL="0" indent="0" algn="l" fontAlgn="ctr">
                        <a:buFont typeface="Arial" panose="020B0604020202020204" pitchFamily="34" charset="0"/>
                        <a:buNone/>
                      </a:pP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One or more activities within the sub-category are at risk of missing the transition end date</a:t>
                      </a: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Survey comments to include mitigations and recovery plan</a:t>
                      </a:r>
                    </a:p>
                  </a:txBody>
                  <a:tcPr marL="45720" marR="45720" anchor="ctr"/>
                </a:tc>
                <a:extLst>
                  <a:ext uri="{0D108BD9-81ED-4DB2-BD59-A6C34878D82A}">
                    <a16:rowId xmlns:a16="http://schemas.microsoft.com/office/drawing/2014/main" val="492603019"/>
                  </a:ext>
                </a:extLst>
              </a:tr>
              <a:tr h="722313">
                <a:tc>
                  <a:txBody>
                    <a:bodyPr/>
                    <a:lstStyle/>
                    <a:p>
                      <a:pPr marL="0" indent="0" algn="l">
                        <a:buFont typeface="Arial" panose="020B0604020202020204" pitchFamily="34" charset="0"/>
                        <a:buNone/>
                      </a:pPr>
                      <a:r>
                        <a:rPr lang="en-AU" sz="1300" dirty="0"/>
                        <a:t>Late</a:t>
                      </a:r>
                    </a:p>
                    <a:p>
                      <a:pPr marL="0" indent="0" algn="l" fontAlgn="ctr">
                        <a:buFont typeface="Arial" panose="020B0604020202020204" pitchFamily="34" charset="0"/>
                        <a:buNone/>
                      </a:pP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One or more activities within the sub-category are not expected to be completed by the transition end date; or</a:t>
                      </a:r>
                    </a:p>
                    <a:p>
                      <a:pPr marL="171450" indent="-171450" algn="l" fontAlgn="ctr">
                        <a:buFont typeface="Arial" panose="020B0604020202020204" pitchFamily="34" charset="0"/>
                        <a:buChar char="•"/>
                      </a:pPr>
                      <a:r>
                        <a:rPr lang="en-AU" sz="1300" b="0" i="0" u="none" strike="noStrike" dirty="0">
                          <a:solidFill>
                            <a:srgbClr val="000000"/>
                          </a:solidFill>
                          <a:effectLst/>
                          <a:latin typeface="+mn-lt"/>
                        </a:rPr>
                        <a:t>One or more activities within the sub-category is not completed by the transition end date</a:t>
                      </a: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Survey comments to include recovery plan/activities</a:t>
                      </a:r>
                    </a:p>
                  </a:txBody>
                  <a:tcPr marL="45720" marR="45720" anchor="ctr"/>
                </a:tc>
                <a:extLst>
                  <a:ext uri="{0D108BD9-81ED-4DB2-BD59-A6C34878D82A}">
                    <a16:rowId xmlns:a16="http://schemas.microsoft.com/office/drawing/2014/main" val="25091265"/>
                  </a:ext>
                </a:extLst>
              </a:tr>
              <a:tr h="404495">
                <a:tc>
                  <a:txBody>
                    <a:bodyPr/>
                    <a:lstStyle/>
                    <a:p>
                      <a:pPr marL="0" marR="0" lvl="0" indent="0" algn="l" defTabSz="801929" rtl="0" eaLnBrk="1" fontAlgn="ctr" latinLnBrk="0" hangingPunct="1">
                        <a:lnSpc>
                          <a:spcPct val="100000"/>
                        </a:lnSpc>
                        <a:spcBef>
                          <a:spcPts val="0"/>
                        </a:spcBef>
                        <a:spcAft>
                          <a:spcPts val="0"/>
                        </a:spcAft>
                        <a:buClrTx/>
                        <a:buSzTx/>
                        <a:buFont typeface="Arial" panose="020B0604020202020204" pitchFamily="34" charset="0"/>
                        <a:buNone/>
                        <a:tabLst/>
                        <a:defRPr/>
                      </a:pPr>
                      <a:r>
                        <a:rPr lang="en-AU" sz="1300" dirty="0"/>
                        <a:t>n/a</a:t>
                      </a:r>
                      <a:endParaRPr lang="en-AU" sz="1300" b="0" i="0" u="none" strike="noStrike" dirty="0">
                        <a:solidFill>
                          <a:srgbClr val="000000"/>
                        </a:solidFill>
                        <a:effectLst/>
                        <a:latin typeface="Calibri" panose="020F0502020204030204" pitchFamily="34" charset="0"/>
                      </a:endParaRPr>
                    </a:p>
                    <a:p>
                      <a:pPr marL="0" indent="0" algn="l" fontAlgn="ctr">
                        <a:buFont typeface="Arial" panose="020B0604020202020204" pitchFamily="34" charset="0"/>
                        <a:buNone/>
                      </a:pPr>
                      <a:endParaRPr lang="en-AU" sz="1300" b="0" i="0" u="none" strike="noStrike" dirty="0">
                        <a:solidFill>
                          <a:srgbClr val="000000"/>
                        </a:solidFill>
                        <a:effectLst/>
                        <a:latin typeface="Calibri" panose="020F0502020204030204" pitchFamily="34" charset="0"/>
                      </a:endParaRP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All activities in the sub-category are not applicable to your organisation</a:t>
                      </a:r>
                    </a:p>
                  </a:txBody>
                  <a:tcPr marL="45720" marR="45720" anchor="ctr"/>
                </a:tc>
                <a:tc>
                  <a:txBody>
                    <a:bodyPr/>
                    <a:lstStyle/>
                    <a:p>
                      <a:pPr marL="171450" indent="-171450" algn="l" fontAlgn="ctr">
                        <a:buFont typeface="Arial" panose="020B0604020202020204" pitchFamily="34" charset="0"/>
                        <a:buChar char="•"/>
                      </a:pPr>
                      <a:r>
                        <a:rPr lang="en-AU" sz="1300" b="0" i="0" u="none" strike="noStrike" dirty="0">
                          <a:solidFill>
                            <a:srgbClr val="000000"/>
                          </a:solidFill>
                          <a:effectLst/>
                          <a:latin typeface="+mn-lt"/>
                        </a:rPr>
                        <a:t>Please provide reasoning as to why the activities are not relevant to your organisation</a:t>
                      </a:r>
                    </a:p>
                  </a:txBody>
                  <a:tcPr marL="45720" marR="45720" anchor="ctr"/>
                </a:tc>
                <a:extLst>
                  <a:ext uri="{0D108BD9-81ED-4DB2-BD59-A6C34878D82A}">
                    <a16:rowId xmlns:a16="http://schemas.microsoft.com/office/drawing/2014/main" val="2682197483"/>
                  </a:ext>
                </a:extLst>
              </a:tr>
            </a:tbl>
          </a:graphicData>
        </a:graphic>
      </p:graphicFrame>
    </p:spTree>
    <p:extLst>
      <p:ext uri="{BB962C8B-B14F-4D97-AF65-F5344CB8AC3E}">
        <p14:creationId xmlns:p14="http://schemas.microsoft.com/office/powerpoint/2010/main" val="2646767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D4A0-C05D-4690-874C-57178A5CD3AD}"/>
              </a:ext>
            </a:extLst>
          </p:cNvPr>
          <p:cNvSpPr>
            <a:spLocks noGrp="1"/>
          </p:cNvSpPr>
          <p:nvPr>
            <p:ph type="title"/>
          </p:nvPr>
        </p:nvSpPr>
        <p:spPr>
          <a:xfrm>
            <a:off x="206546" y="150494"/>
            <a:ext cx="10357692" cy="1310695"/>
          </a:xfrm>
        </p:spPr>
        <p:txBody>
          <a:bodyPr>
            <a:normAutofit/>
          </a:bodyPr>
          <a:lstStyle/>
          <a:p>
            <a:r>
              <a:rPr lang="en-AU" sz="3600" dirty="0"/>
              <a:t>Reflecting progress in your responses - Example</a:t>
            </a:r>
          </a:p>
        </p:txBody>
      </p:sp>
      <p:sp>
        <p:nvSpPr>
          <p:cNvPr id="4" name="Slide Number Placeholder 3">
            <a:extLst>
              <a:ext uri="{FF2B5EF4-FFF2-40B4-BE49-F238E27FC236}">
                <a16:creationId xmlns:a16="http://schemas.microsoft.com/office/drawing/2014/main" id="{BF89EB35-BEEB-4EA3-AC05-982CEACC60E2}"/>
              </a:ext>
            </a:extLst>
          </p:cNvPr>
          <p:cNvSpPr>
            <a:spLocks noGrp="1"/>
          </p:cNvSpPr>
          <p:nvPr>
            <p:ph type="sldNum" sz="quarter" idx="12"/>
          </p:nvPr>
        </p:nvSpPr>
        <p:spPr/>
        <p:txBody>
          <a:bodyPr/>
          <a:lstStyle/>
          <a:p>
            <a:fld id="{4EC81F68-4976-451A-B2E9-79BCBD2F70CC}" type="slidenum">
              <a:rPr lang="en-AU" smtClean="0"/>
              <a:t>43</a:t>
            </a:fld>
            <a:endParaRPr lang="en-AU" dirty="0"/>
          </a:p>
        </p:txBody>
      </p:sp>
      <p:sp>
        <p:nvSpPr>
          <p:cNvPr id="9" name="Rectangle 8">
            <a:extLst>
              <a:ext uri="{FF2B5EF4-FFF2-40B4-BE49-F238E27FC236}">
                <a16:creationId xmlns:a16="http://schemas.microsoft.com/office/drawing/2014/main" id="{FB49F7AB-3265-44C2-8714-DBF73AA9A764}"/>
              </a:ext>
            </a:extLst>
          </p:cNvPr>
          <p:cNvSpPr/>
          <p:nvPr/>
        </p:nvSpPr>
        <p:spPr>
          <a:xfrm>
            <a:off x="671414" y="1744565"/>
            <a:ext cx="8659268" cy="5146103"/>
          </a:xfrm>
          <a:prstGeom prst="rect">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200" b="1" dirty="0">
                <a:solidFill>
                  <a:schemeClr val="tx1"/>
                </a:solidFill>
              </a:rPr>
              <a:t>Example format of MTP monitoring criteria – for Metering Providers (not exhaustive)</a:t>
            </a:r>
          </a:p>
          <a:p>
            <a:endParaRPr lang="en-AU" sz="1200" b="1" dirty="0">
              <a:solidFill>
                <a:schemeClr val="tx1"/>
              </a:solidFill>
            </a:endParaRPr>
          </a:p>
          <a:p>
            <a:pPr marL="171450" indent="-171450">
              <a:buFont typeface="Arial" panose="020B0604020202020204" pitchFamily="34" charset="0"/>
              <a:buChar char="•"/>
            </a:pPr>
            <a:r>
              <a:rPr lang="en-AU" sz="1100" dirty="0">
                <a:solidFill>
                  <a:schemeClr val="tx1"/>
                </a:solidFill>
              </a:rPr>
              <a:t>For the following sub-categories defined in the MTP, is your organisation on track to complete the associated activities (MP related only) by the defined transition end date?</a:t>
            </a:r>
          </a:p>
        </p:txBody>
      </p:sp>
      <p:graphicFrame>
        <p:nvGraphicFramePr>
          <p:cNvPr id="10" name="Table 9">
            <a:extLst>
              <a:ext uri="{FF2B5EF4-FFF2-40B4-BE49-F238E27FC236}">
                <a16:creationId xmlns:a16="http://schemas.microsoft.com/office/drawing/2014/main" id="{6CF38B09-8B86-403E-95AD-A71DFDCD55F7}"/>
              </a:ext>
            </a:extLst>
          </p:cNvPr>
          <p:cNvGraphicFramePr>
            <a:graphicFrameLocks noGrp="1"/>
          </p:cNvGraphicFramePr>
          <p:nvPr>
            <p:extLst>
              <p:ext uri="{D42A27DB-BD31-4B8C-83A1-F6EECF244321}">
                <p14:modId xmlns:p14="http://schemas.microsoft.com/office/powerpoint/2010/main" val="3897819480"/>
              </p:ext>
            </p:extLst>
          </p:nvPr>
        </p:nvGraphicFramePr>
        <p:xfrm>
          <a:off x="928713" y="2533374"/>
          <a:ext cx="6351672" cy="1762713"/>
        </p:xfrm>
        <a:graphic>
          <a:graphicData uri="http://schemas.openxmlformats.org/drawingml/2006/table">
            <a:tbl>
              <a:tblPr firstRow="1" bandRow="1">
                <a:tableStyleId>{5C22544A-7EE6-4342-B048-85BDC9FD1C3A}</a:tableStyleId>
              </a:tblPr>
              <a:tblGrid>
                <a:gridCol w="1394952">
                  <a:extLst>
                    <a:ext uri="{9D8B030D-6E8A-4147-A177-3AD203B41FA5}">
                      <a16:colId xmlns:a16="http://schemas.microsoft.com/office/drawing/2014/main" val="100109711"/>
                    </a:ext>
                  </a:extLst>
                </a:gridCol>
                <a:gridCol w="701040">
                  <a:extLst>
                    <a:ext uri="{9D8B030D-6E8A-4147-A177-3AD203B41FA5}">
                      <a16:colId xmlns:a16="http://schemas.microsoft.com/office/drawing/2014/main" val="2213947064"/>
                    </a:ext>
                  </a:extLst>
                </a:gridCol>
                <a:gridCol w="1198880">
                  <a:extLst>
                    <a:ext uri="{9D8B030D-6E8A-4147-A177-3AD203B41FA5}">
                      <a16:colId xmlns:a16="http://schemas.microsoft.com/office/drawing/2014/main" val="523134843"/>
                    </a:ext>
                  </a:extLst>
                </a:gridCol>
                <a:gridCol w="2336800">
                  <a:extLst>
                    <a:ext uri="{9D8B030D-6E8A-4147-A177-3AD203B41FA5}">
                      <a16:colId xmlns:a16="http://schemas.microsoft.com/office/drawing/2014/main" val="3048998926"/>
                    </a:ext>
                  </a:extLst>
                </a:gridCol>
                <a:gridCol w="720000">
                  <a:extLst>
                    <a:ext uri="{9D8B030D-6E8A-4147-A177-3AD203B41FA5}">
                      <a16:colId xmlns:a16="http://schemas.microsoft.com/office/drawing/2014/main" val="1291095706"/>
                    </a:ext>
                  </a:extLst>
                </a:gridCol>
              </a:tblGrid>
              <a:tr h="288000">
                <a:tc>
                  <a:txBody>
                    <a:bodyPr/>
                    <a:lstStyle/>
                    <a:p>
                      <a:pPr algn="ctr" fontAlgn="ctr"/>
                      <a:r>
                        <a:rPr lang="en-AU" sz="1100" u="none" strike="noStrike" dirty="0">
                          <a:effectLst/>
                        </a:rPr>
                        <a:t>Category</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Sub-Cat ID</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AU" sz="1100" u="none" strike="noStrike" dirty="0">
                          <a:effectLst/>
                        </a:rPr>
                        <a:t>Activity ID</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AU" sz="1100" u="none" strike="noStrike" dirty="0">
                          <a:effectLst/>
                        </a:rPr>
                        <a:t>Sub-Cat Description</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AU" sz="1100" u="none" strike="noStrike" dirty="0">
                          <a:effectLst/>
                        </a:rPr>
                        <a:t>Status</a:t>
                      </a:r>
                      <a:endParaRPr lang="en-AU"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94739151"/>
                  </a:ext>
                </a:extLst>
              </a:tr>
              <a:tr h="279690">
                <a:tc rowSpan="5">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solidFill>
                            <a:schemeClr val="dk1"/>
                          </a:solidFill>
                          <a:effectLst/>
                          <a:latin typeface="+mn-lt"/>
                          <a:ea typeface="+mn-ea"/>
                          <a:cs typeface="+mn-cs"/>
                        </a:rPr>
                        <a:t>Meter Installation and Reconfiguration</a:t>
                      </a:r>
                    </a:p>
                    <a:p>
                      <a:endParaRPr lang="en-US" sz="1400" dirty="0"/>
                    </a:p>
                  </a:txBody>
                  <a:tcPr marL="100796" marR="100796" marT="50398" marB="50398" anchor="ctr"/>
                </a:tc>
                <a:tc>
                  <a:txBody>
                    <a:bodyPr/>
                    <a:lstStyle/>
                    <a:p>
                      <a:pPr algn="ctr" fontAlgn="ctr"/>
                      <a:r>
                        <a:rPr lang="en-AU" sz="1100" u="none" strike="noStrike" dirty="0">
                          <a:effectLst/>
                        </a:rPr>
                        <a:t>S01</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A1, A2, A4, A5</a:t>
                      </a: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BULK/Wholesale Meters</a:t>
                      </a:r>
                    </a:p>
                  </a:txBody>
                  <a:tcPr marL="6350" marR="6350" marT="6350" marB="0" anchor="ctr"/>
                </a:tc>
                <a:tc>
                  <a:txBody>
                    <a:bodyPr/>
                    <a:lstStyle/>
                    <a:p>
                      <a:pPr marL="0" indent="-285750" algn="ctr" defTabSz="801929" rtl="0" eaLnBrk="1" fontAlgn="ctr" latinLnBrk="0" hangingPunct="1">
                        <a:buFont typeface="Arial" panose="020B0604020202020204" pitchFamily="34" charset="0"/>
                        <a:buChar char="•"/>
                      </a:pPr>
                      <a:endParaRPr lang="en-AU" sz="1100" u="none" strike="noStrike" kern="1200" dirty="0">
                        <a:solidFill>
                          <a:schemeClr val="dk1"/>
                        </a:solidFill>
                        <a:effectLst/>
                        <a:latin typeface="+mn-lt"/>
                        <a:ea typeface="+mn-ea"/>
                        <a:cs typeface="+mn-cs"/>
                      </a:endParaRPr>
                    </a:p>
                  </a:txBody>
                  <a:tcPr marL="100796" marR="100796" marT="50398" marB="50398" anchor="ctr"/>
                </a:tc>
                <a:extLst>
                  <a:ext uri="{0D108BD9-81ED-4DB2-BD59-A6C34878D82A}">
                    <a16:rowId xmlns:a16="http://schemas.microsoft.com/office/drawing/2014/main" val="2844134526"/>
                  </a:ext>
                </a:extLst>
              </a:tr>
              <a:tr h="279690">
                <a:tc vMerge="1">
                  <a:txBody>
                    <a:bodyPr/>
                    <a:lstStyle/>
                    <a:p>
                      <a:endParaRPr lang="en-AU" sz="1400" dirty="0"/>
                    </a:p>
                  </a:txBody>
                  <a:tcPr marL="100796" marR="100796" marT="50398" marB="50398"/>
                </a:tc>
                <a:tc>
                  <a:txBody>
                    <a:bodyPr/>
                    <a:lstStyle/>
                    <a:p>
                      <a:pPr algn="ctr" fontAlgn="ctr"/>
                      <a:r>
                        <a:rPr lang="en-AU" sz="1100" u="none" strike="noStrike" dirty="0">
                          <a:effectLst/>
                        </a:rPr>
                        <a:t>S02</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A6, A7, A9, A10</a:t>
                      </a: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Type 1-3 meters</a:t>
                      </a:r>
                    </a:p>
                  </a:txBody>
                  <a:tcPr marL="6350" marR="6350" marT="6350" marB="0" anchor="ctr"/>
                </a:tc>
                <a:tc>
                  <a:txBody>
                    <a:bodyPr/>
                    <a:lstStyle/>
                    <a:p>
                      <a:pPr marL="0" marR="0" lvl="0" indent="-285750" algn="ctr" defTabSz="801929"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AU" sz="1100" u="none" strike="noStrike" kern="1200" dirty="0">
                        <a:solidFill>
                          <a:schemeClr val="dk1"/>
                        </a:solidFill>
                        <a:effectLst/>
                        <a:latin typeface="+mn-lt"/>
                        <a:ea typeface="+mn-ea"/>
                        <a:cs typeface="+mn-cs"/>
                      </a:endParaRPr>
                    </a:p>
                  </a:txBody>
                  <a:tcPr marL="100796" marR="100796" marT="50398" marB="50398" anchor="ctr"/>
                </a:tc>
                <a:extLst>
                  <a:ext uri="{0D108BD9-81ED-4DB2-BD59-A6C34878D82A}">
                    <a16:rowId xmlns:a16="http://schemas.microsoft.com/office/drawing/2014/main" val="1482003019"/>
                  </a:ext>
                </a:extLst>
              </a:tr>
              <a:tr h="355953">
                <a:tc vMerge="1">
                  <a:txBody>
                    <a:bodyPr/>
                    <a:lstStyle/>
                    <a:p>
                      <a:endParaRPr lang="en-AU" sz="1400" dirty="0"/>
                    </a:p>
                  </a:txBody>
                  <a:tcPr marL="100796" marR="100796" marT="50398" marB="50398"/>
                </a:tc>
                <a:tc>
                  <a:txBody>
                    <a:bodyPr/>
                    <a:lstStyle/>
                    <a:p>
                      <a:pPr algn="ctr" fontAlgn="ctr"/>
                      <a:r>
                        <a:rPr lang="en-AU" sz="1100" u="none" strike="noStrike" dirty="0">
                          <a:effectLst/>
                        </a:rPr>
                        <a:t>S03</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A11, A12, A14, A15</a:t>
                      </a: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Subset of type 4 meters - TNI, Market Generator or SGA</a:t>
                      </a:r>
                    </a:p>
                  </a:txBody>
                  <a:tcPr marL="6350" marR="6350" marT="6350" marB="0" anchor="ctr"/>
                </a:tc>
                <a:tc>
                  <a:txBody>
                    <a:bodyPr/>
                    <a:lstStyle/>
                    <a:p>
                      <a:pPr marL="0" indent="-285750" algn="ctr" defTabSz="801929" rtl="0" eaLnBrk="1" fontAlgn="ctr" latinLnBrk="0" hangingPunct="1">
                        <a:buFont typeface="Arial" panose="020B0604020202020204" pitchFamily="34" charset="0"/>
                        <a:buChar char="•"/>
                      </a:pPr>
                      <a:endParaRPr lang="en-AU" sz="1100" u="none" strike="noStrike" kern="1200" dirty="0">
                        <a:solidFill>
                          <a:schemeClr val="dk1"/>
                        </a:solidFill>
                        <a:effectLst/>
                        <a:latin typeface="+mn-lt"/>
                        <a:ea typeface="+mn-ea"/>
                        <a:cs typeface="+mn-cs"/>
                      </a:endParaRPr>
                    </a:p>
                  </a:txBody>
                  <a:tcPr marL="100796" marR="100796" marT="50398" marB="50398" anchor="ctr"/>
                </a:tc>
                <a:extLst>
                  <a:ext uri="{0D108BD9-81ED-4DB2-BD59-A6C34878D82A}">
                    <a16:rowId xmlns:a16="http://schemas.microsoft.com/office/drawing/2014/main" val="492603019"/>
                  </a:ext>
                </a:extLst>
              </a:tr>
              <a:tr h="279690">
                <a:tc vMerge="1">
                  <a:txBody>
                    <a:bodyPr/>
                    <a:lstStyle/>
                    <a:p>
                      <a:endParaRPr lang="en-AU" sz="1400" dirty="0"/>
                    </a:p>
                  </a:txBody>
                  <a:tcPr marL="100796" marR="100796" marT="50398" marB="50398"/>
                </a:tc>
                <a:tc>
                  <a:txBody>
                    <a:bodyPr/>
                    <a:lstStyle/>
                    <a:p>
                      <a:pPr algn="ctr" fontAlgn="ctr"/>
                      <a:r>
                        <a:rPr lang="en-AU" sz="1100" u="none" strike="noStrike" dirty="0">
                          <a:effectLst/>
                        </a:rPr>
                        <a:t>S04</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A16, A17, A19, A20</a:t>
                      </a: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Cross Boundary meters (KNOWN)</a:t>
                      </a:r>
                    </a:p>
                  </a:txBody>
                  <a:tcPr marL="6350" marR="6350" marT="6350" marB="0" anchor="ctr"/>
                </a:tc>
                <a:tc>
                  <a:txBody>
                    <a:bodyPr/>
                    <a:lstStyle/>
                    <a:p>
                      <a:pPr marL="0" marR="0" lvl="0" indent="-285750" algn="ctr" defTabSz="801929"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AU" sz="1100" u="none" strike="noStrike" kern="1200" dirty="0">
                        <a:solidFill>
                          <a:schemeClr val="dk1"/>
                        </a:solidFill>
                        <a:effectLst/>
                        <a:latin typeface="+mn-lt"/>
                        <a:ea typeface="+mn-ea"/>
                        <a:cs typeface="+mn-cs"/>
                      </a:endParaRPr>
                    </a:p>
                  </a:txBody>
                  <a:tcPr marL="100796" marR="100796" marT="50398" marB="50398" anchor="ctr"/>
                </a:tc>
                <a:extLst>
                  <a:ext uri="{0D108BD9-81ED-4DB2-BD59-A6C34878D82A}">
                    <a16:rowId xmlns:a16="http://schemas.microsoft.com/office/drawing/2014/main" val="25091265"/>
                  </a:ext>
                </a:extLst>
              </a:tr>
              <a:tr h="279690">
                <a:tc vMerge="1">
                  <a:txBody>
                    <a:bodyPr/>
                    <a:lstStyle/>
                    <a:p>
                      <a:endParaRPr lang="en-AU" sz="1400" dirty="0"/>
                    </a:p>
                  </a:txBody>
                  <a:tcPr marL="100796" marR="100796" marT="50398" marB="50398"/>
                </a:tc>
                <a:tc>
                  <a:txBody>
                    <a:bodyPr/>
                    <a:lstStyle/>
                    <a:p>
                      <a:pPr algn="ctr" fontAlgn="ctr"/>
                      <a:r>
                        <a:rPr lang="en-AU" sz="1100" u="none" strike="noStrike" dirty="0">
                          <a:effectLst/>
                        </a:rPr>
                        <a:t>S05</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A21, A23</a:t>
                      </a:r>
                    </a:p>
                  </a:txBody>
                  <a:tcPr marL="6350" marR="6350" marT="6350" marB="0" anchor="ctr"/>
                </a:tc>
                <a:tc>
                  <a:txBody>
                    <a:bodyPr/>
                    <a:lstStyle/>
                    <a:p>
                      <a:pPr marL="0" algn="ctr" defTabSz="801929" rtl="0" eaLnBrk="1" fontAlgn="ctr" latinLnBrk="0" hangingPunct="1"/>
                      <a:r>
                        <a:rPr lang="en-AU" sz="1100" u="none" strike="noStrike" kern="1200" dirty="0">
                          <a:solidFill>
                            <a:schemeClr val="dk1"/>
                          </a:solidFill>
                          <a:effectLst/>
                          <a:latin typeface="+mn-lt"/>
                          <a:ea typeface="+mn-ea"/>
                          <a:cs typeface="+mn-cs"/>
                        </a:rPr>
                        <a:t>Cross Boundary meters (UNKNOWN)</a:t>
                      </a:r>
                    </a:p>
                  </a:txBody>
                  <a:tcPr marL="6350" marR="6350" marT="6350" marB="0" anchor="ctr"/>
                </a:tc>
                <a:tc>
                  <a:txBody>
                    <a:bodyPr/>
                    <a:lstStyle/>
                    <a:p>
                      <a:pPr marL="0" marR="0" lvl="1" indent="-285750" algn="ctr" defTabSz="801929"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1100" u="none" strike="noStrike" kern="1200" dirty="0">
                        <a:solidFill>
                          <a:schemeClr val="dk1"/>
                        </a:solidFill>
                        <a:effectLst/>
                        <a:latin typeface="+mn-lt"/>
                        <a:ea typeface="+mn-ea"/>
                        <a:cs typeface="+mn-cs"/>
                      </a:endParaRPr>
                    </a:p>
                  </a:txBody>
                  <a:tcPr marL="100796" marR="100796" marT="50398" marB="50398" anchor="ctr"/>
                </a:tc>
                <a:extLst>
                  <a:ext uri="{0D108BD9-81ED-4DB2-BD59-A6C34878D82A}">
                    <a16:rowId xmlns:a16="http://schemas.microsoft.com/office/drawing/2014/main" val="2682197483"/>
                  </a:ext>
                </a:extLst>
              </a:tr>
            </a:tbl>
          </a:graphicData>
        </a:graphic>
      </p:graphicFrame>
      <p:sp>
        <p:nvSpPr>
          <p:cNvPr id="13" name="Speech Bubble: Rectangle 12">
            <a:extLst>
              <a:ext uri="{FF2B5EF4-FFF2-40B4-BE49-F238E27FC236}">
                <a16:creationId xmlns:a16="http://schemas.microsoft.com/office/drawing/2014/main" id="{6771DCC4-E206-49A5-8F1C-9C0B95767ED9}"/>
              </a:ext>
            </a:extLst>
          </p:cNvPr>
          <p:cNvSpPr/>
          <p:nvPr/>
        </p:nvSpPr>
        <p:spPr>
          <a:xfrm>
            <a:off x="7492128" y="2499467"/>
            <a:ext cx="1351022" cy="1688762"/>
          </a:xfrm>
          <a:prstGeom prst="wedgeRectCallout">
            <a:avLst>
              <a:gd name="adj1" fmla="val -75680"/>
              <a:gd name="adj2" fmla="val -360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t>Response options</a:t>
            </a:r>
          </a:p>
          <a:p>
            <a:pPr marL="171450" indent="-171450">
              <a:buFont typeface="Arial" panose="020B0604020202020204" pitchFamily="34" charset="0"/>
              <a:buChar char="•"/>
            </a:pPr>
            <a:r>
              <a:rPr lang="en-AU" sz="1100" dirty="0"/>
              <a:t>Complete</a:t>
            </a:r>
          </a:p>
          <a:p>
            <a:pPr marL="171450" indent="-171450">
              <a:buFont typeface="Arial" panose="020B0604020202020204" pitchFamily="34" charset="0"/>
              <a:buChar char="•"/>
            </a:pPr>
            <a:r>
              <a:rPr lang="en-AU" sz="1100" dirty="0"/>
              <a:t>On track (started)</a:t>
            </a:r>
          </a:p>
          <a:p>
            <a:pPr marL="171450" indent="-171450">
              <a:buFont typeface="Arial" panose="020B0604020202020204" pitchFamily="34" charset="0"/>
              <a:buChar char="•"/>
            </a:pPr>
            <a:r>
              <a:rPr lang="en-AU" sz="1100" dirty="0"/>
              <a:t>On track (not started)</a:t>
            </a:r>
          </a:p>
          <a:p>
            <a:pPr marL="171450" indent="-171450">
              <a:buFont typeface="Arial" panose="020B0604020202020204" pitchFamily="34" charset="0"/>
              <a:buChar char="•"/>
            </a:pPr>
            <a:r>
              <a:rPr lang="en-AU" sz="1100" dirty="0"/>
              <a:t>At risk</a:t>
            </a:r>
          </a:p>
          <a:p>
            <a:pPr marL="171450" indent="-171450">
              <a:buFont typeface="Arial" panose="020B0604020202020204" pitchFamily="34" charset="0"/>
              <a:buChar char="•"/>
            </a:pPr>
            <a:r>
              <a:rPr lang="en-AU" sz="1100" dirty="0"/>
              <a:t>Late</a:t>
            </a:r>
          </a:p>
          <a:p>
            <a:pPr marL="171450" indent="-171450">
              <a:buFont typeface="Arial" panose="020B0604020202020204" pitchFamily="34" charset="0"/>
              <a:buChar char="•"/>
            </a:pPr>
            <a:r>
              <a:rPr lang="en-AU" sz="1100" dirty="0"/>
              <a:t>n/a</a:t>
            </a:r>
          </a:p>
        </p:txBody>
      </p:sp>
      <p:graphicFrame>
        <p:nvGraphicFramePr>
          <p:cNvPr id="21" name="Table 20">
            <a:extLst>
              <a:ext uri="{FF2B5EF4-FFF2-40B4-BE49-F238E27FC236}">
                <a16:creationId xmlns:a16="http://schemas.microsoft.com/office/drawing/2014/main" id="{70B04320-1626-4C78-8703-781CDE6EE051}"/>
              </a:ext>
            </a:extLst>
          </p:cNvPr>
          <p:cNvGraphicFramePr>
            <a:graphicFrameLocks noGrp="1"/>
          </p:cNvGraphicFramePr>
          <p:nvPr>
            <p:extLst>
              <p:ext uri="{D42A27DB-BD31-4B8C-83A1-F6EECF244321}">
                <p14:modId xmlns:p14="http://schemas.microsoft.com/office/powerpoint/2010/main" val="2754972267"/>
              </p:ext>
            </p:extLst>
          </p:nvPr>
        </p:nvGraphicFramePr>
        <p:xfrm>
          <a:off x="1651650" y="4462381"/>
          <a:ext cx="7269531" cy="2003850"/>
        </p:xfrm>
        <a:graphic>
          <a:graphicData uri="http://schemas.openxmlformats.org/drawingml/2006/table">
            <a:tbl>
              <a:tblPr firstRow="1" bandRow="1">
                <a:tableStyleId>{F5AB1C69-6EDB-4FF4-983F-18BD219EF322}</a:tableStyleId>
              </a:tblPr>
              <a:tblGrid>
                <a:gridCol w="1397050">
                  <a:extLst>
                    <a:ext uri="{9D8B030D-6E8A-4147-A177-3AD203B41FA5}">
                      <a16:colId xmlns:a16="http://schemas.microsoft.com/office/drawing/2014/main" val="100109711"/>
                    </a:ext>
                  </a:extLst>
                </a:gridCol>
                <a:gridCol w="624256">
                  <a:extLst>
                    <a:ext uri="{9D8B030D-6E8A-4147-A177-3AD203B41FA5}">
                      <a16:colId xmlns:a16="http://schemas.microsoft.com/office/drawing/2014/main" val="1966874173"/>
                    </a:ext>
                  </a:extLst>
                </a:gridCol>
                <a:gridCol w="744204">
                  <a:extLst>
                    <a:ext uri="{9D8B030D-6E8A-4147-A177-3AD203B41FA5}">
                      <a16:colId xmlns:a16="http://schemas.microsoft.com/office/drawing/2014/main" val="2213947064"/>
                    </a:ext>
                  </a:extLst>
                </a:gridCol>
                <a:gridCol w="2814021">
                  <a:extLst>
                    <a:ext uri="{9D8B030D-6E8A-4147-A177-3AD203B41FA5}">
                      <a16:colId xmlns:a16="http://schemas.microsoft.com/office/drawing/2014/main" val="523134843"/>
                    </a:ext>
                  </a:extLst>
                </a:gridCol>
                <a:gridCol w="1690000">
                  <a:extLst>
                    <a:ext uri="{9D8B030D-6E8A-4147-A177-3AD203B41FA5}">
                      <a16:colId xmlns:a16="http://schemas.microsoft.com/office/drawing/2014/main" val="367808417"/>
                    </a:ext>
                  </a:extLst>
                </a:gridCol>
              </a:tblGrid>
              <a:tr h="247953">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marL="0" algn="ctr" defTabSz="801929" rtl="0" eaLnBrk="1" fontAlgn="ctr" latinLnBrk="0" hangingPunct="1"/>
                      <a:endParaRPr lang="en-AU" sz="1100" b="1" u="none" strike="noStrike" kern="1200" dirty="0">
                        <a:solidFill>
                          <a:schemeClr val="lt1"/>
                        </a:solidFill>
                        <a:effectLst/>
                        <a:latin typeface="+mn-lt"/>
                        <a:ea typeface="+mn-ea"/>
                        <a:cs typeface="+mn-cs"/>
                      </a:endParaRPr>
                    </a:p>
                  </a:txBody>
                  <a:tcPr marL="6350" marR="6350" marT="6350" marB="0" anchor="ctr">
                    <a:solidFill>
                      <a:schemeClr val="accent3">
                        <a:alpha val="50000"/>
                      </a:schemeClr>
                    </a:solidFill>
                  </a:tcP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algn="ctr" fontAlgn="b"/>
                      <a:endParaRPr lang="en-AU" sz="1100" b="1" u="none" strike="noStrike" kern="1200" dirty="0">
                        <a:solidFill>
                          <a:schemeClr val="lt1"/>
                        </a:solidFill>
                        <a:effectLst/>
                        <a:latin typeface="+mn-lt"/>
                        <a:ea typeface="+mn-ea"/>
                        <a:cs typeface="+mn-cs"/>
                      </a:endParaRPr>
                    </a:p>
                  </a:txBody>
                  <a:tcPr marL="6350" marR="6350" marT="6350" marB="0" anchor="ctr">
                    <a:solidFill>
                      <a:schemeClr val="accent3">
                        <a:alpha val="50000"/>
                      </a:schemeClr>
                    </a:solidFill>
                  </a:tcPr>
                </a:tc>
                <a:extLst>
                  <a:ext uri="{0D108BD9-81ED-4DB2-BD59-A6C34878D82A}">
                    <a16:rowId xmlns:a16="http://schemas.microsoft.com/office/drawing/2014/main" val="894739151"/>
                  </a:ext>
                </a:extLst>
              </a:tr>
              <a:tr h="276461">
                <a:tc rowSpan="5">
                  <a:txBody>
                    <a:bodyPr/>
                    <a:lstStyle/>
                    <a:p>
                      <a:endParaRPr lang="en-US" sz="1400" dirty="0"/>
                    </a:p>
                  </a:txBody>
                  <a:tcPr marL="100796" marR="100796" marT="50398" marB="50398" anchor="ctr">
                    <a:solidFill>
                      <a:schemeClr val="accent3">
                        <a:tint val="40000"/>
                        <a:alpha val="50000"/>
                      </a:schemeClr>
                    </a:solidFill>
                  </a:tcPr>
                </a:tc>
                <a:tc rowSpan="5">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Identify which meters need replacing or reconfiguring</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2844134526"/>
                  </a:ext>
                </a:extLst>
              </a:tr>
              <a:tr h="371929">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20000"/>
                        <a:alpha val="50000"/>
                      </a:schemeClr>
                    </a:solidFill>
                  </a:tcPr>
                </a:tc>
                <a:tc>
                  <a:txBody>
                    <a:bodyPr/>
                    <a:lstStyle/>
                    <a:p>
                      <a:pPr marL="0" algn="ctr" defTabSz="801929" rtl="0" eaLnBrk="1" fontAlgn="ctr" latinLnBrk="0" hangingPunct="1"/>
                      <a:r>
                        <a:rPr lang="en-AU" sz="1100" u="none" strike="noStrike" kern="1200" dirty="0">
                          <a:effectLst/>
                        </a:rPr>
                        <a:t>Initial assessment of whether data storage exemptions may be required </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extLst>
                  <a:ext uri="{0D108BD9-81ED-4DB2-BD59-A6C34878D82A}">
                    <a16:rowId xmlns:a16="http://schemas.microsoft.com/office/drawing/2014/main" val="1482003019"/>
                  </a:ext>
                </a:extLst>
              </a:tr>
              <a:tr h="49360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Provide visibility of approach / timeframe for required meter replacement or reconfiguration</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MC</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492603019"/>
                  </a:ext>
                </a:extLst>
              </a:tr>
              <a:tr h="250257">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20000"/>
                        <a:alpha val="50000"/>
                      </a:schemeClr>
                    </a:solidFill>
                  </a:tcPr>
                </a:tc>
                <a:tc>
                  <a:txBody>
                    <a:bodyPr/>
                    <a:lstStyle/>
                    <a:p>
                      <a:pPr marL="0" algn="ctr" defTabSz="801929" rtl="0" eaLnBrk="1" fontAlgn="ctr" latinLnBrk="0" hangingPunct="1"/>
                      <a:r>
                        <a:rPr lang="en-AU" sz="1100" u="none" strike="noStrike" kern="1200" dirty="0">
                          <a:effectLst/>
                        </a:rPr>
                        <a:t>Install or reconfigure meters as required</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extLst>
                  <a:ext uri="{0D108BD9-81ED-4DB2-BD59-A6C34878D82A}">
                    <a16:rowId xmlns:a16="http://schemas.microsoft.com/office/drawing/2014/main" val="25091265"/>
                  </a:ext>
                </a:extLst>
              </a:tr>
              <a:tr h="27646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2682197483"/>
                  </a:ext>
                </a:extLst>
              </a:tr>
            </a:tbl>
          </a:graphicData>
        </a:graphic>
      </p:graphicFrame>
      <p:graphicFrame>
        <p:nvGraphicFramePr>
          <p:cNvPr id="20" name="Table 19">
            <a:extLst>
              <a:ext uri="{FF2B5EF4-FFF2-40B4-BE49-F238E27FC236}">
                <a16:creationId xmlns:a16="http://schemas.microsoft.com/office/drawing/2014/main" id="{D3D74F2B-F90B-4822-B849-D2EE0E451BBA}"/>
              </a:ext>
            </a:extLst>
          </p:cNvPr>
          <p:cNvGraphicFramePr>
            <a:graphicFrameLocks noGrp="1"/>
          </p:cNvGraphicFramePr>
          <p:nvPr>
            <p:extLst>
              <p:ext uri="{D42A27DB-BD31-4B8C-83A1-F6EECF244321}">
                <p14:modId xmlns:p14="http://schemas.microsoft.com/office/powerpoint/2010/main" val="3006354767"/>
              </p:ext>
            </p:extLst>
          </p:nvPr>
        </p:nvGraphicFramePr>
        <p:xfrm>
          <a:off x="1450859" y="4574143"/>
          <a:ext cx="7269531" cy="2003850"/>
        </p:xfrm>
        <a:graphic>
          <a:graphicData uri="http://schemas.openxmlformats.org/drawingml/2006/table">
            <a:tbl>
              <a:tblPr firstRow="1" bandRow="1">
                <a:tableStyleId>{F5AB1C69-6EDB-4FF4-983F-18BD219EF322}</a:tableStyleId>
              </a:tblPr>
              <a:tblGrid>
                <a:gridCol w="1397050">
                  <a:extLst>
                    <a:ext uri="{9D8B030D-6E8A-4147-A177-3AD203B41FA5}">
                      <a16:colId xmlns:a16="http://schemas.microsoft.com/office/drawing/2014/main" val="100109711"/>
                    </a:ext>
                  </a:extLst>
                </a:gridCol>
                <a:gridCol w="624256">
                  <a:extLst>
                    <a:ext uri="{9D8B030D-6E8A-4147-A177-3AD203B41FA5}">
                      <a16:colId xmlns:a16="http://schemas.microsoft.com/office/drawing/2014/main" val="1966874173"/>
                    </a:ext>
                  </a:extLst>
                </a:gridCol>
                <a:gridCol w="744204">
                  <a:extLst>
                    <a:ext uri="{9D8B030D-6E8A-4147-A177-3AD203B41FA5}">
                      <a16:colId xmlns:a16="http://schemas.microsoft.com/office/drawing/2014/main" val="2213947064"/>
                    </a:ext>
                  </a:extLst>
                </a:gridCol>
                <a:gridCol w="2814021">
                  <a:extLst>
                    <a:ext uri="{9D8B030D-6E8A-4147-A177-3AD203B41FA5}">
                      <a16:colId xmlns:a16="http://schemas.microsoft.com/office/drawing/2014/main" val="523134843"/>
                    </a:ext>
                  </a:extLst>
                </a:gridCol>
                <a:gridCol w="1690000">
                  <a:extLst>
                    <a:ext uri="{9D8B030D-6E8A-4147-A177-3AD203B41FA5}">
                      <a16:colId xmlns:a16="http://schemas.microsoft.com/office/drawing/2014/main" val="367808417"/>
                    </a:ext>
                  </a:extLst>
                </a:gridCol>
              </a:tblGrid>
              <a:tr h="247953">
                <a:tc>
                  <a:txBody>
                    <a:bodyPr/>
                    <a:lstStyle/>
                    <a:p>
                      <a:pPr algn="ctr" fontAlgn="ctr"/>
                      <a:r>
                        <a:rPr lang="en-AU" sz="1100" u="none" strike="noStrike" dirty="0">
                          <a:effectLst/>
                        </a:rPr>
                        <a:t>Sub Category</a:t>
                      </a: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marL="0" algn="ctr" defTabSz="801929" rtl="0" eaLnBrk="1" fontAlgn="ctr" latinLnBrk="0" hangingPunct="1"/>
                      <a:endParaRPr lang="en-AU" sz="1100" b="1" u="none" strike="noStrike" kern="1200" dirty="0">
                        <a:solidFill>
                          <a:schemeClr val="lt1"/>
                        </a:solidFill>
                        <a:effectLst/>
                        <a:latin typeface="+mn-lt"/>
                        <a:ea typeface="+mn-ea"/>
                        <a:cs typeface="+mn-cs"/>
                      </a:endParaRPr>
                    </a:p>
                  </a:txBody>
                  <a:tcPr marL="6350" marR="6350" marT="6350" marB="0" anchor="ctr">
                    <a:solidFill>
                      <a:schemeClr val="accent3">
                        <a:alpha val="50000"/>
                      </a:schemeClr>
                    </a:solidFill>
                  </a:tcP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alpha val="50000"/>
                      </a:schemeClr>
                    </a:solidFill>
                  </a:tcPr>
                </a:tc>
                <a:tc>
                  <a:txBody>
                    <a:bodyPr/>
                    <a:lstStyle/>
                    <a:p>
                      <a:pPr algn="ctr" fontAlgn="b"/>
                      <a:endParaRPr lang="en-AU" sz="1100" b="1" u="none" strike="noStrike" kern="1200" dirty="0">
                        <a:solidFill>
                          <a:schemeClr val="lt1"/>
                        </a:solidFill>
                        <a:effectLst/>
                        <a:latin typeface="+mn-lt"/>
                        <a:ea typeface="+mn-ea"/>
                        <a:cs typeface="+mn-cs"/>
                      </a:endParaRPr>
                    </a:p>
                  </a:txBody>
                  <a:tcPr marL="6350" marR="6350" marT="6350" marB="0" anchor="ctr">
                    <a:solidFill>
                      <a:schemeClr val="accent3">
                        <a:alpha val="50000"/>
                      </a:schemeClr>
                    </a:solidFill>
                  </a:tcPr>
                </a:tc>
                <a:extLst>
                  <a:ext uri="{0D108BD9-81ED-4DB2-BD59-A6C34878D82A}">
                    <a16:rowId xmlns:a16="http://schemas.microsoft.com/office/drawing/2014/main" val="894739151"/>
                  </a:ext>
                </a:extLst>
              </a:tr>
              <a:tr h="276461">
                <a:tc rowSpan="5">
                  <a:txBody>
                    <a:bodyPr/>
                    <a:lstStyle/>
                    <a:p>
                      <a:pPr marL="0" algn="ctr" defTabSz="801929" rtl="0" eaLnBrk="1" fontAlgn="ctr" latinLnBrk="0" hangingPunct="1"/>
                      <a:r>
                        <a:rPr lang="en-AU" sz="1100" u="none" strike="noStrike" kern="1200" dirty="0">
                          <a:effectLst/>
                        </a:rPr>
                        <a:t>BULK/Wholesale Meters</a:t>
                      </a:r>
                    </a:p>
                    <a:p>
                      <a:endParaRPr lang="en-US" sz="1400" dirty="0"/>
                    </a:p>
                  </a:txBody>
                  <a:tcPr marL="100796" marR="100796" marT="50398" marB="50398" anchor="ctr">
                    <a:solidFill>
                      <a:schemeClr val="accent3">
                        <a:tint val="40000"/>
                        <a:alpha val="50000"/>
                      </a:schemeClr>
                    </a:solidFill>
                  </a:tcPr>
                </a:tc>
                <a:tc rowSpan="5">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Identify which meters need replacing or reconfiguring</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2844134526"/>
                  </a:ext>
                </a:extLst>
              </a:tr>
              <a:tr h="371929">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20000"/>
                        <a:alpha val="50000"/>
                      </a:schemeClr>
                    </a:solidFill>
                  </a:tcPr>
                </a:tc>
                <a:tc>
                  <a:txBody>
                    <a:bodyPr/>
                    <a:lstStyle/>
                    <a:p>
                      <a:pPr marL="0" algn="ctr" defTabSz="801929" rtl="0" eaLnBrk="1" fontAlgn="ctr" latinLnBrk="0" hangingPunct="1"/>
                      <a:r>
                        <a:rPr lang="en-AU" sz="1100" u="none" strike="noStrike" kern="1200" dirty="0">
                          <a:effectLst/>
                        </a:rPr>
                        <a:t>Initial assessment of whether data storage exemptions may be required </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extLst>
                  <a:ext uri="{0D108BD9-81ED-4DB2-BD59-A6C34878D82A}">
                    <a16:rowId xmlns:a16="http://schemas.microsoft.com/office/drawing/2014/main" val="1482003019"/>
                  </a:ext>
                </a:extLst>
              </a:tr>
              <a:tr h="49360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Provide visibility of approach / timeframe for required meter replacement or reconfiguration</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algn="ctr" defTabSz="801929" rtl="0" eaLnBrk="1" fontAlgn="ctr" latinLnBrk="0" hangingPunct="1"/>
                      <a:r>
                        <a:rPr lang="en-AU" sz="1100" u="none" strike="noStrike" kern="1200" dirty="0">
                          <a:effectLst/>
                        </a:rPr>
                        <a:t>MC</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492603019"/>
                  </a:ext>
                </a:extLst>
              </a:tr>
              <a:tr h="250257">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20000"/>
                        <a:alpha val="50000"/>
                      </a:schemeClr>
                    </a:solidFill>
                  </a:tcPr>
                </a:tc>
                <a:tc>
                  <a:txBody>
                    <a:bodyPr/>
                    <a:lstStyle/>
                    <a:p>
                      <a:pPr marL="0" algn="ctr" defTabSz="801929" rtl="0" eaLnBrk="1" fontAlgn="ctr" latinLnBrk="0" hangingPunct="1"/>
                      <a:r>
                        <a:rPr lang="en-AU" sz="1100" u="none" strike="noStrike" kern="1200" dirty="0">
                          <a:effectLst/>
                        </a:rPr>
                        <a:t>Install or reconfigure meters as required</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20000"/>
                        <a:alpha val="50000"/>
                      </a:schemeClr>
                    </a:solidFill>
                  </a:tcPr>
                </a:tc>
                <a:extLst>
                  <a:ext uri="{0D108BD9-81ED-4DB2-BD59-A6C34878D82A}">
                    <a16:rowId xmlns:a16="http://schemas.microsoft.com/office/drawing/2014/main" val="25091265"/>
                  </a:ext>
                </a:extLst>
              </a:tr>
              <a:tr h="27646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solidFill>
                      <a:schemeClr val="accent3">
                        <a:tint val="40000"/>
                        <a:alpha val="50000"/>
                      </a:schemeClr>
                    </a:solidFill>
                  </a:tcPr>
                </a:tc>
                <a:tc>
                  <a:txBody>
                    <a:bodyPr/>
                    <a:lstStyle/>
                    <a:p>
                      <a:pPr marL="0" algn="ctr" defTabSz="801929" rtl="0" eaLnBrk="1" fontAlgn="ctr" latinLnBrk="0" hangingPunct="1"/>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endParaRPr lang="en-AU" sz="1100" u="none" strike="noStrike" kern="1200" dirty="0">
                        <a:solidFill>
                          <a:schemeClr val="dk1"/>
                        </a:solidFill>
                        <a:effectLst/>
                        <a:latin typeface="+mn-lt"/>
                        <a:ea typeface="+mn-ea"/>
                        <a:cs typeface="+mn-cs"/>
                      </a:endParaRPr>
                    </a:p>
                  </a:txBody>
                  <a:tcPr marL="9525" marR="9525" marT="9525" marB="0" anchor="ctr">
                    <a:solidFill>
                      <a:schemeClr val="accent3">
                        <a:tint val="40000"/>
                        <a:alpha val="50000"/>
                      </a:schemeClr>
                    </a:solidFill>
                  </a:tcPr>
                </a:tc>
                <a:extLst>
                  <a:ext uri="{0D108BD9-81ED-4DB2-BD59-A6C34878D82A}">
                    <a16:rowId xmlns:a16="http://schemas.microsoft.com/office/drawing/2014/main" val="2682197483"/>
                  </a:ext>
                </a:extLst>
              </a:tr>
            </a:tbl>
          </a:graphicData>
        </a:graphic>
      </p:graphicFrame>
      <p:graphicFrame>
        <p:nvGraphicFramePr>
          <p:cNvPr id="8" name="Table 7">
            <a:extLst>
              <a:ext uri="{FF2B5EF4-FFF2-40B4-BE49-F238E27FC236}">
                <a16:creationId xmlns:a16="http://schemas.microsoft.com/office/drawing/2014/main" id="{2FC6E449-5F04-4677-87A0-D9F75F0B4FB0}"/>
              </a:ext>
            </a:extLst>
          </p:cNvPr>
          <p:cNvGraphicFramePr>
            <a:graphicFrameLocks noGrp="1"/>
          </p:cNvGraphicFramePr>
          <p:nvPr>
            <p:extLst>
              <p:ext uri="{D42A27DB-BD31-4B8C-83A1-F6EECF244321}">
                <p14:modId xmlns:p14="http://schemas.microsoft.com/office/powerpoint/2010/main" val="623993532"/>
              </p:ext>
            </p:extLst>
          </p:nvPr>
        </p:nvGraphicFramePr>
        <p:xfrm>
          <a:off x="1192873" y="4684631"/>
          <a:ext cx="7269531" cy="2097527"/>
        </p:xfrm>
        <a:graphic>
          <a:graphicData uri="http://schemas.openxmlformats.org/drawingml/2006/table">
            <a:tbl>
              <a:tblPr firstRow="1" bandRow="1">
                <a:tableStyleId>{F5AB1C69-6EDB-4FF4-983F-18BD219EF322}</a:tableStyleId>
              </a:tblPr>
              <a:tblGrid>
                <a:gridCol w="1397050">
                  <a:extLst>
                    <a:ext uri="{9D8B030D-6E8A-4147-A177-3AD203B41FA5}">
                      <a16:colId xmlns:a16="http://schemas.microsoft.com/office/drawing/2014/main" val="100109711"/>
                    </a:ext>
                  </a:extLst>
                </a:gridCol>
                <a:gridCol w="624256">
                  <a:extLst>
                    <a:ext uri="{9D8B030D-6E8A-4147-A177-3AD203B41FA5}">
                      <a16:colId xmlns:a16="http://schemas.microsoft.com/office/drawing/2014/main" val="1966874173"/>
                    </a:ext>
                  </a:extLst>
                </a:gridCol>
                <a:gridCol w="744204">
                  <a:extLst>
                    <a:ext uri="{9D8B030D-6E8A-4147-A177-3AD203B41FA5}">
                      <a16:colId xmlns:a16="http://schemas.microsoft.com/office/drawing/2014/main" val="2213947064"/>
                    </a:ext>
                  </a:extLst>
                </a:gridCol>
                <a:gridCol w="2814021">
                  <a:extLst>
                    <a:ext uri="{9D8B030D-6E8A-4147-A177-3AD203B41FA5}">
                      <a16:colId xmlns:a16="http://schemas.microsoft.com/office/drawing/2014/main" val="523134843"/>
                    </a:ext>
                  </a:extLst>
                </a:gridCol>
                <a:gridCol w="1690000">
                  <a:extLst>
                    <a:ext uri="{9D8B030D-6E8A-4147-A177-3AD203B41FA5}">
                      <a16:colId xmlns:a16="http://schemas.microsoft.com/office/drawing/2014/main" val="367808417"/>
                    </a:ext>
                  </a:extLst>
                </a:gridCol>
              </a:tblGrid>
              <a:tr h="247953">
                <a:tc>
                  <a:txBody>
                    <a:bodyPr/>
                    <a:lstStyle/>
                    <a:p>
                      <a:pPr algn="ctr" fontAlgn="ctr"/>
                      <a:r>
                        <a:rPr lang="en-AU" sz="1100" u="none" strike="noStrike" dirty="0">
                          <a:effectLst/>
                        </a:rPr>
                        <a:t>Sub Category</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Sub-Cat ID</a:t>
                      </a:r>
                      <a:endParaRPr lang="en-AU" sz="1100" b="1" u="none" strike="noStrike" kern="1200" dirty="0">
                        <a:solidFill>
                          <a:schemeClr val="lt1"/>
                        </a:solidFill>
                        <a:effectLst/>
                        <a:latin typeface="+mn-lt"/>
                        <a:ea typeface="+mn-ea"/>
                        <a:cs typeface="+mn-cs"/>
                      </a:endParaRPr>
                    </a:p>
                  </a:txBody>
                  <a:tcPr marL="6350" marR="6350" marT="6350" marB="0" anchor="ctr"/>
                </a:tc>
                <a:tc>
                  <a:txBody>
                    <a:bodyPr/>
                    <a:lstStyle/>
                    <a:p>
                      <a:pPr algn="ctr" fontAlgn="ctr"/>
                      <a:r>
                        <a:rPr lang="en-AU" sz="1100" u="none" strike="noStrike" dirty="0">
                          <a:effectLst/>
                        </a:rPr>
                        <a:t>Activity ID</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AU" sz="1100" u="none" strike="noStrike" dirty="0">
                          <a:effectLst/>
                        </a:rPr>
                        <a:t>Activity ID</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n-AU" sz="1100" u="none" strike="noStrike" kern="1200" dirty="0">
                          <a:effectLst/>
                        </a:rPr>
                        <a:t>Responsibility</a:t>
                      </a:r>
                      <a:endParaRPr lang="en-AU" sz="1100" b="1" u="none" strike="noStrike" kern="1200" dirty="0">
                        <a:solidFill>
                          <a:schemeClr val="lt1"/>
                        </a:solidFill>
                        <a:effectLst/>
                        <a:latin typeface="+mn-lt"/>
                        <a:ea typeface="+mn-ea"/>
                        <a:cs typeface="+mn-cs"/>
                      </a:endParaRPr>
                    </a:p>
                  </a:txBody>
                  <a:tcPr marL="6350" marR="6350" marT="6350" marB="0" anchor="ctr"/>
                </a:tc>
                <a:extLst>
                  <a:ext uri="{0D108BD9-81ED-4DB2-BD59-A6C34878D82A}">
                    <a16:rowId xmlns:a16="http://schemas.microsoft.com/office/drawing/2014/main" val="894739151"/>
                  </a:ext>
                </a:extLst>
              </a:tr>
              <a:tr h="276461">
                <a:tc rowSpan="5">
                  <a:txBody>
                    <a:bodyPr/>
                    <a:lstStyle/>
                    <a:p>
                      <a:pPr marL="0" algn="ctr" defTabSz="801929" rtl="0" eaLnBrk="1" fontAlgn="ctr" latinLnBrk="0" hangingPunct="1"/>
                      <a:r>
                        <a:rPr lang="en-AU" sz="1100" u="none" strike="noStrike" kern="1200" dirty="0">
                          <a:effectLst/>
                        </a:rPr>
                        <a:t>BULK/Wholesale Meters</a:t>
                      </a:r>
                    </a:p>
                    <a:p>
                      <a:endParaRPr lang="en-US" sz="1400" dirty="0"/>
                    </a:p>
                  </a:txBody>
                  <a:tcPr marL="100796" marR="100796" marT="50398" marB="50398" anchor="ctr"/>
                </a:tc>
                <a:tc rowSpan="5">
                  <a:txBody>
                    <a:bodyPr/>
                    <a:lstStyle/>
                    <a:p>
                      <a:pPr algn="ctr" fontAlgn="ctr"/>
                      <a:r>
                        <a:rPr lang="en-AU" sz="1100" u="none" strike="noStrike" dirty="0">
                          <a:effectLst/>
                        </a:rPr>
                        <a:t>S01</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A1</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Identify which meters need replacing or reconfiguring</a:t>
                      </a:r>
                      <a:endParaRPr lang="en-AU"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801929" rtl="0" eaLnBrk="1" fontAlgn="ctr" latinLnBrk="0" hangingPunct="1"/>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844134526"/>
                  </a:ext>
                </a:extLst>
              </a:tr>
              <a:tr h="371929">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A2</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Initial assessment of whether data storage exemptions may be required </a:t>
                      </a:r>
                      <a:endParaRPr lang="en-AU" sz="1100" u="none" strike="noStrike" kern="1200" dirty="0">
                        <a:solidFill>
                          <a:schemeClr val="dk1"/>
                        </a:solidFill>
                        <a:effectLst/>
                        <a:latin typeface="+mn-lt"/>
                        <a:ea typeface="+mn-ea"/>
                        <a:cs typeface="+mn-cs"/>
                      </a:endParaRPr>
                    </a:p>
                  </a:txBody>
                  <a:tcPr marL="9525" marR="9525" marT="9525" marB="0" anchor="ct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482003019"/>
                  </a:ext>
                </a:extLst>
              </a:tr>
              <a:tr h="49360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A3</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Provide visibility of approach / timeframe for required meter replacement or reconfiguration</a:t>
                      </a:r>
                      <a:endParaRPr lang="en-AU"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801929" rtl="0" eaLnBrk="1" fontAlgn="ctr" latinLnBrk="0" hangingPunct="1"/>
                      <a:r>
                        <a:rPr lang="en-AU" sz="1100" u="none" strike="noStrike" kern="1200" dirty="0">
                          <a:effectLst/>
                        </a:rPr>
                        <a:t>MC</a:t>
                      </a:r>
                      <a:endParaRPr lang="en-AU"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492603019"/>
                  </a:ext>
                </a:extLst>
              </a:tr>
              <a:tr h="250257">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A4</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Install or reconfigure meters as required</a:t>
                      </a:r>
                      <a:endParaRPr lang="en-AU" sz="1100" u="none" strike="noStrike" kern="1200" dirty="0">
                        <a:solidFill>
                          <a:schemeClr val="dk1"/>
                        </a:solidFill>
                        <a:effectLst/>
                        <a:latin typeface="+mn-lt"/>
                        <a:ea typeface="+mn-ea"/>
                        <a:cs typeface="+mn-cs"/>
                      </a:endParaRPr>
                    </a:p>
                  </a:txBody>
                  <a:tcPr marL="9525" marR="9525" marT="9525" marB="0" anchor="ct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5091265"/>
                  </a:ext>
                </a:extLst>
              </a:tr>
              <a:tr h="276461">
                <a:tc vMerge="1">
                  <a:txBody>
                    <a:bodyPr/>
                    <a:lstStyle/>
                    <a:p>
                      <a:endParaRPr lang="en-AU" sz="1400" dirty="0"/>
                    </a:p>
                  </a:txBody>
                  <a:tcPr marL="100796" marR="100796" marT="50398" marB="50398"/>
                </a:tc>
                <a:tc vMerge="1">
                  <a:txBody>
                    <a:bodyPr/>
                    <a:lstStyle/>
                    <a:p>
                      <a:pPr algn="ctr" fontAlgn="ct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AU" sz="1100" u="none" strike="noStrike" dirty="0">
                          <a:effectLst/>
                        </a:rPr>
                        <a:t>A5</a:t>
                      </a:r>
                      <a:endParaRPr lang="en-AU"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marL="0" algn="ctr" defTabSz="801929" rtl="0" eaLnBrk="1" fontAlgn="ctr" latinLnBrk="0" hangingPunct="1"/>
                      <a:r>
                        <a:rPr lang="en-AU" sz="1100" u="none" strike="noStrike" kern="1200" dirty="0">
                          <a:effectLst/>
                        </a:rPr>
                        <a:t>Apply for data storage exemptions as required</a:t>
                      </a:r>
                      <a:endParaRPr lang="en-AU" sz="1100" u="none" strike="noStrike" kern="1200" dirty="0">
                        <a:solidFill>
                          <a:schemeClr val="dk1"/>
                        </a:solidFill>
                        <a:effectLst/>
                        <a:latin typeface="+mn-lt"/>
                        <a:ea typeface="+mn-ea"/>
                        <a:cs typeface="+mn-cs"/>
                      </a:endParaRPr>
                    </a:p>
                  </a:txBody>
                  <a:tcPr marL="9525" marR="9525" marT="9525" marB="0" anchor="ctr"/>
                </a:tc>
                <a:tc>
                  <a:txBody>
                    <a:bodyPr/>
                    <a:lstStyle/>
                    <a:p>
                      <a:pPr marL="0" marR="0" lvl="0" indent="0" algn="ctr" defTabSz="801929" rtl="0" eaLnBrk="1" fontAlgn="ctr" latinLnBrk="0" hangingPunct="1">
                        <a:lnSpc>
                          <a:spcPct val="100000"/>
                        </a:lnSpc>
                        <a:spcBef>
                          <a:spcPts val="0"/>
                        </a:spcBef>
                        <a:spcAft>
                          <a:spcPts val="0"/>
                        </a:spcAft>
                        <a:buClrTx/>
                        <a:buSzTx/>
                        <a:buFontTx/>
                        <a:buNone/>
                        <a:tabLst/>
                        <a:defRPr/>
                      </a:pPr>
                      <a:r>
                        <a:rPr lang="en-AU" sz="1100" u="none" strike="noStrike" kern="1200" dirty="0">
                          <a:effectLst/>
                        </a:rPr>
                        <a:t>MP</a:t>
                      </a:r>
                      <a:endParaRPr lang="en-AU"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2682197483"/>
                  </a:ext>
                </a:extLst>
              </a:tr>
            </a:tbl>
          </a:graphicData>
        </a:graphic>
      </p:graphicFrame>
      <p:sp>
        <p:nvSpPr>
          <p:cNvPr id="19" name="Oval 18">
            <a:extLst>
              <a:ext uri="{FF2B5EF4-FFF2-40B4-BE49-F238E27FC236}">
                <a16:creationId xmlns:a16="http://schemas.microsoft.com/office/drawing/2014/main" id="{94019E8A-FCF5-4BF2-8A70-863A5B838228}"/>
              </a:ext>
            </a:extLst>
          </p:cNvPr>
          <p:cNvSpPr/>
          <p:nvPr/>
        </p:nvSpPr>
        <p:spPr>
          <a:xfrm>
            <a:off x="1077128" y="4566942"/>
            <a:ext cx="245746" cy="245746"/>
          </a:xfrm>
          <a:prstGeom prst="ellipse">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AU" sz="900" dirty="0"/>
              <a:t>S01</a:t>
            </a:r>
          </a:p>
        </p:txBody>
      </p:sp>
      <p:sp>
        <p:nvSpPr>
          <p:cNvPr id="39" name="Oval 38">
            <a:extLst>
              <a:ext uri="{FF2B5EF4-FFF2-40B4-BE49-F238E27FC236}">
                <a16:creationId xmlns:a16="http://schemas.microsoft.com/office/drawing/2014/main" id="{73A58BF2-577E-4C79-B0F0-CD984E350618}"/>
              </a:ext>
            </a:extLst>
          </p:cNvPr>
          <p:cNvSpPr/>
          <p:nvPr/>
        </p:nvSpPr>
        <p:spPr>
          <a:xfrm>
            <a:off x="1381928" y="4404382"/>
            <a:ext cx="245746" cy="245746"/>
          </a:xfrm>
          <a:prstGeom prst="ellipse">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AU" sz="900" dirty="0"/>
              <a:t>S02</a:t>
            </a:r>
          </a:p>
        </p:txBody>
      </p:sp>
      <p:sp>
        <p:nvSpPr>
          <p:cNvPr id="40" name="Oval 39">
            <a:extLst>
              <a:ext uri="{FF2B5EF4-FFF2-40B4-BE49-F238E27FC236}">
                <a16:creationId xmlns:a16="http://schemas.microsoft.com/office/drawing/2014/main" id="{E0626BBC-FF31-405A-984A-989CBE014D95}"/>
              </a:ext>
            </a:extLst>
          </p:cNvPr>
          <p:cNvSpPr/>
          <p:nvPr/>
        </p:nvSpPr>
        <p:spPr>
          <a:xfrm>
            <a:off x="1676568" y="4282462"/>
            <a:ext cx="245746" cy="245746"/>
          </a:xfrm>
          <a:prstGeom prst="ellipse">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en-AU" sz="900" dirty="0"/>
              <a:t>S03</a:t>
            </a:r>
          </a:p>
        </p:txBody>
      </p:sp>
      <p:cxnSp>
        <p:nvCxnSpPr>
          <p:cNvPr id="43" name="Straight Connector 42">
            <a:extLst>
              <a:ext uri="{FF2B5EF4-FFF2-40B4-BE49-F238E27FC236}">
                <a16:creationId xmlns:a16="http://schemas.microsoft.com/office/drawing/2014/main" id="{F93FC06A-1A79-406A-B873-5FCFBC022444}"/>
              </a:ext>
            </a:extLst>
          </p:cNvPr>
          <p:cNvCxnSpPr>
            <a:cxnSpLocks/>
            <a:endCxn id="19" idx="0"/>
          </p:cNvCxnSpPr>
          <p:nvPr/>
        </p:nvCxnSpPr>
        <p:spPr>
          <a:xfrm flipH="1">
            <a:off x="1200001" y="3041811"/>
            <a:ext cx="1280756" cy="1525131"/>
          </a:xfrm>
          <a:prstGeom prst="line">
            <a:avLst/>
          </a:prstGeom>
          <a:ln>
            <a:solidFill>
              <a:schemeClr val="bg1">
                <a:lumMod val="50000"/>
                <a:alpha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9B02549-334C-4F72-A55B-066B087ACEE5}"/>
              </a:ext>
            </a:extLst>
          </p:cNvPr>
          <p:cNvCxnSpPr>
            <a:cxnSpLocks/>
          </p:cNvCxnSpPr>
          <p:nvPr/>
        </p:nvCxnSpPr>
        <p:spPr>
          <a:xfrm flipH="1">
            <a:off x="1504803" y="3261325"/>
            <a:ext cx="975954" cy="1127803"/>
          </a:xfrm>
          <a:prstGeom prst="line">
            <a:avLst/>
          </a:prstGeom>
          <a:ln>
            <a:solidFill>
              <a:schemeClr val="bg1">
                <a:lumMod val="50000"/>
                <a:alpha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8AD17E5-4ED3-4D98-BA69-F0913C868C0F}"/>
              </a:ext>
            </a:extLst>
          </p:cNvPr>
          <p:cNvCxnSpPr>
            <a:cxnSpLocks/>
          </p:cNvCxnSpPr>
          <p:nvPr/>
        </p:nvCxnSpPr>
        <p:spPr>
          <a:xfrm flipH="1">
            <a:off x="1828466" y="3635199"/>
            <a:ext cx="652291" cy="617824"/>
          </a:xfrm>
          <a:prstGeom prst="line">
            <a:avLst/>
          </a:prstGeom>
          <a:ln>
            <a:solidFill>
              <a:schemeClr val="bg1">
                <a:lumMod val="50000"/>
                <a:alpha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743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2BF2-ABF0-4E8D-8A08-E85A001B46F2}"/>
              </a:ext>
            </a:extLst>
          </p:cNvPr>
          <p:cNvSpPr>
            <a:spLocks noGrp="1"/>
          </p:cNvSpPr>
          <p:nvPr>
            <p:ph type="title"/>
          </p:nvPr>
        </p:nvSpPr>
        <p:spPr>
          <a:xfrm>
            <a:off x="206546" y="150494"/>
            <a:ext cx="10485267" cy="1310695"/>
          </a:xfrm>
        </p:spPr>
        <p:txBody>
          <a:bodyPr>
            <a:normAutofit fontScale="90000"/>
          </a:bodyPr>
          <a:lstStyle/>
          <a:p>
            <a:r>
              <a:rPr lang="en-AU" dirty="0"/>
              <a:t>Metering transition plan past and upcoming activities: Meter installation and reconfiguration</a:t>
            </a:r>
          </a:p>
        </p:txBody>
      </p:sp>
      <p:graphicFrame>
        <p:nvGraphicFramePr>
          <p:cNvPr id="5" name="Table 5">
            <a:extLst>
              <a:ext uri="{FF2B5EF4-FFF2-40B4-BE49-F238E27FC236}">
                <a16:creationId xmlns:a16="http://schemas.microsoft.com/office/drawing/2014/main" id="{404B4FF8-E3E3-47FC-9ECA-74FAD89F6F8C}"/>
              </a:ext>
            </a:extLst>
          </p:cNvPr>
          <p:cNvGraphicFramePr>
            <a:graphicFrameLocks noGrp="1"/>
          </p:cNvGraphicFramePr>
          <p:nvPr>
            <p:ph idx="1"/>
            <p:extLst>
              <p:ext uri="{D42A27DB-BD31-4B8C-83A1-F6EECF244321}">
                <p14:modId xmlns:p14="http://schemas.microsoft.com/office/powerpoint/2010/main" val="2069880206"/>
              </p:ext>
            </p:extLst>
          </p:nvPr>
        </p:nvGraphicFramePr>
        <p:xfrm>
          <a:off x="206375" y="1894659"/>
          <a:ext cx="10280042" cy="3826510"/>
        </p:xfrm>
        <a:graphic>
          <a:graphicData uri="http://schemas.openxmlformats.org/drawingml/2006/table">
            <a:tbl>
              <a:tblPr firstRow="1" bandRow="1">
                <a:tableStyleId>{5C22544A-7EE6-4342-B048-85BDC9FD1C3A}</a:tableStyleId>
              </a:tblPr>
              <a:tblGrid>
                <a:gridCol w="3255924">
                  <a:extLst>
                    <a:ext uri="{9D8B030D-6E8A-4147-A177-3AD203B41FA5}">
                      <a16:colId xmlns:a16="http://schemas.microsoft.com/office/drawing/2014/main" val="337736636"/>
                    </a:ext>
                  </a:extLst>
                </a:gridCol>
                <a:gridCol w="4047454">
                  <a:extLst>
                    <a:ext uri="{9D8B030D-6E8A-4147-A177-3AD203B41FA5}">
                      <a16:colId xmlns:a16="http://schemas.microsoft.com/office/drawing/2014/main" val="1649787244"/>
                    </a:ext>
                  </a:extLst>
                </a:gridCol>
                <a:gridCol w="1245141">
                  <a:extLst>
                    <a:ext uri="{9D8B030D-6E8A-4147-A177-3AD203B41FA5}">
                      <a16:colId xmlns:a16="http://schemas.microsoft.com/office/drawing/2014/main" val="1977645022"/>
                    </a:ext>
                  </a:extLst>
                </a:gridCol>
                <a:gridCol w="1731523">
                  <a:extLst>
                    <a:ext uri="{9D8B030D-6E8A-4147-A177-3AD203B41FA5}">
                      <a16:colId xmlns:a16="http://schemas.microsoft.com/office/drawing/2014/main" val="1967774710"/>
                    </a:ext>
                  </a:extLst>
                </a:gridCol>
              </a:tblGrid>
              <a:tr h="370840">
                <a:tc>
                  <a:txBody>
                    <a:bodyPr/>
                    <a:lstStyle/>
                    <a:p>
                      <a:r>
                        <a:rPr lang="en-AU" dirty="0"/>
                        <a:t>Sub-Category</a:t>
                      </a:r>
                    </a:p>
                  </a:txBody>
                  <a:tcPr/>
                </a:tc>
                <a:tc>
                  <a:txBody>
                    <a:bodyPr/>
                    <a:lstStyle/>
                    <a:p>
                      <a:r>
                        <a:rPr lang="en-AU" dirty="0"/>
                        <a:t>Activities</a:t>
                      </a:r>
                    </a:p>
                  </a:txBody>
                  <a:tcPr/>
                </a:tc>
                <a:tc>
                  <a:txBody>
                    <a:bodyPr/>
                    <a:lstStyle/>
                    <a:p>
                      <a:r>
                        <a:rPr lang="en-AU" dirty="0"/>
                        <a:t>Responsible</a:t>
                      </a:r>
                    </a:p>
                  </a:txBody>
                  <a:tcPr/>
                </a:tc>
                <a:tc>
                  <a:txBody>
                    <a:bodyPr/>
                    <a:lstStyle/>
                    <a:p>
                      <a:r>
                        <a:rPr lang="en-AU" dirty="0"/>
                        <a:t>Transition end date</a:t>
                      </a:r>
                    </a:p>
                  </a:txBody>
                  <a:tcPr/>
                </a:tc>
                <a:extLst>
                  <a:ext uri="{0D108BD9-81ED-4DB2-BD59-A6C34878D82A}">
                    <a16:rowId xmlns:a16="http://schemas.microsoft.com/office/drawing/2014/main" val="3677414650"/>
                  </a:ext>
                </a:extLst>
              </a:tr>
              <a:tr h="370840">
                <a:tc rowSpan="2">
                  <a:txBody>
                    <a:bodyPr/>
                    <a:lstStyle/>
                    <a:p>
                      <a:pPr marL="0" indent="0">
                        <a:buFont typeface="Arial" panose="020B0604020202020204" pitchFamily="34" charset="0"/>
                        <a:buNone/>
                      </a:pPr>
                      <a:r>
                        <a:rPr lang="en-AU" dirty="0"/>
                        <a:t>S01  Bulk/Wholesale meters</a:t>
                      </a:r>
                    </a:p>
                    <a:p>
                      <a:pPr marL="0" indent="0">
                        <a:buFont typeface="Arial" panose="020B0604020202020204" pitchFamily="34" charset="0"/>
                        <a:buNone/>
                      </a:pPr>
                      <a:r>
                        <a:rPr lang="en-AU" dirty="0"/>
                        <a:t>S02  Type 1-3</a:t>
                      </a:r>
                    </a:p>
                    <a:p>
                      <a:pPr marL="0" indent="0">
                        <a:buFont typeface="Arial" panose="020B0604020202020204" pitchFamily="34" charset="0"/>
                        <a:buNone/>
                      </a:pPr>
                      <a:r>
                        <a:rPr lang="en-AU" dirty="0"/>
                        <a:t>S03  Subset of type 4</a:t>
                      </a:r>
                    </a:p>
                    <a:p>
                      <a:pPr marL="0" indent="0">
                        <a:buFont typeface="Arial" panose="020B0604020202020204" pitchFamily="34" charset="0"/>
                        <a:buNone/>
                      </a:pPr>
                      <a:r>
                        <a:rPr lang="en-AU" dirty="0"/>
                        <a:t>S04  Cross boundary (known)</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Identify which meters need replacing or reconfiguring…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Initial assessment of whether data storage exemptions may be required </a:t>
                      </a:r>
                    </a:p>
                  </a:txBody>
                  <a:tcPr/>
                </a:tc>
                <a:tc>
                  <a:txBody>
                    <a:bodyPr/>
                    <a:lstStyle/>
                    <a:p>
                      <a:r>
                        <a:rPr lang="en-AU" dirty="0"/>
                        <a:t>MP</a:t>
                      </a:r>
                    </a:p>
                  </a:txBody>
                  <a:tcPr/>
                </a:tc>
                <a:tc>
                  <a:txBody>
                    <a:bodyPr/>
                    <a:lstStyle/>
                    <a:p>
                      <a:r>
                        <a:rPr lang="en-AU" dirty="0">
                          <a:solidFill>
                            <a:srgbClr val="FF0000"/>
                          </a:solidFill>
                        </a:rPr>
                        <a:t>31 Mar 2020</a:t>
                      </a:r>
                    </a:p>
                  </a:txBody>
                  <a:tcPr/>
                </a:tc>
                <a:extLst>
                  <a:ext uri="{0D108BD9-81ED-4DB2-BD59-A6C34878D82A}">
                    <a16:rowId xmlns:a16="http://schemas.microsoft.com/office/drawing/2014/main" val="220242584"/>
                  </a:ext>
                </a:extLst>
              </a:tr>
              <a:tr h="370840">
                <a:tc vMerge="1">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Provide visibility of approach / timeframe for required meter replacement or reconfiguration [to AEMO]</a:t>
                      </a:r>
                    </a:p>
                  </a:txBody>
                  <a:tcPr/>
                </a:tc>
                <a:tc>
                  <a:txBody>
                    <a:bodyPr/>
                    <a:lstStyle/>
                    <a:p>
                      <a:r>
                        <a:rPr lang="en-AU" dirty="0"/>
                        <a:t>MC</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solidFill>
                            <a:srgbClr val="FF0000"/>
                          </a:solidFill>
                        </a:rPr>
                        <a:t>31 Mar 2020</a:t>
                      </a:r>
                    </a:p>
                  </a:txBody>
                  <a:tcPr/>
                </a:tc>
                <a:extLst>
                  <a:ext uri="{0D108BD9-81ED-4DB2-BD59-A6C34878D82A}">
                    <a16:rowId xmlns:a16="http://schemas.microsoft.com/office/drawing/2014/main" val="2928344458"/>
                  </a:ext>
                </a:extLst>
              </a:tr>
              <a:tr h="370840">
                <a:tc>
                  <a:txBody>
                    <a:bodyPr/>
                    <a:lstStyle/>
                    <a:p>
                      <a:r>
                        <a:rPr lang="en-AU" dirty="0"/>
                        <a:t>S05  Cross boundary (unknown)</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Identify which meters need to be installed, replaced or reconfigured</a:t>
                      </a:r>
                    </a:p>
                  </a:txBody>
                  <a:tcPr/>
                </a:tc>
                <a:tc>
                  <a:txBody>
                    <a:bodyPr/>
                    <a:lstStyle/>
                    <a:p>
                      <a:r>
                        <a:rPr lang="en-AU" dirty="0"/>
                        <a:t>MP</a:t>
                      </a:r>
                    </a:p>
                  </a:txBody>
                  <a:tcPr/>
                </a:tc>
                <a:tc>
                  <a:txBody>
                    <a:bodyPr/>
                    <a:lstStyle/>
                    <a:p>
                      <a:r>
                        <a:rPr lang="en-AU" dirty="0"/>
                        <a:t>1 Jul 2020</a:t>
                      </a:r>
                    </a:p>
                  </a:txBody>
                  <a:tcPr/>
                </a:tc>
                <a:extLst>
                  <a:ext uri="{0D108BD9-81ED-4DB2-BD59-A6C34878D82A}">
                    <a16:rowId xmlns:a16="http://schemas.microsoft.com/office/drawing/2014/main" val="3279887693"/>
                  </a:ext>
                </a:extLst>
              </a:tr>
              <a:tr h="370840">
                <a:tc>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Provide visibility of approach / timeframe for required meter replacement or reconfiguration [to AEMO]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MC</a:t>
                      </a:r>
                    </a:p>
                  </a:txBody>
                  <a:tcPr/>
                </a:tc>
                <a:tc>
                  <a:txBody>
                    <a:bodyPr/>
                    <a:lstStyle/>
                    <a:p>
                      <a:r>
                        <a:rPr lang="en-AU" dirty="0"/>
                        <a:t>31 Dec 2020</a:t>
                      </a:r>
                    </a:p>
                  </a:txBody>
                  <a:tcPr/>
                </a:tc>
                <a:extLst>
                  <a:ext uri="{0D108BD9-81ED-4DB2-BD59-A6C34878D82A}">
                    <a16:rowId xmlns:a16="http://schemas.microsoft.com/office/drawing/2014/main" val="339745533"/>
                  </a:ext>
                </a:extLst>
              </a:tr>
            </a:tbl>
          </a:graphicData>
        </a:graphic>
      </p:graphicFrame>
      <p:sp>
        <p:nvSpPr>
          <p:cNvPr id="4" name="Slide Number Placeholder 3">
            <a:extLst>
              <a:ext uri="{FF2B5EF4-FFF2-40B4-BE49-F238E27FC236}">
                <a16:creationId xmlns:a16="http://schemas.microsoft.com/office/drawing/2014/main" id="{C8BB08BC-1BDE-4F66-BAD8-81A4748DFC93}"/>
              </a:ext>
            </a:extLst>
          </p:cNvPr>
          <p:cNvSpPr>
            <a:spLocks noGrp="1"/>
          </p:cNvSpPr>
          <p:nvPr>
            <p:ph type="sldNum" sz="quarter" idx="12"/>
          </p:nvPr>
        </p:nvSpPr>
        <p:spPr/>
        <p:txBody>
          <a:bodyPr/>
          <a:lstStyle/>
          <a:p>
            <a:fld id="{4EC81F68-4976-451A-B2E9-79BCBD2F70CC}" type="slidenum">
              <a:rPr lang="en-AU" smtClean="0"/>
              <a:t>44</a:t>
            </a:fld>
            <a:endParaRPr lang="en-AU" dirty="0"/>
          </a:p>
        </p:txBody>
      </p:sp>
    </p:spTree>
    <p:extLst>
      <p:ext uri="{BB962C8B-B14F-4D97-AF65-F5344CB8AC3E}">
        <p14:creationId xmlns:p14="http://schemas.microsoft.com/office/powerpoint/2010/main" val="41882765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2BF2-ABF0-4E8D-8A08-E85A001B46F2}"/>
              </a:ext>
            </a:extLst>
          </p:cNvPr>
          <p:cNvSpPr>
            <a:spLocks noGrp="1"/>
          </p:cNvSpPr>
          <p:nvPr>
            <p:ph type="title"/>
          </p:nvPr>
        </p:nvSpPr>
        <p:spPr>
          <a:xfrm>
            <a:off x="206547" y="150494"/>
            <a:ext cx="9997768" cy="1310695"/>
          </a:xfrm>
        </p:spPr>
        <p:txBody>
          <a:bodyPr>
            <a:normAutofit/>
          </a:bodyPr>
          <a:lstStyle/>
          <a:p>
            <a:r>
              <a:rPr lang="en-AU" dirty="0"/>
              <a:t>Metering transition plan upcoming activities: Metering data delivery</a:t>
            </a:r>
          </a:p>
        </p:txBody>
      </p:sp>
      <p:graphicFrame>
        <p:nvGraphicFramePr>
          <p:cNvPr id="5" name="Table 5">
            <a:extLst>
              <a:ext uri="{FF2B5EF4-FFF2-40B4-BE49-F238E27FC236}">
                <a16:creationId xmlns:a16="http://schemas.microsoft.com/office/drawing/2014/main" id="{404B4FF8-E3E3-47FC-9ECA-74FAD89F6F8C}"/>
              </a:ext>
            </a:extLst>
          </p:cNvPr>
          <p:cNvGraphicFramePr>
            <a:graphicFrameLocks noGrp="1"/>
          </p:cNvGraphicFramePr>
          <p:nvPr>
            <p:ph idx="1"/>
          </p:nvPr>
        </p:nvGraphicFramePr>
        <p:xfrm>
          <a:off x="206375" y="1565475"/>
          <a:ext cx="10148080" cy="2108200"/>
        </p:xfrm>
        <a:graphic>
          <a:graphicData uri="http://schemas.openxmlformats.org/drawingml/2006/table">
            <a:tbl>
              <a:tblPr firstRow="1" bandRow="1">
                <a:tableStyleId>{5C22544A-7EE6-4342-B048-85BDC9FD1C3A}</a:tableStyleId>
              </a:tblPr>
              <a:tblGrid>
                <a:gridCol w="3927880">
                  <a:extLst>
                    <a:ext uri="{9D8B030D-6E8A-4147-A177-3AD203B41FA5}">
                      <a16:colId xmlns:a16="http://schemas.microsoft.com/office/drawing/2014/main" val="337736636"/>
                    </a:ext>
                  </a:extLst>
                </a:gridCol>
                <a:gridCol w="3243536">
                  <a:extLst>
                    <a:ext uri="{9D8B030D-6E8A-4147-A177-3AD203B41FA5}">
                      <a16:colId xmlns:a16="http://schemas.microsoft.com/office/drawing/2014/main" val="1649787244"/>
                    </a:ext>
                  </a:extLst>
                </a:gridCol>
                <a:gridCol w="1245141">
                  <a:extLst>
                    <a:ext uri="{9D8B030D-6E8A-4147-A177-3AD203B41FA5}">
                      <a16:colId xmlns:a16="http://schemas.microsoft.com/office/drawing/2014/main" val="1977645022"/>
                    </a:ext>
                  </a:extLst>
                </a:gridCol>
                <a:gridCol w="1731523">
                  <a:extLst>
                    <a:ext uri="{9D8B030D-6E8A-4147-A177-3AD203B41FA5}">
                      <a16:colId xmlns:a16="http://schemas.microsoft.com/office/drawing/2014/main" val="1967774710"/>
                    </a:ext>
                  </a:extLst>
                </a:gridCol>
              </a:tblGrid>
              <a:tr h="370840">
                <a:tc>
                  <a:txBody>
                    <a:bodyPr/>
                    <a:lstStyle/>
                    <a:p>
                      <a:r>
                        <a:rPr lang="en-AU" dirty="0"/>
                        <a:t>Sub-Category</a:t>
                      </a:r>
                    </a:p>
                  </a:txBody>
                  <a:tcPr/>
                </a:tc>
                <a:tc>
                  <a:txBody>
                    <a:bodyPr/>
                    <a:lstStyle/>
                    <a:p>
                      <a:r>
                        <a:rPr lang="en-AU" dirty="0"/>
                        <a:t>Activities</a:t>
                      </a:r>
                    </a:p>
                  </a:txBody>
                  <a:tcPr/>
                </a:tc>
                <a:tc>
                  <a:txBody>
                    <a:bodyPr/>
                    <a:lstStyle/>
                    <a:p>
                      <a:r>
                        <a:rPr lang="en-AU" dirty="0"/>
                        <a:t>Responsible</a:t>
                      </a:r>
                    </a:p>
                  </a:txBody>
                  <a:tcPr/>
                </a:tc>
                <a:tc>
                  <a:txBody>
                    <a:bodyPr/>
                    <a:lstStyle/>
                    <a:p>
                      <a:r>
                        <a:rPr lang="en-AU" dirty="0"/>
                        <a:t>Transition end date</a:t>
                      </a:r>
                    </a:p>
                  </a:txBody>
                  <a:tcPr/>
                </a:tc>
                <a:extLst>
                  <a:ext uri="{0D108BD9-81ED-4DB2-BD59-A6C34878D82A}">
                    <a16:rowId xmlns:a16="http://schemas.microsoft.com/office/drawing/2014/main" val="3677414650"/>
                  </a:ext>
                </a:extLst>
              </a:tr>
              <a:tr h="370840">
                <a:tc>
                  <a:txBody>
                    <a:bodyPr/>
                    <a:lstStyle/>
                    <a:p>
                      <a:pPr marL="0" indent="0">
                        <a:buFont typeface="Arial" panose="020B0604020202020204" pitchFamily="34" charset="0"/>
                        <a:buNone/>
                      </a:pPr>
                      <a:r>
                        <a:rPr lang="en-AU" dirty="0"/>
                        <a:t>S17  New and replacement type 4</a:t>
                      </a:r>
                    </a:p>
                    <a:p>
                      <a:pPr marL="0" indent="0">
                        <a:buFont typeface="Arial" panose="020B0604020202020204" pitchFamily="34" charset="0"/>
                        <a:buNone/>
                      </a:pPr>
                      <a:r>
                        <a:rPr lang="en-AU" dirty="0"/>
                        <a:t>S18  New and replacement type 4A</a:t>
                      </a:r>
                    </a:p>
                    <a:p>
                      <a:pPr marL="0" indent="0">
                        <a:buFont typeface="Arial" panose="020B0604020202020204" pitchFamily="34" charset="0"/>
                        <a:buNone/>
                      </a:pPr>
                      <a:r>
                        <a:rPr lang="en-AU" dirty="0"/>
                        <a:t>S19  New and replacement VIC AMI meters</a:t>
                      </a:r>
                    </a:p>
                    <a:p>
                      <a:pPr marL="0" indent="0">
                        <a:buFont typeface="Arial" panose="020B0604020202020204" pitchFamily="34" charset="0"/>
                        <a:buNone/>
                      </a:pPr>
                      <a:r>
                        <a:rPr lang="en-AU" dirty="0"/>
                        <a:t>S20  New and replacement SAMPLE meters</a:t>
                      </a:r>
                    </a:p>
                    <a:p>
                      <a:pPr marL="0" indent="0">
                        <a:buFont typeface="Arial" panose="020B0604020202020204" pitchFamily="34" charset="0"/>
                        <a:buNone/>
                      </a:pPr>
                      <a:r>
                        <a:rPr lang="en-AU" dirty="0"/>
                        <a:t>S21  Pre-1 Dec 2018/19 Type 4, 4A, VICAMI and SAMPLE meters</a:t>
                      </a:r>
                    </a:p>
                  </a:txBody>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a:t>Provide forward plan to AEMO and industry</a:t>
                      </a:r>
                    </a:p>
                  </a:txBody>
                  <a:tcPr/>
                </a:tc>
                <a:tc>
                  <a:txBody>
                    <a:bodyPr/>
                    <a:lstStyle/>
                    <a:p>
                      <a:r>
                        <a:rPr lang="en-AU" dirty="0"/>
                        <a:t>MDP</a:t>
                      </a:r>
                    </a:p>
                  </a:txBody>
                  <a:tcPr/>
                </a:tc>
                <a:tc>
                  <a:txBody>
                    <a:bodyPr/>
                    <a:lstStyle/>
                    <a:p>
                      <a:r>
                        <a:rPr lang="en-AU" dirty="0"/>
                        <a:t>1 Jul 2020</a:t>
                      </a:r>
                    </a:p>
                  </a:txBody>
                  <a:tcPr/>
                </a:tc>
                <a:extLst>
                  <a:ext uri="{0D108BD9-81ED-4DB2-BD59-A6C34878D82A}">
                    <a16:rowId xmlns:a16="http://schemas.microsoft.com/office/drawing/2014/main" val="220242584"/>
                  </a:ext>
                </a:extLst>
              </a:tr>
            </a:tbl>
          </a:graphicData>
        </a:graphic>
      </p:graphicFrame>
      <p:sp>
        <p:nvSpPr>
          <p:cNvPr id="4" name="Slide Number Placeholder 3">
            <a:extLst>
              <a:ext uri="{FF2B5EF4-FFF2-40B4-BE49-F238E27FC236}">
                <a16:creationId xmlns:a16="http://schemas.microsoft.com/office/drawing/2014/main" id="{C8BB08BC-1BDE-4F66-BAD8-81A4748DFC93}"/>
              </a:ext>
            </a:extLst>
          </p:cNvPr>
          <p:cNvSpPr>
            <a:spLocks noGrp="1"/>
          </p:cNvSpPr>
          <p:nvPr>
            <p:ph type="sldNum" sz="quarter" idx="12"/>
          </p:nvPr>
        </p:nvSpPr>
        <p:spPr/>
        <p:txBody>
          <a:bodyPr/>
          <a:lstStyle/>
          <a:p>
            <a:fld id="{4EC81F68-4976-451A-B2E9-79BCBD2F70CC}" type="slidenum">
              <a:rPr lang="en-AU" smtClean="0"/>
              <a:t>45</a:t>
            </a:fld>
            <a:endParaRPr lang="en-AU" dirty="0"/>
          </a:p>
        </p:txBody>
      </p:sp>
    </p:spTree>
    <p:extLst>
      <p:ext uri="{BB962C8B-B14F-4D97-AF65-F5344CB8AC3E}">
        <p14:creationId xmlns:p14="http://schemas.microsoft.com/office/powerpoint/2010/main" val="471341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2BF2-ABF0-4E8D-8A08-E85A001B46F2}"/>
              </a:ext>
            </a:extLst>
          </p:cNvPr>
          <p:cNvSpPr>
            <a:spLocks noGrp="1"/>
          </p:cNvSpPr>
          <p:nvPr>
            <p:ph type="title"/>
          </p:nvPr>
        </p:nvSpPr>
        <p:spPr>
          <a:xfrm>
            <a:off x="206547" y="150494"/>
            <a:ext cx="9997768" cy="1310695"/>
          </a:xfrm>
        </p:spPr>
        <p:txBody>
          <a:bodyPr>
            <a:normAutofit fontScale="90000"/>
          </a:bodyPr>
          <a:lstStyle/>
          <a:p>
            <a:r>
              <a:rPr lang="en-AU" dirty="0"/>
              <a:t>Metering transition plan past and upcoming activities: MSP accreditation updates</a:t>
            </a:r>
          </a:p>
        </p:txBody>
      </p:sp>
      <p:graphicFrame>
        <p:nvGraphicFramePr>
          <p:cNvPr id="5" name="Table 5">
            <a:extLst>
              <a:ext uri="{FF2B5EF4-FFF2-40B4-BE49-F238E27FC236}">
                <a16:creationId xmlns:a16="http://schemas.microsoft.com/office/drawing/2014/main" id="{404B4FF8-E3E3-47FC-9ECA-74FAD89F6F8C}"/>
              </a:ext>
            </a:extLst>
          </p:cNvPr>
          <p:cNvGraphicFramePr>
            <a:graphicFrameLocks noGrp="1"/>
          </p:cNvGraphicFramePr>
          <p:nvPr>
            <p:ph idx="1"/>
            <p:extLst>
              <p:ext uri="{D42A27DB-BD31-4B8C-83A1-F6EECF244321}">
                <p14:modId xmlns:p14="http://schemas.microsoft.com/office/powerpoint/2010/main" val="1031102490"/>
              </p:ext>
            </p:extLst>
          </p:nvPr>
        </p:nvGraphicFramePr>
        <p:xfrm>
          <a:off x="206375" y="1604387"/>
          <a:ext cx="10280042" cy="4808855"/>
        </p:xfrm>
        <a:graphic>
          <a:graphicData uri="http://schemas.openxmlformats.org/drawingml/2006/table">
            <a:tbl>
              <a:tblPr firstRow="1" bandRow="1">
                <a:tableStyleId>{5C22544A-7EE6-4342-B048-85BDC9FD1C3A}</a:tableStyleId>
              </a:tblPr>
              <a:tblGrid>
                <a:gridCol w="2215812">
                  <a:extLst>
                    <a:ext uri="{9D8B030D-6E8A-4147-A177-3AD203B41FA5}">
                      <a16:colId xmlns:a16="http://schemas.microsoft.com/office/drawing/2014/main" val="337736636"/>
                    </a:ext>
                  </a:extLst>
                </a:gridCol>
                <a:gridCol w="5087566">
                  <a:extLst>
                    <a:ext uri="{9D8B030D-6E8A-4147-A177-3AD203B41FA5}">
                      <a16:colId xmlns:a16="http://schemas.microsoft.com/office/drawing/2014/main" val="1649787244"/>
                    </a:ext>
                  </a:extLst>
                </a:gridCol>
                <a:gridCol w="1245141">
                  <a:extLst>
                    <a:ext uri="{9D8B030D-6E8A-4147-A177-3AD203B41FA5}">
                      <a16:colId xmlns:a16="http://schemas.microsoft.com/office/drawing/2014/main" val="1977645022"/>
                    </a:ext>
                  </a:extLst>
                </a:gridCol>
                <a:gridCol w="1731523">
                  <a:extLst>
                    <a:ext uri="{9D8B030D-6E8A-4147-A177-3AD203B41FA5}">
                      <a16:colId xmlns:a16="http://schemas.microsoft.com/office/drawing/2014/main" val="1967774710"/>
                    </a:ext>
                  </a:extLst>
                </a:gridCol>
              </a:tblGrid>
              <a:tr h="370840">
                <a:tc>
                  <a:txBody>
                    <a:bodyPr/>
                    <a:lstStyle/>
                    <a:p>
                      <a:r>
                        <a:rPr lang="en-AU" dirty="0"/>
                        <a:t>Sub-Category</a:t>
                      </a:r>
                    </a:p>
                  </a:txBody>
                  <a:tcPr/>
                </a:tc>
                <a:tc>
                  <a:txBody>
                    <a:bodyPr/>
                    <a:lstStyle/>
                    <a:p>
                      <a:r>
                        <a:rPr lang="en-AU" dirty="0"/>
                        <a:t>Activities</a:t>
                      </a:r>
                    </a:p>
                  </a:txBody>
                  <a:tcPr/>
                </a:tc>
                <a:tc>
                  <a:txBody>
                    <a:bodyPr/>
                    <a:lstStyle/>
                    <a:p>
                      <a:r>
                        <a:rPr lang="en-AU" dirty="0"/>
                        <a:t>Responsible</a:t>
                      </a:r>
                    </a:p>
                  </a:txBody>
                  <a:tcPr/>
                </a:tc>
                <a:tc>
                  <a:txBody>
                    <a:bodyPr/>
                    <a:lstStyle/>
                    <a:p>
                      <a:r>
                        <a:rPr lang="en-AU" dirty="0"/>
                        <a:t>Transition end date</a:t>
                      </a:r>
                    </a:p>
                  </a:txBody>
                  <a:tcPr/>
                </a:tc>
                <a:extLst>
                  <a:ext uri="{0D108BD9-81ED-4DB2-BD59-A6C34878D82A}">
                    <a16:rowId xmlns:a16="http://schemas.microsoft.com/office/drawing/2014/main" val="3677414650"/>
                  </a:ext>
                </a:extLst>
              </a:tr>
              <a:tr h="370840">
                <a:tc rowSpan="3">
                  <a:txBody>
                    <a:bodyPr/>
                    <a:lstStyle/>
                    <a:p>
                      <a:r>
                        <a:rPr lang="en-AU" dirty="0"/>
                        <a:t>MP/MDP accreditation </a:t>
                      </a:r>
                    </a:p>
                    <a:p>
                      <a:r>
                        <a:rPr lang="en-AU" dirty="0"/>
                        <a:t>(for 1 July 2021)</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Assess level of change required for people, process and systems to facilitate 5MS/GS implementation</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tc>
                <a:tc rowSpan="3">
                  <a:txBody>
                    <a:bodyPr/>
                    <a:lstStyle/>
                    <a:p>
                      <a:r>
                        <a:rPr lang="en-AU" dirty="0"/>
                        <a:t>MP/MDP</a:t>
                      </a:r>
                    </a:p>
                  </a:txBody>
                  <a:tcPr/>
                </a:tc>
                <a:tc>
                  <a:txBody>
                    <a:bodyPr/>
                    <a:lstStyle/>
                    <a:p>
                      <a:r>
                        <a:rPr lang="en-AU" dirty="0">
                          <a:solidFill>
                            <a:srgbClr val="FF0000"/>
                          </a:solidFill>
                        </a:rPr>
                        <a:t>28 Feb 2020</a:t>
                      </a:r>
                    </a:p>
                  </a:txBody>
                  <a:tcPr/>
                </a:tc>
                <a:extLst>
                  <a:ext uri="{0D108BD9-81ED-4DB2-BD59-A6C34878D82A}">
                    <a16:rowId xmlns:a16="http://schemas.microsoft.com/office/drawing/2014/main" val="3279887693"/>
                  </a:ext>
                </a:extLst>
              </a:tr>
              <a:tr h="370840">
                <a:tc vMerge="1">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Confirm scope/scale of change with AEMO</a:t>
                      </a:r>
                    </a:p>
                  </a:txBody>
                  <a:tcPr/>
                </a:tc>
                <a:tc vMerge="1">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r>
                        <a:rPr lang="en-AU" dirty="0"/>
                        <a:t>30 Jun 2020</a:t>
                      </a:r>
                    </a:p>
                  </a:txBody>
                  <a:tcPr/>
                </a:tc>
                <a:extLst>
                  <a:ext uri="{0D108BD9-81ED-4DB2-BD59-A6C34878D82A}">
                    <a16:rowId xmlns:a16="http://schemas.microsoft.com/office/drawing/2014/main" val="339745533"/>
                  </a:ext>
                </a:extLst>
              </a:tr>
              <a:tr h="370840">
                <a:tc vMerge="1">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needed, apply for accreditation update</a:t>
                      </a:r>
                    </a:p>
                  </a:txBody>
                  <a:tcPr/>
                </a:tc>
                <a:tc vMerge="1">
                  <a:txBody>
                    <a:bodyPr/>
                    <a:lstStyle/>
                    <a:p>
                      <a:endParaRPr lang="en-AU" dirty="0"/>
                    </a:p>
                  </a:txBody>
                  <a:tcPr/>
                </a:tc>
                <a:tc>
                  <a:txBody>
                    <a:bodyPr/>
                    <a:lstStyle/>
                    <a:p>
                      <a:r>
                        <a:rPr lang="en-AU" dirty="0"/>
                        <a:t>In accordance with Roadmap agreed with AEMO</a:t>
                      </a:r>
                    </a:p>
                  </a:txBody>
                  <a:tcPr/>
                </a:tc>
                <a:extLst>
                  <a:ext uri="{0D108BD9-81ED-4DB2-BD59-A6C34878D82A}">
                    <a16:rowId xmlns:a16="http://schemas.microsoft.com/office/drawing/2014/main" val="687777209"/>
                  </a:ext>
                </a:extLst>
              </a:tr>
              <a:tr h="370840">
                <a:tc rowSpan="3">
                  <a:txBody>
                    <a:bodyPr/>
                    <a:lstStyle/>
                    <a:p>
                      <a:r>
                        <a:rPr lang="en-AU" dirty="0"/>
                        <a:t>MP/MDP accreditation </a:t>
                      </a:r>
                    </a:p>
                    <a:p>
                      <a:r>
                        <a:rPr lang="en-AU" dirty="0"/>
                        <a:t>(for 1 Dec 2022)</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Assess level of change required for people, process and systems to facilitate 5MS/GS implementation</a:t>
                      </a:r>
                    </a:p>
                  </a:txBody>
                  <a:tcPr/>
                </a:tc>
                <a:tc rowSpan="3">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MP/MDP</a:t>
                      </a:r>
                    </a:p>
                  </a:txBody>
                  <a:tcPr/>
                </a:tc>
                <a:tc>
                  <a:txBody>
                    <a:bodyPr/>
                    <a:lstStyle/>
                    <a:p>
                      <a:r>
                        <a:rPr lang="en-AU" dirty="0">
                          <a:solidFill>
                            <a:srgbClr val="FF0000"/>
                          </a:solidFill>
                        </a:rPr>
                        <a:t>31 Mar 2020</a:t>
                      </a:r>
                    </a:p>
                  </a:txBody>
                  <a:tcPr/>
                </a:tc>
                <a:extLst>
                  <a:ext uri="{0D108BD9-81ED-4DB2-BD59-A6C34878D82A}">
                    <a16:rowId xmlns:a16="http://schemas.microsoft.com/office/drawing/2014/main" val="157531298"/>
                  </a:ext>
                </a:extLst>
              </a:tr>
              <a:tr h="370840">
                <a:tc vMerge="1">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Confirm scope/scale of change with AEMO</a:t>
                      </a:r>
                    </a:p>
                  </a:txBody>
                  <a:tcPr/>
                </a:tc>
                <a:tc vMerge="1">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r>
                        <a:rPr lang="en-AU" dirty="0"/>
                        <a:t>30 Sep 2020</a:t>
                      </a:r>
                    </a:p>
                  </a:txBody>
                  <a:tcPr/>
                </a:tc>
                <a:extLst>
                  <a:ext uri="{0D108BD9-81ED-4DB2-BD59-A6C34878D82A}">
                    <a16:rowId xmlns:a16="http://schemas.microsoft.com/office/drawing/2014/main" val="2517030976"/>
                  </a:ext>
                </a:extLst>
              </a:tr>
              <a:tr h="370840">
                <a:tc vMerge="1">
                  <a:txBody>
                    <a:bodyPr/>
                    <a:lstStyle/>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If needed, apply for accreditation update</a:t>
                      </a:r>
                    </a:p>
                  </a:txBody>
                  <a:tcPr/>
                </a:tc>
                <a:tc vMerge="1">
                  <a:txBody>
                    <a:bodyPr/>
                    <a:lstStyle/>
                    <a:p>
                      <a:endParaRPr lang="en-AU" dirty="0"/>
                    </a:p>
                  </a:txBody>
                  <a:tcPr/>
                </a:tc>
                <a:tc>
                  <a:txBody>
                    <a:bodyPr/>
                    <a:lstStyle/>
                    <a:p>
                      <a:r>
                        <a:rPr lang="en-AU" dirty="0"/>
                        <a:t>In accordance with Roadmap agreed with AEMO</a:t>
                      </a:r>
                    </a:p>
                  </a:txBody>
                  <a:tcPr/>
                </a:tc>
                <a:extLst>
                  <a:ext uri="{0D108BD9-81ED-4DB2-BD59-A6C34878D82A}">
                    <a16:rowId xmlns:a16="http://schemas.microsoft.com/office/drawing/2014/main" val="421621470"/>
                  </a:ext>
                </a:extLst>
              </a:tr>
            </a:tbl>
          </a:graphicData>
        </a:graphic>
      </p:graphicFrame>
      <p:sp>
        <p:nvSpPr>
          <p:cNvPr id="4" name="Slide Number Placeholder 3">
            <a:extLst>
              <a:ext uri="{FF2B5EF4-FFF2-40B4-BE49-F238E27FC236}">
                <a16:creationId xmlns:a16="http://schemas.microsoft.com/office/drawing/2014/main" id="{C8BB08BC-1BDE-4F66-BAD8-81A4748DFC93}"/>
              </a:ext>
            </a:extLst>
          </p:cNvPr>
          <p:cNvSpPr>
            <a:spLocks noGrp="1"/>
          </p:cNvSpPr>
          <p:nvPr>
            <p:ph type="sldNum" sz="quarter" idx="12"/>
          </p:nvPr>
        </p:nvSpPr>
        <p:spPr/>
        <p:txBody>
          <a:bodyPr/>
          <a:lstStyle/>
          <a:p>
            <a:fld id="{4EC81F68-4976-451A-B2E9-79BCBD2F70CC}" type="slidenum">
              <a:rPr lang="en-AU" smtClean="0"/>
              <a:t>46</a:t>
            </a:fld>
            <a:endParaRPr lang="en-AU" dirty="0"/>
          </a:p>
        </p:txBody>
      </p:sp>
    </p:spTree>
    <p:extLst>
      <p:ext uri="{BB962C8B-B14F-4D97-AF65-F5344CB8AC3E}">
        <p14:creationId xmlns:p14="http://schemas.microsoft.com/office/powerpoint/2010/main" val="2215211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9D10-5A5A-46A1-99E2-4FD1B2CEA65B}"/>
              </a:ext>
            </a:extLst>
          </p:cNvPr>
          <p:cNvSpPr>
            <a:spLocks noGrp="1"/>
          </p:cNvSpPr>
          <p:nvPr>
            <p:ph type="title"/>
          </p:nvPr>
        </p:nvSpPr>
        <p:spPr/>
        <p:txBody>
          <a:bodyPr/>
          <a:lstStyle/>
          <a:p>
            <a:r>
              <a:rPr lang="en-AU" dirty="0"/>
              <a:t>Readiness reporting - timelines</a:t>
            </a:r>
          </a:p>
        </p:txBody>
      </p:sp>
      <p:sp>
        <p:nvSpPr>
          <p:cNvPr id="4" name="Slide Number Placeholder 3">
            <a:extLst>
              <a:ext uri="{FF2B5EF4-FFF2-40B4-BE49-F238E27FC236}">
                <a16:creationId xmlns:a16="http://schemas.microsoft.com/office/drawing/2014/main" id="{3BB2D8CF-808E-4D02-9185-9855176A8FFC}"/>
              </a:ext>
            </a:extLst>
          </p:cNvPr>
          <p:cNvSpPr>
            <a:spLocks noGrp="1"/>
          </p:cNvSpPr>
          <p:nvPr>
            <p:ph type="sldNum" sz="quarter" idx="12"/>
          </p:nvPr>
        </p:nvSpPr>
        <p:spPr/>
        <p:txBody>
          <a:bodyPr/>
          <a:lstStyle/>
          <a:p>
            <a:fld id="{4EC81F68-4976-451A-B2E9-79BCBD2F70CC}" type="slidenum">
              <a:rPr lang="en-AU" smtClean="0"/>
              <a:t>47</a:t>
            </a:fld>
            <a:endParaRPr lang="en-AU" dirty="0"/>
          </a:p>
        </p:txBody>
      </p:sp>
      <p:graphicFrame>
        <p:nvGraphicFramePr>
          <p:cNvPr id="5" name="Table 4">
            <a:extLst>
              <a:ext uri="{FF2B5EF4-FFF2-40B4-BE49-F238E27FC236}">
                <a16:creationId xmlns:a16="http://schemas.microsoft.com/office/drawing/2014/main" id="{87CDD26E-E07C-4134-A029-37FDBD17E88E}"/>
              </a:ext>
            </a:extLst>
          </p:cNvPr>
          <p:cNvGraphicFramePr>
            <a:graphicFrameLocks noGrp="1"/>
          </p:cNvGraphicFramePr>
          <p:nvPr/>
        </p:nvGraphicFramePr>
        <p:xfrm>
          <a:off x="114006" y="1734616"/>
          <a:ext cx="10347965" cy="2692400"/>
        </p:xfrm>
        <a:graphic>
          <a:graphicData uri="http://schemas.openxmlformats.org/drawingml/2006/table">
            <a:tbl>
              <a:tblPr firstRow="1" bandRow="1">
                <a:tableStyleId>{5C22544A-7EE6-4342-B048-85BDC9FD1C3A}</a:tableStyleId>
              </a:tblPr>
              <a:tblGrid>
                <a:gridCol w="1291514">
                  <a:extLst>
                    <a:ext uri="{9D8B030D-6E8A-4147-A177-3AD203B41FA5}">
                      <a16:colId xmlns:a16="http://schemas.microsoft.com/office/drawing/2014/main" val="3840915554"/>
                    </a:ext>
                  </a:extLst>
                </a:gridCol>
                <a:gridCol w="1361872">
                  <a:extLst>
                    <a:ext uri="{9D8B030D-6E8A-4147-A177-3AD203B41FA5}">
                      <a16:colId xmlns:a16="http://schemas.microsoft.com/office/drawing/2014/main" val="1781596911"/>
                    </a:ext>
                  </a:extLst>
                </a:gridCol>
                <a:gridCol w="1439694">
                  <a:extLst>
                    <a:ext uri="{9D8B030D-6E8A-4147-A177-3AD203B41FA5}">
                      <a16:colId xmlns:a16="http://schemas.microsoft.com/office/drawing/2014/main" val="1300742596"/>
                    </a:ext>
                  </a:extLst>
                </a:gridCol>
                <a:gridCol w="1381328">
                  <a:extLst>
                    <a:ext uri="{9D8B030D-6E8A-4147-A177-3AD203B41FA5}">
                      <a16:colId xmlns:a16="http://schemas.microsoft.com/office/drawing/2014/main" val="2606713084"/>
                    </a:ext>
                  </a:extLst>
                </a:gridCol>
                <a:gridCol w="1712068">
                  <a:extLst>
                    <a:ext uri="{9D8B030D-6E8A-4147-A177-3AD203B41FA5}">
                      <a16:colId xmlns:a16="http://schemas.microsoft.com/office/drawing/2014/main" val="589563118"/>
                    </a:ext>
                  </a:extLst>
                </a:gridCol>
                <a:gridCol w="1595336">
                  <a:extLst>
                    <a:ext uri="{9D8B030D-6E8A-4147-A177-3AD203B41FA5}">
                      <a16:colId xmlns:a16="http://schemas.microsoft.com/office/drawing/2014/main" val="1305759218"/>
                    </a:ext>
                  </a:extLst>
                </a:gridCol>
                <a:gridCol w="1566153">
                  <a:extLst>
                    <a:ext uri="{9D8B030D-6E8A-4147-A177-3AD203B41FA5}">
                      <a16:colId xmlns:a16="http://schemas.microsoft.com/office/drawing/2014/main" val="2645339525"/>
                    </a:ext>
                  </a:extLst>
                </a:gridCol>
              </a:tblGrid>
              <a:tr h="370840">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Readiness reporting</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Survey released</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Survey responses due</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Distribute results</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Discuss at RWG</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Discuss at PCF</a:t>
                      </a:r>
                    </a:p>
                  </a:txBody>
                  <a:tcPr marL="0" marR="0" marT="0" marB="0" anchor="ctr"/>
                </a:tc>
                <a:tc>
                  <a:txBody>
                    <a:bodyPr/>
                    <a:lstStyle/>
                    <a:p>
                      <a:pPr marL="0" algn="ctr" defTabSz="801929" rtl="0" eaLnBrk="1" fontAlgn="b" latinLnBrk="0" hangingPunct="1"/>
                      <a:r>
                        <a:rPr lang="en-AU" sz="1600" b="1" u="none" strike="noStrike" kern="1200" dirty="0">
                          <a:solidFill>
                            <a:schemeClr val="lt1"/>
                          </a:solidFill>
                          <a:effectLst/>
                          <a:latin typeface="+mn-lt"/>
                          <a:ea typeface="+mn-ea"/>
                          <a:cs typeface="+mn-cs"/>
                        </a:rPr>
                        <a:t>Discuss at EF</a:t>
                      </a:r>
                    </a:p>
                  </a:txBody>
                  <a:tcPr marL="0" marR="0" marT="0" marB="0" anchor="ctr"/>
                </a:tc>
                <a:extLst>
                  <a:ext uri="{0D108BD9-81ED-4DB2-BD59-A6C34878D82A}">
                    <a16:rowId xmlns:a16="http://schemas.microsoft.com/office/drawing/2014/main" val="2778931604"/>
                  </a:ext>
                </a:extLst>
              </a:tr>
              <a:tr h="370840">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Round #1</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05-Feb-20</a:t>
                      </a:r>
                    </a:p>
                  </a:txBody>
                  <a:tcPr marL="0" marR="0" marT="0" marB="0" anchor="ctr">
                    <a:solidFill>
                      <a:schemeClr val="bg1">
                        <a:lumMod val="75000"/>
                      </a:schemeClr>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14-Feb-20</a:t>
                      </a:r>
                    </a:p>
                  </a:txBody>
                  <a:tcPr marL="0" marR="0" marT="0" marB="0" anchor="ctr">
                    <a:solidFill>
                      <a:schemeClr val="bg1">
                        <a:lumMod val="75000"/>
                      </a:schemeClr>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2-Mar-20</a:t>
                      </a:r>
                    </a:p>
                  </a:txBody>
                  <a:tcPr marL="0" marR="0" marT="0" marB="0" anchor="ctr">
                    <a:solidFill>
                      <a:schemeClr val="bg1">
                        <a:lumMod val="75000"/>
                      </a:schemeClr>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11-Mar-20</a:t>
                      </a:r>
                    </a:p>
                  </a:txBody>
                  <a:tcPr marL="0" marR="0" marT="0" marB="0" anchor="ctr">
                    <a:solidFill>
                      <a:schemeClr val="bg1">
                        <a:lumMod val="75000"/>
                      </a:schemeClr>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05-Mar-20</a:t>
                      </a:r>
                    </a:p>
                  </a:txBody>
                  <a:tcPr marL="0" marR="0" marT="0" marB="0" anchor="ctr">
                    <a:solidFill>
                      <a:schemeClr val="bg1">
                        <a:lumMod val="75000"/>
                      </a:schemeClr>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Proposed</a:t>
                      </a:r>
                    </a:p>
                    <a:p>
                      <a:pPr marL="400965" lvl="2" algn="l" defTabSz="801929" rtl="0" eaLnBrk="1" fontAlgn="b" latinLnBrk="0" hangingPunct="1"/>
                      <a:r>
                        <a:rPr lang="en-AU" sz="1600" u="none" strike="noStrike" kern="1200" dirty="0">
                          <a:solidFill>
                            <a:schemeClr val="dk1"/>
                          </a:solidFill>
                          <a:effectLst/>
                          <a:latin typeface="+mn-lt"/>
                          <a:ea typeface="+mn-ea"/>
                          <a:cs typeface="+mn-cs"/>
                        </a:rPr>
                        <a:t>12-Mar-20</a:t>
                      </a:r>
                    </a:p>
                  </a:txBody>
                  <a:tcPr marL="0" marR="0" marT="0" marB="0" anchor="ctr"/>
                </a:tc>
                <a:extLst>
                  <a:ext uri="{0D108BD9-81ED-4DB2-BD59-A6C34878D82A}">
                    <a16:rowId xmlns:a16="http://schemas.microsoft.com/office/drawing/2014/main" val="1831876690"/>
                  </a:ext>
                </a:extLst>
              </a:tr>
              <a:tr h="370840">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Round #2</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14-Apr-20</a:t>
                      </a:r>
                    </a:p>
                  </a:txBody>
                  <a:tcPr marL="0" marR="0" marT="0" marB="0" anchor="ctr">
                    <a:solidFill>
                      <a:srgbClr val="FFFF00"/>
                    </a:solidFill>
                  </a:tcP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23-Apr-20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07-May-20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14-May-20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02-Jun-20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Proposed</a:t>
                      </a:r>
                    </a:p>
                    <a:p>
                      <a:pPr marL="400965" lvl="2" algn="l" defTabSz="801929" rtl="0" eaLnBrk="1" fontAlgn="b" latinLnBrk="0" hangingPunct="1"/>
                      <a:r>
                        <a:rPr lang="en-AU" sz="1600" u="none" strike="noStrike" kern="1200" dirty="0">
                          <a:solidFill>
                            <a:schemeClr val="dk1"/>
                          </a:solidFill>
                          <a:effectLst/>
                          <a:latin typeface="+mn-lt"/>
                          <a:ea typeface="+mn-ea"/>
                          <a:cs typeface="+mn-cs"/>
                        </a:rPr>
                        <a:t>11-Jun-20</a:t>
                      </a:r>
                    </a:p>
                  </a:txBody>
                  <a:tcPr marL="0" marR="0" marT="0" marB="0" anchor="ctr"/>
                </a:tc>
                <a:extLst>
                  <a:ext uri="{0D108BD9-81ED-4DB2-BD59-A6C34878D82A}">
                    <a16:rowId xmlns:a16="http://schemas.microsoft.com/office/drawing/2014/main" val="3695418559"/>
                  </a:ext>
                </a:extLst>
              </a:tr>
              <a:tr h="370840">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Round #3</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07-Jul-20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16-Jul-20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30-Jul-20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13-Aug-20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03-Sep-20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Proposed</a:t>
                      </a:r>
                    </a:p>
                    <a:p>
                      <a:pPr marL="400965" lvl="2" algn="l" defTabSz="801929" rtl="0" eaLnBrk="1" fontAlgn="b" latinLnBrk="0" hangingPunct="1"/>
                      <a:r>
                        <a:rPr lang="en-AU" sz="1600" u="none" strike="noStrike" kern="1200" dirty="0">
                          <a:solidFill>
                            <a:schemeClr val="dk1"/>
                          </a:solidFill>
                          <a:effectLst/>
                          <a:latin typeface="+mn-lt"/>
                          <a:ea typeface="+mn-ea"/>
                          <a:cs typeface="+mn-cs"/>
                        </a:rPr>
                        <a:t>07-Sep-20</a:t>
                      </a:r>
                    </a:p>
                  </a:txBody>
                  <a:tcPr marL="0" marR="0" marT="0" marB="0" anchor="ctr"/>
                </a:tc>
                <a:extLst>
                  <a:ext uri="{0D108BD9-81ED-4DB2-BD59-A6C34878D82A}">
                    <a16:rowId xmlns:a16="http://schemas.microsoft.com/office/drawing/2014/main" val="1499096617"/>
                  </a:ext>
                </a:extLst>
              </a:tr>
              <a:tr h="370840">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Round #4</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01-Sep-20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10-Sep-20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24-Sep-20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08-Oct-20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05-Nov-20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19-Nov-20</a:t>
                      </a:r>
                    </a:p>
                  </a:txBody>
                  <a:tcPr marL="0" marR="0" marT="0" marB="0" anchor="ctr"/>
                </a:tc>
                <a:extLst>
                  <a:ext uri="{0D108BD9-81ED-4DB2-BD59-A6C34878D82A}">
                    <a16:rowId xmlns:a16="http://schemas.microsoft.com/office/drawing/2014/main" val="608153636"/>
                  </a:ext>
                </a:extLst>
              </a:tr>
              <a:tr h="370840">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Round #5</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03-Nov-20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12-Nov-20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26-Nov-20</a:t>
                      </a:r>
                    </a:p>
                  </a:txBody>
                  <a:tcPr marL="0" marR="0" marT="0" marB="0" anchor="ctr"/>
                </a:tc>
                <a:tc>
                  <a:txBody>
                    <a:bodyPr/>
                    <a:lstStyle/>
                    <a:p>
                      <a:pPr marL="400965" lvl="2" algn="l" defTabSz="801929" rtl="0" eaLnBrk="1" fontAlgn="b" latinLnBrk="0" hangingPunct="1"/>
                      <a:r>
                        <a:rPr lang="en-AU" sz="1600" u="none" strike="noStrike" kern="1200" dirty="0">
                          <a:solidFill>
                            <a:schemeClr val="dk1"/>
                          </a:solidFill>
                          <a:effectLst/>
                          <a:latin typeface="+mn-lt"/>
                          <a:ea typeface="+mn-ea"/>
                          <a:cs typeface="+mn-cs"/>
                        </a:rPr>
                        <a:t>09-Dec-20</a:t>
                      </a:r>
                    </a:p>
                  </a:txBody>
                  <a:tcPr marL="0" marR="0" marT="0" marB="0" anchor="ctr"/>
                </a:tc>
                <a:tc>
                  <a:txBody>
                    <a:bodyPr/>
                    <a:lstStyle/>
                    <a:p>
                      <a:pPr marL="400965" lvl="2" algn="ctr" defTabSz="801929" rtl="0" eaLnBrk="1" fontAlgn="b" latinLnBrk="0" hangingPunct="1"/>
                      <a:r>
                        <a:rPr lang="en-AU" sz="1600" u="none" strike="noStrike" kern="1200" dirty="0">
                          <a:solidFill>
                            <a:schemeClr val="dk1"/>
                          </a:solidFill>
                          <a:effectLst/>
                          <a:latin typeface="+mn-lt"/>
                          <a:ea typeface="+mn-ea"/>
                          <a:cs typeface="+mn-cs"/>
                        </a:rPr>
                        <a:t>tbc</a:t>
                      </a:r>
                    </a:p>
                  </a:txBody>
                  <a:tcPr marL="0" marR="0" marT="0" marB="0" anchor="ctr"/>
                </a:tc>
                <a:tc>
                  <a:txBody>
                    <a:bodyPr/>
                    <a:lstStyle/>
                    <a:p>
                      <a:pPr marL="400965" lvl="2" algn="ctr" defTabSz="801929" rtl="0" eaLnBrk="1" fontAlgn="b" latinLnBrk="0" hangingPunct="1"/>
                      <a:r>
                        <a:rPr lang="en-AU" sz="1600" u="none" strike="noStrike" kern="1200" dirty="0">
                          <a:solidFill>
                            <a:schemeClr val="dk1"/>
                          </a:solidFill>
                          <a:effectLst/>
                          <a:latin typeface="+mn-lt"/>
                          <a:ea typeface="+mn-ea"/>
                          <a:cs typeface="+mn-cs"/>
                        </a:rPr>
                        <a:t>tbc</a:t>
                      </a:r>
                    </a:p>
                  </a:txBody>
                  <a:tcPr marL="0" marR="0" marT="0" marB="0" anchor="ctr"/>
                </a:tc>
                <a:extLst>
                  <a:ext uri="{0D108BD9-81ED-4DB2-BD59-A6C34878D82A}">
                    <a16:rowId xmlns:a16="http://schemas.microsoft.com/office/drawing/2014/main" val="2492823980"/>
                  </a:ext>
                </a:extLst>
              </a:tr>
            </a:tbl>
          </a:graphicData>
        </a:graphic>
      </p:graphicFrame>
      <p:pic>
        <p:nvPicPr>
          <p:cNvPr id="8" name="Picture 7">
            <a:extLst>
              <a:ext uri="{FF2B5EF4-FFF2-40B4-BE49-F238E27FC236}">
                <a16:creationId xmlns:a16="http://schemas.microsoft.com/office/drawing/2014/main" id="{990F31A5-A245-4F13-AC4B-635EE1507D95}"/>
              </a:ext>
            </a:extLst>
          </p:cNvPr>
          <p:cNvPicPr>
            <a:picLocks noChangeAspect="1"/>
          </p:cNvPicPr>
          <p:nvPr/>
        </p:nvPicPr>
        <p:blipFill>
          <a:blip r:embed="rId2"/>
          <a:stretch>
            <a:fillRect/>
          </a:stretch>
        </p:blipFill>
        <p:spPr>
          <a:xfrm>
            <a:off x="0" y="4932482"/>
            <a:ext cx="10691813" cy="972574"/>
          </a:xfrm>
          <a:prstGeom prst="rect">
            <a:avLst/>
          </a:prstGeom>
          <a:ln>
            <a:solidFill>
              <a:schemeClr val="tx1"/>
            </a:solidFill>
          </a:ln>
        </p:spPr>
      </p:pic>
      <p:pic>
        <p:nvPicPr>
          <p:cNvPr id="9" name="Picture 8">
            <a:extLst>
              <a:ext uri="{FF2B5EF4-FFF2-40B4-BE49-F238E27FC236}">
                <a16:creationId xmlns:a16="http://schemas.microsoft.com/office/drawing/2014/main" id="{169D9071-A7E9-4E71-A09A-0D8CFB766C4E}"/>
              </a:ext>
            </a:extLst>
          </p:cNvPr>
          <p:cNvPicPr>
            <a:picLocks noChangeAspect="1"/>
          </p:cNvPicPr>
          <p:nvPr/>
        </p:nvPicPr>
        <p:blipFill>
          <a:blip r:embed="rId3"/>
          <a:stretch>
            <a:fillRect/>
          </a:stretch>
        </p:blipFill>
        <p:spPr>
          <a:xfrm>
            <a:off x="9663344" y="6023344"/>
            <a:ext cx="1028469" cy="774355"/>
          </a:xfrm>
          <a:prstGeom prst="rect">
            <a:avLst/>
          </a:prstGeom>
        </p:spPr>
      </p:pic>
      <p:sp>
        <p:nvSpPr>
          <p:cNvPr id="3" name="Rectangle 2">
            <a:extLst>
              <a:ext uri="{FF2B5EF4-FFF2-40B4-BE49-F238E27FC236}">
                <a16:creationId xmlns:a16="http://schemas.microsoft.com/office/drawing/2014/main" id="{B02DC6E1-99C4-4EA4-B816-A1753A84806E}"/>
              </a:ext>
            </a:extLst>
          </p:cNvPr>
          <p:cNvSpPr/>
          <p:nvPr/>
        </p:nvSpPr>
        <p:spPr>
          <a:xfrm>
            <a:off x="-1" y="4490555"/>
            <a:ext cx="9871075" cy="261610"/>
          </a:xfrm>
          <a:prstGeom prst="rect">
            <a:avLst/>
          </a:prstGeom>
        </p:spPr>
        <p:txBody>
          <a:bodyPr wrap="square">
            <a:spAutoFit/>
          </a:bodyPr>
          <a:lstStyle/>
          <a:p>
            <a:r>
              <a:rPr lang="en-AU" sz="1100" dirty="0">
                <a:hlinkClick r:id="rId4"/>
              </a:rPr>
              <a:t>https://aemo.com.au/en/initiatives/major-programs/nem-five-minute-settlement-program-and-global-settlement/readiness-workstream/readiness-reporting</a:t>
            </a:r>
            <a:endParaRPr lang="en-AU" sz="1100" dirty="0"/>
          </a:p>
        </p:txBody>
      </p:sp>
      <p:sp>
        <p:nvSpPr>
          <p:cNvPr id="6" name="TextBox 5">
            <a:extLst>
              <a:ext uri="{FF2B5EF4-FFF2-40B4-BE49-F238E27FC236}">
                <a16:creationId xmlns:a16="http://schemas.microsoft.com/office/drawing/2014/main" id="{53354A9A-08A1-4653-B995-FA2E61D76CE8}"/>
              </a:ext>
            </a:extLst>
          </p:cNvPr>
          <p:cNvSpPr txBox="1"/>
          <p:nvPr/>
        </p:nvSpPr>
        <p:spPr>
          <a:xfrm>
            <a:off x="1087049" y="6157813"/>
            <a:ext cx="7666892" cy="369332"/>
          </a:xfrm>
          <a:prstGeom prst="rect">
            <a:avLst/>
          </a:prstGeom>
          <a:noFill/>
        </p:spPr>
        <p:txBody>
          <a:bodyPr wrap="square" rtlCol="0">
            <a:spAutoFit/>
          </a:bodyPr>
          <a:lstStyle/>
          <a:p>
            <a:r>
              <a:rPr lang="en-AU" b="1" dirty="0">
                <a:solidFill>
                  <a:srgbClr val="C00000"/>
                </a:solidFill>
              </a:rPr>
              <a:t>*** TFG reps to support RWG reps in ensuring accurate Survey Responses</a:t>
            </a:r>
          </a:p>
        </p:txBody>
      </p:sp>
    </p:spTree>
    <p:extLst>
      <p:ext uri="{BB962C8B-B14F-4D97-AF65-F5344CB8AC3E}">
        <p14:creationId xmlns:p14="http://schemas.microsoft.com/office/powerpoint/2010/main" val="1467703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28A6-33F7-4762-BA12-AF7813CE0C82}"/>
              </a:ext>
            </a:extLst>
          </p:cNvPr>
          <p:cNvSpPr>
            <a:spLocks noGrp="1"/>
          </p:cNvSpPr>
          <p:nvPr>
            <p:ph type="title"/>
          </p:nvPr>
        </p:nvSpPr>
        <p:spPr/>
        <p:txBody>
          <a:bodyPr/>
          <a:lstStyle/>
          <a:p>
            <a:r>
              <a:rPr lang="en-AU" dirty="0"/>
              <a:t>Reflection on session objectives</a:t>
            </a:r>
          </a:p>
        </p:txBody>
      </p:sp>
      <p:sp>
        <p:nvSpPr>
          <p:cNvPr id="3" name="Content Placeholder 2">
            <a:extLst>
              <a:ext uri="{FF2B5EF4-FFF2-40B4-BE49-F238E27FC236}">
                <a16:creationId xmlns:a16="http://schemas.microsoft.com/office/drawing/2014/main" id="{D2EA07B8-7A81-4DBA-B0AA-B28DE75E1636}"/>
              </a:ext>
            </a:extLst>
          </p:cNvPr>
          <p:cNvSpPr>
            <a:spLocks noGrp="1"/>
          </p:cNvSpPr>
          <p:nvPr>
            <p:ph idx="1"/>
          </p:nvPr>
        </p:nvSpPr>
        <p:spPr>
          <a:xfrm>
            <a:off x="268892" y="1943103"/>
            <a:ext cx="10255425" cy="4707081"/>
          </a:xfrm>
        </p:spPr>
        <p:txBody>
          <a:bodyPr>
            <a:normAutofit/>
          </a:bodyPr>
          <a:lstStyle/>
          <a:p>
            <a:r>
              <a:rPr lang="en-AU" dirty="0"/>
              <a:t>Increase clarity and understanding of activities in the MTP</a:t>
            </a:r>
          </a:p>
          <a:p>
            <a:r>
              <a:rPr lang="en-AU" dirty="0"/>
              <a:t>Confirm those areas where:</a:t>
            </a:r>
          </a:p>
          <a:p>
            <a:pPr lvl="1"/>
            <a:r>
              <a:rPr lang="en-AU" dirty="0"/>
              <a:t>AEMO support may be required by participants </a:t>
            </a:r>
          </a:p>
          <a:p>
            <a:pPr lvl="1"/>
            <a:r>
              <a:rPr lang="en-AU" dirty="0"/>
              <a:t>Implementation approaches to activities need elaborating</a:t>
            </a:r>
          </a:p>
          <a:p>
            <a:r>
              <a:rPr lang="en-AU" dirty="0"/>
              <a:t>Share plans and approaches across impacted participants</a:t>
            </a:r>
          </a:p>
          <a:p>
            <a:r>
              <a:rPr lang="en-AU" dirty="0"/>
              <a:t>Support ongoing participant work programs </a:t>
            </a:r>
          </a:p>
          <a:p>
            <a:r>
              <a:rPr lang="en-AU" dirty="0"/>
              <a:t>Confirm next steps for TFG</a:t>
            </a:r>
          </a:p>
        </p:txBody>
      </p:sp>
      <p:sp>
        <p:nvSpPr>
          <p:cNvPr id="4" name="Slide Number Placeholder 3">
            <a:extLst>
              <a:ext uri="{FF2B5EF4-FFF2-40B4-BE49-F238E27FC236}">
                <a16:creationId xmlns:a16="http://schemas.microsoft.com/office/drawing/2014/main" id="{F077D403-58C2-4E2B-8639-F38BD6D6C22D}"/>
              </a:ext>
            </a:extLst>
          </p:cNvPr>
          <p:cNvSpPr>
            <a:spLocks noGrp="1"/>
          </p:cNvSpPr>
          <p:nvPr>
            <p:ph type="sldNum" sz="quarter" idx="12"/>
          </p:nvPr>
        </p:nvSpPr>
        <p:spPr/>
        <p:txBody>
          <a:bodyPr/>
          <a:lstStyle/>
          <a:p>
            <a:fld id="{4EC81F68-4976-451A-B2E9-79BCBD2F70CC}" type="slidenum">
              <a:rPr lang="en-AU" smtClean="0"/>
              <a:t>49</a:t>
            </a:fld>
            <a:endParaRPr lang="en-AU" dirty="0"/>
          </a:p>
        </p:txBody>
      </p:sp>
    </p:spTree>
    <p:extLst>
      <p:ext uri="{BB962C8B-B14F-4D97-AF65-F5344CB8AC3E}">
        <p14:creationId xmlns:p14="http://schemas.microsoft.com/office/powerpoint/2010/main" val="288199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Introduction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Tree>
    <p:extLst>
      <p:ext uri="{BB962C8B-B14F-4D97-AF65-F5344CB8AC3E}">
        <p14:creationId xmlns:p14="http://schemas.microsoft.com/office/powerpoint/2010/main" val="11020192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9750204" cy="1310695"/>
          </a:xfrm>
        </p:spPr>
        <p:txBody>
          <a:bodyPr/>
          <a:lstStyle/>
          <a:p>
            <a:r>
              <a:rPr lang="en-AU" dirty="0"/>
              <a:t>Next steps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772465"/>
            <a:ext cx="10255425" cy="5054362"/>
          </a:xfrm>
        </p:spPr>
        <p:txBody>
          <a:bodyPr>
            <a:normAutofit/>
          </a:bodyPr>
          <a:lstStyle/>
          <a:p>
            <a:r>
              <a:rPr lang="en-AU" sz="2800" dirty="0"/>
              <a:t>Continued implementation of MTP</a:t>
            </a:r>
          </a:p>
          <a:p>
            <a:r>
              <a:rPr lang="en-AU" sz="2800" dirty="0"/>
              <a:t>Meeting outcomes and actions to be circulated to TFG and RWG</a:t>
            </a:r>
          </a:p>
          <a:p>
            <a:r>
              <a:rPr lang="en-AU" sz="2800" dirty="0"/>
              <a:t>Any MTP changes to be presented to the RWG for their consideration</a:t>
            </a:r>
          </a:p>
          <a:p>
            <a:r>
              <a:rPr lang="en-AU" sz="2800" dirty="0"/>
              <a:t>Other?</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50</a:t>
            </a:fld>
            <a:endParaRPr lang="en-AU" dirty="0"/>
          </a:p>
        </p:txBody>
      </p:sp>
    </p:spTree>
    <p:extLst>
      <p:ext uri="{BB962C8B-B14F-4D97-AF65-F5344CB8AC3E}">
        <p14:creationId xmlns:p14="http://schemas.microsoft.com/office/powerpoint/2010/main" val="2685947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34B5-EAE4-4203-BF82-324967D7FF82}"/>
              </a:ext>
            </a:extLst>
          </p:cNvPr>
          <p:cNvSpPr>
            <a:spLocks noGrp="1"/>
          </p:cNvSpPr>
          <p:nvPr>
            <p:ph type="title"/>
          </p:nvPr>
        </p:nvSpPr>
        <p:spPr>
          <a:xfrm>
            <a:off x="729493" y="703570"/>
            <a:ext cx="9221689" cy="3144614"/>
          </a:xfrm>
        </p:spPr>
        <p:txBody>
          <a:bodyPr/>
          <a:lstStyle/>
          <a:p>
            <a:pPr algn="ctr"/>
            <a:r>
              <a:rPr lang="en-AU" dirty="0"/>
              <a:t>General questions</a:t>
            </a:r>
          </a:p>
        </p:txBody>
      </p:sp>
      <p:sp>
        <p:nvSpPr>
          <p:cNvPr id="4" name="Slide Number Placeholder 3">
            <a:extLst>
              <a:ext uri="{FF2B5EF4-FFF2-40B4-BE49-F238E27FC236}">
                <a16:creationId xmlns:a16="http://schemas.microsoft.com/office/drawing/2014/main" id="{2204AB16-F89E-49FB-A580-A238E3D6DF76}"/>
              </a:ext>
            </a:extLst>
          </p:cNvPr>
          <p:cNvSpPr>
            <a:spLocks noGrp="1"/>
          </p:cNvSpPr>
          <p:nvPr>
            <p:ph type="sldNum" sz="quarter" idx="12"/>
          </p:nvPr>
        </p:nvSpPr>
        <p:spPr/>
        <p:txBody>
          <a:bodyPr/>
          <a:lstStyle/>
          <a:p>
            <a:fld id="{4EC81F68-4976-451A-B2E9-79BCBD2F70CC}" type="slidenum">
              <a:rPr lang="en-AU" smtClean="0"/>
              <a:pPr/>
              <a:t>51</a:t>
            </a:fld>
            <a:endParaRPr lang="en-AU" dirty="0"/>
          </a:p>
        </p:txBody>
      </p:sp>
    </p:spTree>
    <p:extLst>
      <p:ext uri="{BB962C8B-B14F-4D97-AF65-F5344CB8AC3E}">
        <p14:creationId xmlns:p14="http://schemas.microsoft.com/office/powerpoint/2010/main" val="275295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203906"/>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E746-F954-4FFF-9817-C10E2C29671E}"/>
              </a:ext>
            </a:extLst>
          </p:cNvPr>
          <p:cNvSpPr>
            <a:spLocks noGrp="1"/>
          </p:cNvSpPr>
          <p:nvPr>
            <p:ph type="title"/>
          </p:nvPr>
        </p:nvSpPr>
        <p:spPr>
          <a:xfrm>
            <a:off x="729493" y="1884669"/>
            <a:ext cx="9221689" cy="3934239"/>
          </a:xfrm>
        </p:spPr>
        <p:txBody>
          <a:bodyPr>
            <a:normAutofit/>
          </a:bodyPr>
          <a:lstStyle/>
          <a:p>
            <a:r>
              <a:rPr lang="en-AU" dirty="0"/>
              <a:t>APPENDIX:</a:t>
            </a:r>
            <a:br>
              <a:rPr lang="en-AU" dirty="0"/>
            </a:br>
            <a:br>
              <a:rPr lang="en-AU" dirty="0"/>
            </a:br>
            <a:r>
              <a:rPr lang="en-AU" dirty="0"/>
              <a:t>Refresher on 5MS and GS metering and metering data obligations</a:t>
            </a:r>
          </a:p>
        </p:txBody>
      </p:sp>
      <p:sp>
        <p:nvSpPr>
          <p:cNvPr id="4" name="Slide Number Placeholder 3">
            <a:extLst>
              <a:ext uri="{FF2B5EF4-FFF2-40B4-BE49-F238E27FC236}">
                <a16:creationId xmlns:a16="http://schemas.microsoft.com/office/drawing/2014/main" id="{A79D72EE-B115-4836-9E7D-E9DD049C09C2}"/>
              </a:ext>
            </a:extLst>
          </p:cNvPr>
          <p:cNvSpPr>
            <a:spLocks noGrp="1"/>
          </p:cNvSpPr>
          <p:nvPr>
            <p:ph type="sldNum" sz="quarter" idx="12"/>
          </p:nvPr>
        </p:nvSpPr>
        <p:spPr/>
        <p:txBody>
          <a:bodyPr/>
          <a:lstStyle/>
          <a:p>
            <a:fld id="{4EC81F68-4976-451A-B2E9-79BCBD2F70CC}" type="slidenum">
              <a:rPr lang="en-AU" smtClean="0"/>
              <a:pPr/>
              <a:t>53</a:t>
            </a:fld>
            <a:endParaRPr lang="en-AU" dirty="0"/>
          </a:p>
        </p:txBody>
      </p:sp>
    </p:spTree>
    <p:extLst>
      <p:ext uri="{BB962C8B-B14F-4D97-AF65-F5344CB8AC3E}">
        <p14:creationId xmlns:p14="http://schemas.microsoft.com/office/powerpoint/2010/main" val="42404016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9440888" cy="1310695"/>
          </a:xfrm>
        </p:spPr>
        <p:txBody>
          <a:bodyPr/>
          <a:lstStyle/>
          <a:p>
            <a:r>
              <a:rPr lang="en-AU" dirty="0"/>
              <a:t>5MS Metering installation requirements</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nvGraphicFramePr>
        <p:xfrm>
          <a:off x="392080" y="1644069"/>
          <a:ext cx="9922350" cy="3773805"/>
        </p:xfrm>
        <a:graphic>
          <a:graphicData uri="http://schemas.openxmlformats.org/drawingml/2006/table">
            <a:tbl>
              <a:tblPr firstRow="1" bandRow="1">
                <a:tableStyleId>{5C22544A-7EE6-4342-B048-85BDC9FD1C3A}</a:tableStyleId>
              </a:tblPr>
              <a:tblGrid>
                <a:gridCol w="1775048">
                  <a:extLst>
                    <a:ext uri="{9D8B030D-6E8A-4147-A177-3AD203B41FA5}">
                      <a16:colId xmlns:a16="http://schemas.microsoft.com/office/drawing/2014/main" val="3331220837"/>
                    </a:ext>
                  </a:extLst>
                </a:gridCol>
                <a:gridCol w="6684264">
                  <a:extLst>
                    <a:ext uri="{9D8B030D-6E8A-4147-A177-3AD203B41FA5}">
                      <a16:colId xmlns:a16="http://schemas.microsoft.com/office/drawing/2014/main" val="713789441"/>
                    </a:ext>
                  </a:extLst>
                </a:gridCol>
                <a:gridCol w="1463038">
                  <a:extLst>
                    <a:ext uri="{9D8B030D-6E8A-4147-A177-3AD203B41FA5}">
                      <a16:colId xmlns:a16="http://schemas.microsoft.com/office/drawing/2014/main" val="741432122"/>
                    </a:ext>
                  </a:extLst>
                </a:gridCol>
              </a:tblGrid>
              <a:tr h="370840">
                <a:tc>
                  <a:txBody>
                    <a:bodyPr/>
                    <a:lstStyle/>
                    <a:p>
                      <a:pPr algn="l"/>
                      <a:r>
                        <a:rPr lang="en-AU" dirty="0"/>
                        <a:t>Metering Type</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Types 1, 2, 3 and 7</a:t>
                      </a:r>
                    </a:p>
                  </a:txBody>
                  <a:tcPr/>
                </a:tc>
                <a:tc>
                  <a:txBody>
                    <a:bodyPr/>
                    <a:lstStyle/>
                    <a:p>
                      <a:pPr marL="285750" indent="-285750">
                        <a:buFont typeface="Arial" panose="020B0604020202020204" pitchFamily="34" charset="0"/>
                        <a:buChar char="•"/>
                      </a:pPr>
                      <a:r>
                        <a:rPr lang="en-AU" dirty="0"/>
                        <a:t>Must be capable of recording and providing, and configured to record and provide, five-minute trading interval energy data.</a:t>
                      </a:r>
                    </a:p>
                  </a:txBody>
                  <a:tcPr/>
                </a:tc>
                <a:tc>
                  <a:txBody>
                    <a:bodyPr/>
                    <a:lstStyle/>
                    <a:p>
                      <a:r>
                        <a:rPr lang="en-AU" dirty="0"/>
                        <a:t>By 1 July 2021</a:t>
                      </a:r>
                    </a:p>
                  </a:txBody>
                  <a:tcPr/>
                </a:tc>
                <a:extLst>
                  <a:ext uri="{0D108BD9-81ED-4DB2-BD59-A6C34878D82A}">
                    <a16:rowId xmlns:a16="http://schemas.microsoft.com/office/drawing/2014/main" val="3401115019"/>
                  </a:ext>
                </a:extLst>
              </a:tr>
              <a:tr h="370840">
                <a:tc>
                  <a:txBody>
                    <a:bodyPr/>
                    <a:lstStyle/>
                    <a:p>
                      <a:r>
                        <a:rPr lang="en-AU" dirty="0"/>
                        <a:t>Subset of Type 4*</a:t>
                      </a:r>
                    </a:p>
                  </a:txBody>
                  <a:tcPr/>
                </a:tc>
                <a:tc>
                  <a:txBody>
                    <a:bodyPr/>
                    <a:lstStyle/>
                    <a:p>
                      <a:pPr marL="285750" indent="-285750">
                        <a:buFont typeface="Arial" panose="020B0604020202020204" pitchFamily="34" charset="0"/>
                        <a:buChar char="•"/>
                      </a:pPr>
                      <a:r>
                        <a:rPr lang="en-AU" dirty="0"/>
                        <a:t>Must be capable of recording and providing, and configured to record and provide, five-minute trading interval energy data.</a:t>
                      </a:r>
                    </a:p>
                  </a:txBody>
                  <a:tcPr/>
                </a:tc>
                <a:tc>
                  <a:txBody>
                    <a:bodyPr/>
                    <a:lstStyle/>
                    <a:p>
                      <a:r>
                        <a:rPr lang="en-AU" dirty="0"/>
                        <a:t>By 1 July 2021</a:t>
                      </a:r>
                    </a:p>
                  </a:txBody>
                  <a:tcPr/>
                </a:tc>
                <a:extLst>
                  <a:ext uri="{0D108BD9-81ED-4DB2-BD59-A6C34878D82A}">
                    <a16:rowId xmlns:a16="http://schemas.microsoft.com/office/drawing/2014/main" val="2286331434"/>
                  </a:ext>
                </a:extLst>
              </a:tr>
              <a:tr h="370840">
                <a:tc>
                  <a:txBody>
                    <a:bodyPr/>
                    <a:lstStyle/>
                    <a:p>
                      <a:r>
                        <a:rPr lang="en-AU" dirty="0"/>
                        <a:t>Types 4, 4A and 5</a:t>
                      </a:r>
                    </a:p>
                  </a:txBody>
                  <a:tcPr/>
                </a:tc>
                <a:tc>
                  <a:txBody>
                    <a:bodyPr/>
                    <a:lstStyle/>
                    <a:p>
                      <a:pPr marL="285750" indent="-285750">
                        <a:buFont typeface="Arial" panose="020B0604020202020204" pitchFamily="34" charset="0"/>
                        <a:buChar char="•"/>
                      </a:pPr>
                      <a:r>
                        <a:rPr lang="en-AU" dirty="0"/>
                        <a:t>All new or replacement metering installations (other than type 4A metering installations) installed from 1 December 2018 must be capable of recording and providing, and configured to record and provide, five-minute trading interval energy data.</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All new or replacement type 4A metering installations installed from 1 December 2019 must be capable of recording and providing, and configured to record and provide, five-minute trading interval energy data. </a:t>
                      </a:r>
                    </a:p>
                    <a:p>
                      <a:pPr marL="285750" indent="-285750">
                        <a:buFont typeface="Arial" panose="020B0604020202020204" pitchFamily="34" charset="0"/>
                        <a:buChar char="•"/>
                      </a:pPr>
                      <a:endParaRPr lang="en-AU" dirty="0"/>
                    </a:p>
                  </a:txBody>
                  <a:tcPr/>
                </a:tc>
                <a:tc>
                  <a:txBody>
                    <a:bodyPr/>
                    <a:lstStyle/>
                    <a:p>
                      <a:r>
                        <a:rPr lang="en-AU" dirty="0"/>
                        <a:t>By 1 Dec 2022</a:t>
                      </a:r>
                    </a:p>
                  </a:txBody>
                  <a:tcPr/>
                </a:tc>
                <a:extLst>
                  <a:ext uri="{0D108BD9-81ED-4DB2-BD59-A6C34878D82A}">
                    <a16:rowId xmlns:a16="http://schemas.microsoft.com/office/drawing/2014/main" val="3219761520"/>
                  </a:ext>
                </a:extLst>
              </a:tr>
            </a:tbl>
          </a:graphicData>
        </a:graphic>
      </p:graphicFrame>
      <p:sp>
        <p:nvSpPr>
          <p:cNvPr id="5" name="TextBox 4">
            <a:extLst>
              <a:ext uri="{FF2B5EF4-FFF2-40B4-BE49-F238E27FC236}">
                <a16:creationId xmlns:a16="http://schemas.microsoft.com/office/drawing/2014/main" id="{54BBE787-4C62-4791-B972-69CD1DF1F9D3}"/>
              </a:ext>
            </a:extLst>
          </p:cNvPr>
          <p:cNvSpPr txBox="1"/>
          <p:nvPr/>
        </p:nvSpPr>
        <p:spPr>
          <a:xfrm>
            <a:off x="377383" y="5468606"/>
            <a:ext cx="9937047" cy="1754326"/>
          </a:xfrm>
          <a:prstGeom prst="rect">
            <a:avLst/>
          </a:prstGeom>
          <a:noFill/>
        </p:spPr>
        <p:txBody>
          <a:bodyPr wrap="square" rtlCol="0">
            <a:spAutoFit/>
          </a:bodyPr>
          <a:lstStyle/>
          <a:p>
            <a:r>
              <a:rPr lang="en-AU" sz="1200" dirty="0"/>
              <a:t>Note:</a:t>
            </a:r>
          </a:p>
          <a:p>
            <a:r>
              <a:rPr lang="en-AU" sz="1200" dirty="0"/>
              <a:t>AEMO may grant an exemption where 1 type 1, 2, 3 or subset of type 4 meter is not quite capable of storing 35 days of metering data (i.e. 30-34 days) if it is reasonably satisfied that the Metering Provider will be able to otherwise satisfy the requirements of Chapter 7.</a:t>
            </a:r>
          </a:p>
          <a:p>
            <a:endParaRPr lang="en-AU" sz="1200" dirty="0"/>
          </a:p>
          <a:p>
            <a:r>
              <a:rPr lang="en-AU" sz="1200" dirty="0"/>
              <a:t>* Subset type 4 meters definition:</a:t>
            </a:r>
          </a:p>
          <a:p>
            <a:pPr marL="285750" indent="-285750">
              <a:buFont typeface="Arial" panose="020B0604020202020204" pitchFamily="34" charset="0"/>
              <a:buChar char="•"/>
            </a:pPr>
            <a:r>
              <a:rPr lang="en-AU" sz="1200" dirty="0"/>
              <a:t>Type 4 metering installations at a:</a:t>
            </a:r>
          </a:p>
          <a:p>
            <a:pPr marL="742950" lvl="1" indent="-285750">
              <a:buFont typeface="Arial" panose="020B0604020202020204" pitchFamily="34" charset="0"/>
              <a:buChar char="•"/>
            </a:pPr>
            <a:r>
              <a:rPr lang="en-AU" sz="1200" dirty="0"/>
              <a:t>Transmission network connection point; or </a:t>
            </a:r>
          </a:p>
          <a:p>
            <a:pPr marL="742950" lvl="1" indent="-285750">
              <a:buFont typeface="Arial" panose="020B0604020202020204" pitchFamily="34" charset="0"/>
              <a:buChar char="•"/>
            </a:pPr>
            <a:r>
              <a:rPr lang="en-AU" sz="1200" dirty="0"/>
              <a:t>Distribution network connection point where the relevant financially responsible Market Participant is a Market Generator or Small Generation Aggregator</a:t>
            </a:r>
          </a:p>
        </p:txBody>
      </p:sp>
    </p:spTree>
    <p:extLst>
      <p:ext uri="{BB962C8B-B14F-4D97-AF65-F5344CB8AC3E}">
        <p14:creationId xmlns:p14="http://schemas.microsoft.com/office/powerpoint/2010/main" val="3496932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10034734" cy="1310695"/>
          </a:xfrm>
        </p:spPr>
        <p:txBody>
          <a:bodyPr/>
          <a:lstStyle/>
          <a:p>
            <a:r>
              <a:rPr lang="en-AU" dirty="0"/>
              <a:t>5MS/GS metering data delivery to AEMO</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nvGraphicFramePr>
        <p:xfrm>
          <a:off x="392080" y="1644069"/>
          <a:ext cx="9849200" cy="4014470"/>
        </p:xfrm>
        <a:graphic>
          <a:graphicData uri="http://schemas.openxmlformats.org/drawingml/2006/table">
            <a:tbl>
              <a:tblPr firstRow="1" bandRow="1">
                <a:tableStyleId>{5C22544A-7EE6-4342-B048-85BDC9FD1C3A}</a:tableStyleId>
              </a:tblPr>
              <a:tblGrid>
                <a:gridCol w="1198976">
                  <a:extLst>
                    <a:ext uri="{9D8B030D-6E8A-4147-A177-3AD203B41FA5}">
                      <a16:colId xmlns:a16="http://schemas.microsoft.com/office/drawing/2014/main" val="1412000999"/>
                    </a:ext>
                  </a:extLst>
                </a:gridCol>
                <a:gridCol w="7104888">
                  <a:extLst>
                    <a:ext uri="{9D8B030D-6E8A-4147-A177-3AD203B41FA5}">
                      <a16:colId xmlns:a16="http://schemas.microsoft.com/office/drawing/2014/main" val="713789441"/>
                    </a:ext>
                  </a:extLst>
                </a:gridCol>
                <a:gridCol w="1545336">
                  <a:extLst>
                    <a:ext uri="{9D8B030D-6E8A-4147-A177-3AD203B41FA5}">
                      <a16:colId xmlns:a16="http://schemas.microsoft.com/office/drawing/2014/main" val="741432122"/>
                    </a:ext>
                  </a:extLst>
                </a:gridCol>
              </a:tblGrid>
              <a:tr h="370840">
                <a:tc>
                  <a:txBody>
                    <a:bodyPr/>
                    <a:lstStyle/>
                    <a:p>
                      <a:pPr algn="l"/>
                      <a:r>
                        <a:rPr lang="en-AU" dirty="0"/>
                        <a:t>Topic</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File Format</a:t>
                      </a:r>
                    </a:p>
                  </a:txBody>
                  <a:tcPr/>
                </a:tc>
                <a:tc>
                  <a:txBody>
                    <a:bodyPr/>
                    <a:lstStyle/>
                    <a:p>
                      <a:pPr marL="285750" indent="-285750">
                        <a:buFont typeface="Arial" panose="020B0604020202020204" pitchFamily="34" charset="0"/>
                        <a:buChar char="•"/>
                      </a:pPr>
                      <a:r>
                        <a:rPr lang="en-AU" dirty="0"/>
                        <a:t>MDFF NEM12 files to be the required file format</a:t>
                      </a:r>
                    </a:p>
                    <a:p>
                      <a:pPr marL="686714" lvl="1" indent="-285750">
                        <a:buFont typeface="Arial" panose="020B0604020202020204" pitchFamily="34" charset="0"/>
                        <a:buChar char="•"/>
                      </a:pPr>
                      <a:r>
                        <a:rPr lang="en-AU" dirty="0"/>
                        <a:t>For all interval metering data being delivered to AEMO </a:t>
                      </a:r>
                    </a:p>
                    <a:p>
                      <a:pPr marL="285750" indent="-285750">
                        <a:buFont typeface="Arial" panose="020B0604020202020204" pitchFamily="34" charset="0"/>
                        <a:buChar char="•"/>
                      </a:pPr>
                      <a:r>
                        <a:rPr lang="en-AU" dirty="0"/>
                        <a:t>MDFF NEM13 files to be supported by AEMO </a:t>
                      </a:r>
                    </a:p>
                    <a:p>
                      <a:pPr marL="285750" indent="-285750">
                        <a:buFont typeface="Arial" panose="020B0604020202020204" pitchFamily="34" charset="0"/>
                        <a:buChar char="•"/>
                      </a:pPr>
                      <a:r>
                        <a:rPr lang="en-AU" dirty="0"/>
                        <a:t>MDMF files for basic meter reads will continue to be supported and accepted</a:t>
                      </a:r>
                    </a:p>
                  </a:txBody>
                  <a:tcPr/>
                </a:tc>
                <a:tc>
                  <a:txBody>
                    <a:bodyPr/>
                    <a:lstStyle/>
                    <a:p>
                      <a:r>
                        <a:rPr lang="en-AU" dirty="0"/>
                        <a:t>From 1 July 2021</a:t>
                      </a:r>
                    </a:p>
                  </a:txBody>
                  <a:tcPr/>
                </a:tc>
                <a:extLst>
                  <a:ext uri="{0D108BD9-81ED-4DB2-BD59-A6C34878D82A}">
                    <a16:rowId xmlns:a16="http://schemas.microsoft.com/office/drawing/2014/main" val="3401115019"/>
                  </a:ext>
                </a:extLst>
              </a:tr>
              <a:tr h="370840">
                <a:tc>
                  <a:txBody>
                    <a:bodyPr/>
                    <a:lstStyle/>
                    <a:p>
                      <a:r>
                        <a:rPr lang="en-AU" dirty="0"/>
                        <a:t>Granularity</a:t>
                      </a:r>
                    </a:p>
                  </a:txBody>
                  <a:tcPr/>
                </a:tc>
                <a:tc>
                  <a:txBody>
                    <a:bodyPr/>
                    <a:lstStyle/>
                    <a:p>
                      <a:pPr marL="285750" indent="-285750">
                        <a:buFont typeface="Arial" panose="020B0604020202020204" pitchFamily="34" charset="0"/>
                        <a:buChar char="•"/>
                      </a:pPr>
                      <a:r>
                        <a:rPr lang="en-AU" dirty="0"/>
                        <a:t>NEM12 interval metering data to be: </a:t>
                      </a:r>
                    </a:p>
                    <a:p>
                      <a:pPr marL="686714" lvl="1" indent="-285750">
                        <a:buFont typeface="Arial" panose="020B0604020202020204" pitchFamily="34" charset="0"/>
                        <a:buChar char="•"/>
                      </a:pPr>
                      <a:r>
                        <a:rPr lang="en-AU" dirty="0"/>
                        <a:t>Delivered at the register level (E, B, Q and K)</a:t>
                      </a:r>
                    </a:p>
                    <a:p>
                      <a:pPr marL="1087679" lvl="2" indent="-285750">
                        <a:buFont typeface="Arial" panose="020B0604020202020204" pitchFamily="34" charset="0"/>
                        <a:buChar char="•"/>
                      </a:pPr>
                      <a:r>
                        <a:rPr lang="en-AU" dirty="0"/>
                        <a:t>NEM12 200 records must be accurate</a:t>
                      </a:r>
                    </a:p>
                    <a:p>
                      <a:pPr marL="686714" lvl="1" indent="-285750">
                        <a:buFont typeface="Arial" panose="020B0604020202020204" pitchFamily="34" charset="0"/>
                        <a:buChar char="•"/>
                      </a:pPr>
                      <a:r>
                        <a:rPr lang="en-AU" dirty="0"/>
                        <a:t>As per the meter’s trading interval configuration i.e. 5, 15 or 30-minute intervals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From 1 July 2021</a:t>
                      </a:r>
                    </a:p>
                    <a:p>
                      <a:endParaRPr lang="en-AU" dirty="0"/>
                    </a:p>
                  </a:txBody>
                  <a:tcPr/>
                </a:tc>
                <a:extLst>
                  <a:ext uri="{0D108BD9-81ED-4DB2-BD59-A6C34878D82A}">
                    <a16:rowId xmlns:a16="http://schemas.microsoft.com/office/drawing/2014/main" val="2286331434"/>
                  </a:ext>
                </a:extLst>
              </a:tr>
              <a:tr h="370840">
                <a:tc>
                  <a:txBody>
                    <a:bodyPr/>
                    <a:lstStyle/>
                    <a:p>
                      <a:r>
                        <a:rPr lang="en-AU" dirty="0"/>
                        <a:t>Energy</a:t>
                      </a:r>
                    </a:p>
                  </a:txBody>
                  <a:tcPr/>
                </a:tc>
                <a:tc>
                  <a:txBody>
                    <a:bodyPr/>
                    <a:lstStyle/>
                    <a:p>
                      <a:pPr marL="285750" indent="-285750">
                        <a:buFont typeface="Arial" panose="020B0604020202020204" pitchFamily="34" charset="0"/>
                        <a:buChar char="•"/>
                      </a:pPr>
                      <a:r>
                        <a:rPr lang="en-AU"/>
                        <a:t>Metering data which must be sent to AEMO:</a:t>
                      </a:r>
                    </a:p>
                    <a:p>
                      <a:pPr marL="686714" lvl="1" indent="-285750">
                        <a:buFont typeface="Arial" panose="020B0604020202020204" pitchFamily="34" charset="0"/>
                        <a:buChar char="•"/>
                      </a:pPr>
                      <a:r>
                        <a:rPr lang="en-AU"/>
                        <a:t>Import and Export Active energy (kWh) (E and B)</a:t>
                      </a:r>
                    </a:p>
                    <a:p>
                      <a:pPr marL="686714" lvl="1" indent="-285750">
                        <a:buFont typeface="Arial" panose="020B0604020202020204" pitchFamily="34" charset="0"/>
                        <a:buChar char="•"/>
                      </a:pPr>
                      <a:r>
                        <a:rPr lang="en-AU"/>
                        <a:t>Import and Export Reactive energy (kVarh) (Q and K), where applicable</a:t>
                      </a:r>
                    </a:p>
                    <a:p>
                      <a:pPr marL="285750" indent="-285750">
                        <a:buFont typeface="Arial" panose="020B0604020202020204" pitchFamily="34" charset="0"/>
                        <a:buChar char="•"/>
                      </a:pPr>
                      <a:r>
                        <a:rPr lang="en-AU"/>
                        <a:t>All other forms of measurement (such as volts and amps) are not required to be delivered to AEMO but will be processed if they are provided.</a:t>
                      </a:r>
                      <a:endParaRPr lang="en-AU"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From 1 July 2021</a:t>
                      </a:r>
                    </a:p>
                    <a:p>
                      <a:endParaRPr lang="en-AU" dirty="0"/>
                    </a:p>
                  </a:txBody>
                  <a:tcPr/>
                </a:tc>
                <a:extLst>
                  <a:ext uri="{0D108BD9-81ED-4DB2-BD59-A6C34878D82A}">
                    <a16:rowId xmlns:a16="http://schemas.microsoft.com/office/drawing/2014/main" val="3219761520"/>
                  </a:ext>
                </a:extLst>
              </a:tr>
            </a:tbl>
          </a:graphicData>
        </a:graphic>
      </p:graphicFrame>
    </p:spTree>
    <p:extLst>
      <p:ext uri="{BB962C8B-B14F-4D97-AF65-F5344CB8AC3E}">
        <p14:creationId xmlns:p14="http://schemas.microsoft.com/office/powerpoint/2010/main" val="3645150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8855157" cy="1310695"/>
          </a:xfrm>
        </p:spPr>
        <p:txBody>
          <a:bodyPr/>
          <a:lstStyle/>
          <a:p>
            <a:r>
              <a:rPr lang="en-AU" dirty="0"/>
              <a:t>5MS/GS:</a:t>
            </a:r>
            <a:br>
              <a:rPr lang="en-AU" dirty="0"/>
            </a:br>
            <a:r>
              <a:rPr lang="en-AU" dirty="0"/>
              <a:t>MSATS datastream standing data</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nvGraphicFramePr>
        <p:xfrm>
          <a:off x="392080" y="1644069"/>
          <a:ext cx="9922350" cy="4827905"/>
        </p:xfrm>
        <a:graphic>
          <a:graphicData uri="http://schemas.openxmlformats.org/drawingml/2006/table">
            <a:tbl>
              <a:tblPr firstRow="1" bandRow="1">
                <a:tableStyleId>{5C22544A-7EE6-4342-B048-85BDC9FD1C3A}</a:tableStyleId>
              </a:tblPr>
              <a:tblGrid>
                <a:gridCol w="1775048">
                  <a:extLst>
                    <a:ext uri="{9D8B030D-6E8A-4147-A177-3AD203B41FA5}">
                      <a16:colId xmlns:a16="http://schemas.microsoft.com/office/drawing/2014/main" val="3331220837"/>
                    </a:ext>
                  </a:extLst>
                </a:gridCol>
                <a:gridCol w="6501384">
                  <a:extLst>
                    <a:ext uri="{9D8B030D-6E8A-4147-A177-3AD203B41FA5}">
                      <a16:colId xmlns:a16="http://schemas.microsoft.com/office/drawing/2014/main" val="713789441"/>
                    </a:ext>
                  </a:extLst>
                </a:gridCol>
                <a:gridCol w="1645918">
                  <a:extLst>
                    <a:ext uri="{9D8B030D-6E8A-4147-A177-3AD203B41FA5}">
                      <a16:colId xmlns:a16="http://schemas.microsoft.com/office/drawing/2014/main" val="741432122"/>
                    </a:ext>
                  </a:extLst>
                </a:gridCol>
              </a:tblGrid>
              <a:tr h="370840">
                <a:tc>
                  <a:txBody>
                    <a:bodyPr/>
                    <a:lstStyle/>
                    <a:p>
                      <a:pPr algn="l"/>
                      <a:r>
                        <a:rPr lang="en-AU" dirty="0"/>
                        <a:t>Metering Type</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Types 1, 2, 3 and 7</a:t>
                      </a:r>
                    </a:p>
                  </a:txBody>
                  <a:tcPr/>
                </a:tc>
                <a:tc>
                  <a:txBody>
                    <a:bodyPr/>
                    <a:lstStyle/>
                    <a:p>
                      <a:pPr marL="285750" indent="-285750">
                        <a:buFont typeface="Arial" panose="020B0604020202020204" pitchFamily="34" charset="0"/>
                        <a:buChar char="•"/>
                      </a:pPr>
                      <a:r>
                        <a:rPr lang="en-AU" dirty="0"/>
                        <a:t>Net datastreams (N1) must be converted to Register level datastreams (E1, B1, etc.)</a:t>
                      </a:r>
                    </a:p>
                  </a:txBody>
                  <a:tcPr/>
                </a:tc>
                <a:tc>
                  <a:txBody>
                    <a:bodyPr/>
                    <a:lstStyle/>
                    <a:p>
                      <a:r>
                        <a:rPr lang="en-AU" dirty="0"/>
                        <a:t>By 1 July 2021</a:t>
                      </a:r>
                    </a:p>
                  </a:txBody>
                  <a:tcPr/>
                </a:tc>
                <a:extLst>
                  <a:ext uri="{0D108BD9-81ED-4DB2-BD59-A6C34878D82A}">
                    <a16:rowId xmlns:a16="http://schemas.microsoft.com/office/drawing/2014/main" val="3401115019"/>
                  </a:ext>
                </a:extLst>
              </a:tr>
              <a:tr h="370840">
                <a:tc>
                  <a:txBody>
                    <a:bodyPr/>
                    <a:lstStyle/>
                    <a:p>
                      <a:r>
                        <a:rPr lang="en-AU" dirty="0"/>
                        <a:t>Subset of Type 4*</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Net datastreams (N1) must be converted to Register level datastreams (E1, B1, etc.)</a:t>
                      </a:r>
                    </a:p>
                  </a:txBody>
                  <a:tcPr/>
                </a:tc>
                <a:tc>
                  <a:txBody>
                    <a:bodyPr/>
                    <a:lstStyle/>
                    <a:p>
                      <a:r>
                        <a:rPr lang="en-AU" dirty="0"/>
                        <a:t>By 1 July 2021</a:t>
                      </a:r>
                    </a:p>
                  </a:txBody>
                  <a:tcPr/>
                </a:tc>
                <a:extLst>
                  <a:ext uri="{0D108BD9-81ED-4DB2-BD59-A6C34878D82A}">
                    <a16:rowId xmlns:a16="http://schemas.microsoft.com/office/drawing/2014/main" val="2286331434"/>
                  </a:ext>
                </a:extLst>
              </a:tr>
              <a:tr h="370840">
                <a:tc>
                  <a:txBody>
                    <a:bodyPr/>
                    <a:lstStyle/>
                    <a:p>
                      <a:r>
                        <a:rPr lang="en-AU" dirty="0"/>
                        <a:t>Types 4, 4A and 5</a:t>
                      </a:r>
                    </a:p>
                  </a:txBody>
                  <a:tcPr/>
                </a:tc>
                <a:tc>
                  <a:txBody>
                    <a:bodyPr/>
                    <a:lstStyle/>
                    <a:p>
                      <a:pPr marL="285750" indent="-285750">
                        <a:buFont typeface="Arial" panose="020B0604020202020204" pitchFamily="34" charset="0"/>
                        <a:buChar char="•"/>
                      </a:pPr>
                      <a:r>
                        <a:rPr lang="en-AU"/>
                        <a:t>All new records relating to interval meters must be created at the register level e.g. E and B.  </a:t>
                      </a:r>
                    </a:p>
                    <a:p>
                      <a:pPr marL="285750" indent="-285750">
                        <a:buFont typeface="Arial" panose="020B0604020202020204" pitchFamily="34" charset="0"/>
                        <a:buChar char="•"/>
                      </a:pPr>
                      <a:r>
                        <a:rPr lang="en-AU"/>
                        <a:t>Existing net datastream records can remain active post 1 July 2021, until an update to the datastream record is required e.g. meter replacement.  Where an update is required to a CNDS record, the net datastream record is to be inactivated and any new active datastreams records are to be created at the register level.</a:t>
                      </a:r>
                    </a:p>
                    <a:p>
                      <a:pPr marL="285750" indent="-285750">
                        <a:buFont typeface="Arial" panose="020B0604020202020204" pitchFamily="34" charset="0"/>
                        <a:buChar char="•"/>
                      </a:pPr>
                      <a:r>
                        <a:rPr lang="en-AU"/>
                        <a:t>Datastreams associated with import and export reactive energy e.g. Q and K must be created in the CNDS table if they exist in the CRI table.  </a:t>
                      </a:r>
                    </a:p>
                    <a:p>
                      <a:pPr marL="686714" lvl="1" indent="-285750">
                        <a:buFont typeface="Arial" panose="020B0604020202020204" pitchFamily="34" charset="0"/>
                        <a:buChar char="•"/>
                      </a:pPr>
                      <a:r>
                        <a:rPr lang="en-AU"/>
                        <a:t>Datastreams must be established in a manner that ensures they are not included in market settlements.</a:t>
                      </a:r>
                      <a:endParaRPr lang="en-AU" dirty="0"/>
                    </a:p>
                  </a:txBody>
                  <a:tcPr/>
                </a:tc>
                <a:tc>
                  <a:txBody>
                    <a:bodyPr/>
                    <a:lstStyle/>
                    <a:p>
                      <a:r>
                        <a:rPr lang="en-AU" dirty="0">
                          <a:solidFill>
                            <a:srgbClr val="FF0000"/>
                          </a:solidFill>
                        </a:rPr>
                        <a:t>From</a:t>
                      </a:r>
                      <a:r>
                        <a:rPr lang="en-AU" dirty="0"/>
                        <a:t> 1 July 2021</a:t>
                      </a:r>
                    </a:p>
                  </a:txBody>
                  <a:tcPr/>
                </a:tc>
                <a:extLst>
                  <a:ext uri="{0D108BD9-81ED-4DB2-BD59-A6C34878D82A}">
                    <a16:rowId xmlns:a16="http://schemas.microsoft.com/office/drawing/2014/main" val="3219761520"/>
                  </a:ext>
                </a:extLst>
              </a:tr>
              <a:tr h="370840">
                <a:tc>
                  <a:txBody>
                    <a:bodyPr/>
                    <a:lstStyle/>
                    <a:p>
                      <a:r>
                        <a:rPr lang="en-AU" dirty="0"/>
                        <a:t>Basic Meters</a:t>
                      </a:r>
                    </a:p>
                  </a:txBody>
                  <a:tcPr/>
                </a:tc>
                <a:tc>
                  <a:txBody>
                    <a:bodyPr/>
                    <a:lstStyle/>
                    <a:p>
                      <a:pPr marL="285750" indent="-285750">
                        <a:buFont typeface="Arial" panose="020B0604020202020204" pitchFamily="34" charset="0"/>
                        <a:buChar char="•"/>
                      </a:pPr>
                      <a:r>
                        <a:rPr lang="en-AU" dirty="0"/>
                        <a:t>All 1st tier datastreams must be activated and meter reads delivered to AEMO, for UFE purposes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By 1 July 2021</a:t>
                      </a:r>
                    </a:p>
                  </a:txBody>
                  <a:tcPr/>
                </a:tc>
                <a:extLst>
                  <a:ext uri="{0D108BD9-81ED-4DB2-BD59-A6C34878D82A}">
                    <a16:rowId xmlns:a16="http://schemas.microsoft.com/office/drawing/2014/main" val="1027535987"/>
                  </a:ext>
                </a:extLst>
              </a:tr>
            </a:tbl>
          </a:graphicData>
        </a:graphic>
      </p:graphicFrame>
    </p:spTree>
    <p:extLst>
      <p:ext uri="{BB962C8B-B14F-4D97-AF65-F5344CB8AC3E}">
        <p14:creationId xmlns:p14="http://schemas.microsoft.com/office/powerpoint/2010/main" val="5717227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8855157" cy="1310695"/>
          </a:xfrm>
        </p:spPr>
        <p:txBody>
          <a:bodyPr/>
          <a:lstStyle/>
          <a:p>
            <a:r>
              <a:rPr lang="en-AU" dirty="0"/>
              <a:t>5MS/GS: </a:t>
            </a:r>
            <a:br>
              <a:rPr lang="en-AU" dirty="0"/>
            </a:br>
            <a:r>
              <a:rPr lang="en-AU" dirty="0"/>
              <a:t>MSATS standing data - general</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06546" y="1710661"/>
            <a:ext cx="9604255" cy="1997555"/>
          </a:xfrm>
        </p:spPr>
        <p:txBody>
          <a:bodyPr>
            <a:noAutofit/>
          </a:bodyPr>
          <a:lstStyle/>
          <a:p>
            <a:pPr marL="0" indent="0">
              <a:buNone/>
            </a:pPr>
            <a:r>
              <a:rPr lang="en-AU" sz="2460" dirty="0">
                <a:solidFill>
                  <a:srgbClr val="FF0000"/>
                </a:solidFill>
              </a:rPr>
              <a:t>By 1 July 2021</a:t>
            </a:r>
          </a:p>
          <a:p>
            <a:pPr lvl="1"/>
            <a:r>
              <a:rPr lang="en-AU" sz="2460" dirty="0"/>
              <a:t>Non-contestable unmetered load (NCONUML) NMIs and associated standing data created in MSATS</a:t>
            </a:r>
          </a:p>
          <a:p>
            <a:pPr lvl="1"/>
            <a:r>
              <a:rPr lang="en-AU" sz="2460" dirty="0"/>
              <a:t>NMI Classification Code updates, for affected existing NMIs, to reflect the new code requirements</a:t>
            </a:r>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endParaRPr lang="en-AU" sz="2460" dirty="0"/>
          </a:p>
        </p:txBody>
      </p:sp>
      <p:graphicFrame>
        <p:nvGraphicFramePr>
          <p:cNvPr id="5" name="Table 4">
            <a:extLst>
              <a:ext uri="{FF2B5EF4-FFF2-40B4-BE49-F238E27FC236}">
                <a16:creationId xmlns:a16="http://schemas.microsoft.com/office/drawing/2014/main" id="{546AF861-52E0-4245-892E-8858CB70E7F5}"/>
              </a:ext>
            </a:extLst>
          </p:cNvPr>
          <p:cNvGraphicFramePr>
            <a:graphicFrameLocks noGrp="1"/>
          </p:cNvGraphicFramePr>
          <p:nvPr/>
        </p:nvGraphicFramePr>
        <p:xfrm>
          <a:off x="857714" y="3708217"/>
          <a:ext cx="8953087" cy="3197987"/>
        </p:xfrm>
        <a:graphic>
          <a:graphicData uri="http://schemas.openxmlformats.org/drawingml/2006/table">
            <a:tbl>
              <a:tblPr firstRow="1" bandRow="1">
                <a:tableStyleId>{5C22544A-7EE6-4342-B048-85BDC9FD1C3A}</a:tableStyleId>
              </a:tblPr>
              <a:tblGrid>
                <a:gridCol w="1876342">
                  <a:extLst>
                    <a:ext uri="{9D8B030D-6E8A-4147-A177-3AD203B41FA5}">
                      <a16:colId xmlns:a16="http://schemas.microsoft.com/office/drawing/2014/main" val="3052808370"/>
                    </a:ext>
                  </a:extLst>
                </a:gridCol>
                <a:gridCol w="7076745">
                  <a:extLst>
                    <a:ext uri="{9D8B030D-6E8A-4147-A177-3AD203B41FA5}">
                      <a16:colId xmlns:a16="http://schemas.microsoft.com/office/drawing/2014/main" val="2836850405"/>
                    </a:ext>
                  </a:extLst>
                </a:gridCol>
              </a:tblGrid>
              <a:tr h="370840">
                <a:tc>
                  <a:txBody>
                    <a:bodyPr/>
                    <a:lstStyle/>
                    <a:p>
                      <a:r>
                        <a:rPr lang="en-AU" sz="1200" dirty="0">
                          <a:latin typeface="+mn-lt"/>
                        </a:rPr>
                        <a:t>NMI Classification Code</a:t>
                      </a:r>
                    </a:p>
                  </a:txBody>
                  <a:tcPr/>
                </a:tc>
                <a:tc>
                  <a:txBody>
                    <a:bodyPr/>
                    <a:lstStyle/>
                    <a:p>
                      <a:r>
                        <a:rPr lang="en-AU" sz="1200" dirty="0">
                          <a:latin typeface="+mn-lt"/>
                        </a:rPr>
                        <a:t>Description</a:t>
                      </a:r>
                    </a:p>
                  </a:txBody>
                  <a:tcPr/>
                </a:tc>
                <a:extLst>
                  <a:ext uri="{0D108BD9-81ED-4DB2-BD59-A6C34878D82A}">
                    <a16:rowId xmlns:a16="http://schemas.microsoft.com/office/drawing/2014/main" val="3459197453"/>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BULK</a:t>
                      </a:r>
                    </a:p>
                  </a:txBody>
                  <a:tcPr marL="68580" marR="68580" marT="0" marB="0"/>
                </a:tc>
                <a:tc>
                  <a:txBody>
                    <a:bodyPr/>
                    <a:lstStyle/>
                    <a:p>
                      <a:pPr>
                        <a:lnSpc>
                          <a:spcPct val="107000"/>
                        </a:lnSpc>
                        <a:spcBef>
                          <a:spcPts val="200"/>
                        </a:spcBef>
                        <a:spcAft>
                          <a:spcPts val="200"/>
                        </a:spcAft>
                      </a:pPr>
                      <a:r>
                        <a:rPr lang="en-AU" sz="1200" b="0" i="1" dirty="0">
                          <a:solidFill>
                            <a:srgbClr val="000000"/>
                          </a:solidFill>
                          <a:effectLst/>
                          <a:latin typeface="+mn-lt"/>
                          <a:ea typeface="Segoe UI Semilight" panose="020B0402040204020203" pitchFamily="34" charset="0"/>
                          <a:cs typeface="Times New Roman" panose="02020603050405020304" pitchFamily="18" charset="0"/>
                        </a:rPr>
                        <a:t>Connection point</a:t>
                      </a:r>
                      <a:r>
                        <a:rPr lang="en-AU" sz="1200" b="0" dirty="0">
                          <a:solidFill>
                            <a:srgbClr val="000000"/>
                          </a:solidFill>
                          <a:effectLst/>
                          <a:latin typeface="+mn-lt"/>
                          <a:ea typeface="Segoe UI Semilight" panose="020B0402040204020203" pitchFamily="34" charset="0"/>
                          <a:cs typeface="Times New Roman" panose="02020603050405020304" pitchFamily="18" charset="0"/>
                        </a:rPr>
                        <a:t> where a </a:t>
                      </a:r>
                      <a:r>
                        <a:rPr lang="en-AU" sz="1200" b="0" i="1" dirty="0">
                          <a:solidFill>
                            <a:srgbClr val="000000"/>
                          </a:solidFill>
                          <a:effectLst/>
                          <a:latin typeface="+mn-lt"/>
                          <a:ea typeface="Segoe UI Semilight" panose="020B0402040204020203" pitchFamily="34" charset="0"/>
                          <a:cs typeface="Times New Roman" panose="02020603050405020304" pitchFamily="18" charset="0"/>
                        </a:rPr>
                        <a:t>transmission network</a:t>
                      </a:r>
                      <a:r>
                        <a:rPr lang="en-AU" sz="1200" b="0" dirty="0">
                          <a:solidFill>
                            <a:srgbClr val="000000"/>
                          </a:solidFill>
                          <a:effectLst/>
                          <a:latin typeface="+mn-lt"/>
                          <a:ea typeface="Segoe UI Semilight" panose="020B0402040204020203" pitchFamily="34" charset="0"/>
                          <a:cs typeface="Times New Roman" panose="02020603050405020304" pitchFamily="18" charset="0"/>
                        </a:rPr>
                        <a:t> connects to a </a:t>
                      </a:r>
                      <a:r>
                        <a:rPr lang="en-AU" sz="1200" b="0" i="1" dirty="0">
                          <a:solidFill>
                            <a:srgbClr val="000000"/>
                          </a:solidFill>
                          <a:effectLst/>
                          <a:latin typeface="+mn-lt"/>
                          <a:ea typeface="Segoe UI Semilight" panose="020B0402040204020203" pitchFamily="34" charset="0"/>
                          <a:cs typeface="Times New Roman" panose="02020603050405020304" pitchFamily="18" charset="0"/>
                        </a:rPr>
                        <a:t>distribution network</a:t>
                      </a:r>
                      <a:r>
                        <a:rPr lang="en-AU" sz="1200" b="0" dirty="0">
                          <a:solidFill>
                            <a:srgbClr val="000000"/>
                          </a:solidFill>
                          <a:effectLst/>
                          <a:latin typeface="+mn-lt"/>
                          <a:ea typeface="Segoe UI Semilight" panose="020B0402040204020203" pitchFamily="34" charset="0"/>
                          <a:cs typeface="Times New Roman" panose="02020603050405020304" pitchFamily="18" charset="0"/>
                        </a:rPr>
                        <a:t> -  also termed 'Bulk Supply Point’</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3076492"/>
                  </a:ext>
                </a:extLst>
              </a:tr>
              <a:tr h="370840">
                <a:tc>
                  <a:txBody>
                    <a:bodyPr/>
                    <a:lstStyle/>
                    <a:p>
                      <a:pPr>
                        <a:lnSpc>
                          <a:spcPct val="107000"/>
                        </a:lnSpc>
                        <a:spcBef>
                          <a:spcPts val="200"/>
                        </a:spcBef>
                        <a:spcAft>
                          <a:spcPts val="200"/>
                        </a:spcAft>
                      </a:pPr>
                      <a:r>
                        <a:rPr lang="en-AU" sz="1200" b="0">
                          <a:effectLst/>
                          <a:latin typeface="+mn-lt"/>
                          <a:ea typeface="Segoe UI Semilight" panose="020B0402040204020203" pitchFamily="34" charset="0"/>
                          <a:cs typeface="Times New Roman" panose="02020603050405020304" pitchFamily="18" charset="0"/>
                        </a:rPr>
                        <a:t>DWHOLSAL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a:t>
                      </a:r>
                      <a:r>
                        <a:rPr lang="en-AU" sz="1200" b="0" i="1" dirty="0">
                          <a:effectLst/>
                          <a:latin typeface="+mn-lt"/>
                          <a:ea typeface="Segoe UI Semilight" panose="020B0402040204020203" pitchFamily="34" charset="0"/>
                          <a:cs typeface="Times New Roman" panose="02020603050405020304" pitchFamily="18" charset="0"/>
                        </a:rPr>
                        <a:t>connection point</a:t>
                      </a:r>
                      <a:r>
                        <a:rPr lang="en-AU" sz="1200" b="0" dirty="0">
                          <a:effectLst/>
                          <a:latin typeface="+mn-lt"/>
                          <a:ea typeface="Segoe UI Semilight" panose="020B0402040204020203" pitchFamily="34" charset="0"/>
                          <a:cs typeface="Times New Roman" panose="02020603050405020304" pitchFamily="18" charset="0"/>
                        </a:rPr>
                        <a:t> where energy is directly purchased from the </a:t>
                      </a:r>
                      <a:r>
                        <a:rPr lang="en-AU" sz="1200" b="0" i="1" dirty="0">
                          <a:effectLst/>
                          <a:latin typeface="+mn-lt"/>
                          <a:ea typeface="Segoe UI Semilight" panose="020B0402040204020203" pitchFamily="34" charset="0"/>
                          <a:cs typeface="Times New Roman" panose="02020603050405020304" pitchFamily="18" charset="0"/>
                        </a:rPr>
                        <a:t>spot market</a:t>
                      </a:r>
                      <a:r>
                        <a:rPr lang="en-AU" sz="1200" b="0" dirty="0">
                          <a:effectLst/>
                          <a:latin typeface="+mn-lt"/>
                          <a:ea typeface="Segoe UI Semilight" panose="020B0402040204020203" pitchFamily="34" charset="0"/>
                          <a:cs typeface="Times New Roman" panose="02020603050405020304" pitchFamily="18" charset="0"/>
                        </a:rPr>
                        <a:t> by a </a:t>
                      </a:r>
                      <a:r>
                        <a:rPr lang="en-AU" sz="1200" b="0" i="1" dirty="0">
                          <a:effectLst/>
                          <a:latin typeface="+mn-lt"/>
                          <a:ea typeface="Segoe UI Semilight" panose="020B0402040204020203" pitchFamily="34" charset="0"/>
                          <a:cs typeface="Times New Roman" panose="02020603050405020304" pitchFamily="18" charset="0"/>
                        </a:rPr>
                        <a:t>Market Customer</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8378756"/>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NCONUML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Non-contestable unmetered load </a:t>
                      </a:r>
                      <a:endParaRPr lang="en-AU" sz="1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4875062"/>
                  </a:ext>
                </a:extLst>
              </a:tr>
              <a:tr h="370840">
                <a:tc>
                  <a:txBody>
                    <a:bodyPr/>
                    <a:lstStyle/>
                    <a:p>
                      <a:pPr>
                        <a:lnSpc>
                          <a:spcPct val="107000"/>
                        </a:lnSpc>
                        <a:spcBef>
                          <a:spcPts val="200"/>
                        </a:spcBef>
                        <a:spcAft>
                          <a:spcPts val="200"/>
                        </a:spcAft>
                      </a:pPr>
                      <a:r>
                        <a:rPr lang="en-AU" sz="1200" b="0">
                          <a:effectLst/>
                          <a:latin typeface="+mn-lt"/>
                          <a:ea typeface="Segoe UI Semilight" panose="020B0402040204020203" pitchFamily="34" charset="0"/>
                          <a:cs typeface="Times New Roman" panose="02020603050405020304" pitchFamily="18" charset="0"/>
                        </a:rPr>
                        <a:t>NREG</a:t>
                      </a:r>
                    </a:p>
                  </a:txBody>
                  <a:tcPr marL="68580" marR="68580" marT="0" marB="0"/>
                </a:tc>
                <a:tc>
                  <a:txBody>
                    <a:bodyPr/>
                    <a:lstStyle/>
                    <a:p>
                      <a:pPr>
                        <a:lnSpc>
                          <a:spcPct val="107000"/>
                        </a:lnSpc>
                        <a:spcBef>
                          <a:spcPts val="200"/>
                        </a:spcBef>
                        <a:spcAft>
                          <a:spcPts val="200"/>
                        </a:spcAft>
                      </a:pPr>
                      <a:r>
                        <a:rPr lang="en-AU" sz="1200" b="0" i="1" dirty="0">
                          <a:effectLst/>
                          <a:latin typeface="+mn-lt"/>
                          <a:ea typeface="Calibri" panose="020F0502020204030204" pitchFamily="34" charset="0"/>
                          <a:cs typeface="Segoe UI Semilight" panose="020B0402040204020203" pitchFamily="34" charset="0"/>
                        </a:rPr>
                        <a:t>Connection point</a:t>
                      </a:r>
                      <a:r>
                        <a:rPr lang="en-AU" sz="1200" b="0" dirty="0">
                          <a:effectLst/>
                          <a:latin typeface="+mn-lt"/>
                          <a:ea typeface="Calibri" panose="020F0502020204030204" pitchFamily="34" charset="0"/>
                          <a:cs typeface="Segoe UI Semilight" panose="020B0402040204020203" pitchFamily="34" charset="0"/>
                        </a:rPr>
                        <a:t> associated with a </a:t>
                      </a:r>
                      <a:r>
                        <a:rPr lang="en-AU" sz="1200" b="0" i="1" dirty="0">
                          <a:effectLst/>
                          <a:latin typeface="+mn-lt"/>
                          <a:ea typeface="Calibri" panose="020F0502020204030204" pitchFamily="34" charset="0"/>
                          <a:cs typeface="Segoe UI Semilight" panose="020B0402040204020203" pitchFamily="34" charset="0"/>
                        </a:rPr>
                        <a:t>non-registered embedded generator</a:t>
                      </a:r>
                      <a:r>
                        <a:rPr lang="en-AU" sz="1200" b="0" dirty="0">
                          <a:effectLst/>
                          <a:latin typeface="+mn-lt"/>
                          <a:ea typeface="Calibri" panose="020F0502020204030204" pitchFamily="34" charset="0"/>
                          <a:cs typeface="Segoe UI Semilight" panose="020B0402040204020203" pitchFamily="34" charset="0"/>
                        </a:rPr>
                        <a:t>, i.e. a </a:t>
                      </a:r>
                      <a:r>
                        <a:rPr lang="en-AU" sz="1200" b="0" i="1" dirty="0">
                          <a:effectLst/>
                          <a:latin typeface="+mn-lt"/>
                          <a:ea typeface="Calibri" panose="020F0502020204030204" pitchFamily="34" charset="0"/>
                          <a:cs typeface="Segoe UI Semilight" panose="020B0402040204020203" pitchFamily="34" charset="0"/>
                        </a:rPr>
                        <a:t>generating unit</a:t>
                      </a:r>
                      <a:r>
                        <a:rPr lang="en-AU" sz="1200" b="0" dirty="0">
                          <a:effectLst/>
                          <a:latin typeface="+mn-lt"/>
                          <a:ea typeface="Calibri" panose="020F0502020204030204" pitchFamily="34" charset="0"/>
                          <a:cs typeface="Segoe UI Semilight" panose="020B0402040204020203" pitchFamily="34" charset="0"/>
                        </a:rPr>
                        <a:t> that is not classified by a </a:t>
                      </a:r>
                      <a:r>
                        <a:rPr lang="en-AU" sz="1200" b="0" i="1" dirty="0">
                          <a:effectLst/>
                          <a:latin typeface="+mn-lt"/>
                          <a:ea typeface="Calibri" panose="020F0502020204030204" pitchFamily="34" charset="0"/>
                          <a:cs typeface="Segoe UI Semilight" panose="020B0402040204020203" pitchFamily="34" charset="0"/>
                        </a:rPr>
                        <a:t>Market Generator</a:t>
                      </a:r>
                      <a:r>
                        <a:rPr lang="en-AU" sz="1200" b="0" dirty="0">
                          <a:effectLst/>
                          <a:latin typeface="+mn-lt"/>
                          <a:ea typeface="Calibri" panose="020F0502020204030204" pitchFamily="34" charset="0"/>
                          <a:cs typeface="Segoe UI Semilight" panose="020B0402040204020203" pitchFamily="34" charset="0"/>
                        </a:rPr>
                        <a:t>, but may be classified by a </a:t>
                      </a:r>
                      <a:r>
                        <a:rPr lang="en-AU" sz="1200" b="0" i="1" dirty="0">
                          <a:effectLst/>
                          <a:latin typeface="+mn-lt"/>
                          <a:ea typeface="Calibri" panose="020F0502020204030204" pitchFamily="34" charset="0"/>
                          <a:cs typeface="Segoe UI Semilight" panose="020B0402040204020203" pitchFamily="34" charset="0"/>
                        </a:rPr>
                        <a:t>Small Generation Aggregator</a:t>
                      </a:r>
                      <a:r>
                        <a:rPr lang="en-AU" sz="1200" b="0" dirty="0">
                          <a:effectLst/>
                          <a:latin typeface="+mn-lt"/>
                          <a:ea typeface="Calibri" panose="020F0502020204030204" pitchFamily="34" charset="0"/>
                          <a:cs typeface="Segoe UI Semilight" panose="020B0402040204020203" pitchFamily="34" charset="0"/>
                        </a:rPr>
                        <a:t> as a </a:t>
                      </a:r>
                      <a:r>
                        <a:rPr lang="en-AU" sz="1200" b="0" i="1" dirty="0">
                          <a:effectLst/>
                          <a:latin typeface="+mn-lt"/>
                          <a:ea typeface="Calibri" panose="020F0502020204030204" pitchFamily="34" charset="0"/>
                          <a:cs typeface="Segoe UI Semilight" panose="020B0402040204020203" pitchFamily="34" charset="0"/>
                        </a:rPr>
                        <a:t>market generating unit</a:t>
                      </a:r>
                      <a:r>
                        <a:rPr lang="en-AU" sz="1200" b="0" dirty="0">
                          <a:effectLst/>
                          <a:latin typeface="+mn-lt"/>
                          <a:ea typeface="Calibri" panose="020F0502020204030204" pitchFamily="34" charset="0"/>
                          <a:cs typeface="Segoe UI Semilight" panose="020B0402040204020203" pitchFamily="34" charset="0"/>
                        </a:rPr>
                        <a:t>.</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211004"/>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WHOLESAL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Transmission network</a:t>
                      </a:r>
                      <a:r>
                        <a:rPr lang="en-AU" sz="1200" b="0" dirty="0">
                          <a:effectLst/>
                          <a:latin typeface="+mn-lt"/>
                          <a:ea typeface="Segoe UI Semilight" panose="020B0402040204020203" pitchFamily="34" charset="0"/>
                          <a:cs typeface="Times New Roman" panose="02020603050405020304" pitchFamily="18" charset="0"/>
                        </a:rPr>
                        <a:t> </a:t>
                      </a:r>
                      <a:r>
                        <a:rPr lang="en-AU" sz="1200" b="0" i="1" dirty="0">
                          <a:effectLst/>
                          <a:latin typeface="+mn-lt"/>
                          <a:ea typeface="Segoe UI Semilight" panose="020B0402040204020203" pitchFamily="34" charset="0"/>
                          <a:cs typeface="Times New Roman" panose="02020603050405020304" pitchFamily="18" charset="0"/>
                        </a:rPr>
                        <a:t>connection point</a:t>
                      </a:r>
                      <a:r>
                        <a:rPr lang="en-AU" sz="1200" b="0" dirty="0">
                          <a:effectLst/>
                          <a:latin typeface="+mn-lt"/>
                          <a:ea typeface="Segoe UI Semilight" panose="020B0402040204020203" pitchFamily="34" charset="0"/>
                          <a:cs typeface="Times New Roman" panose="02020603050405020304" pitchFamily="18" charset="0"/>
                        </a:rPr>
                        <a:t> where energy is directly purchased from the </a:t>
                      </a:r>
                      <a:r>
                        <a:rPr lang="en-AU" sz="1200" b="0" i="1" dirty="0">
                          <a:effectLst/>
                          <a:latin typeface="+mn-lt"/>
                          <a:ea typeface="Segoe UI Semilight" panose="020B0402040204020203" pitchFamily="34" charset="0"/>
                          <a:cs typeface="Times New Roman" panose="02020603050405020304" pitchFamily="18" charset="0"/>
                        </a:rPr>
                        <a:t>spot market</a:t>
                      </a:r>
                      <a:r>
                        <a:rPr lang="en-AU" sz="1200" b="0" dirty="0">
                          <a:effectLst/>
                          <a:latin typeface="+mn-lt"/>
                          <a:ea typeface="Segoe UI Semilight" panose="020B0402040204020203" pitchFamily="34" charset="0"/>
                          <a:cs typeface="Times New Roman" panose="02020603050405020304" pitchFamily="18" charset="0"/>
                        </a:rPr>
                        <a:t> by a </a:t>
                      </a:r>
                      <a:r>
                        <a:rPr lang="en-AU" sz="1200" b="0" i="1" dirty="0">
                          <a:effectLst/>
                          <a:latin typeface="+mn-lt"/>
                          <a:ea typeface="Segoe UI Semilight" panose="020B0402040204020203" pitchFamily="34" charset="0"/>
                          <a:cs typeface="Times New Roman" panose="02020603050405020304" pitchFamily="18" charset="0"/>
                        </a:rPr>
                        <a:t>Market Customer</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48056"/>
                  </a:ext>
                </a:extLst>
              </a:tr>
              <a:tr h="370840">
                <a:tc>
                  <a:txBody>
                    <a:bodyPr/>
                    <a:lstStyle/>
                    <a:p>
                      <a:pPr>
                        <a:lnSpc>
                          <a:spcPct val="107000"/>
                        </a:lnSpc>
                        <a:spcBef>
                          <a:spcPts val="200"/>
                        </a:spcBef>
                        <a:spcAft>
                          <a:spcPts val="200"/>
                        </a:spcAft>
                      </a:pPr>
                      <a:r>
                        <a:rPr lang="en-AU" sz="1200" b="0">
                          <a:effectLst/>
                          <a:latin typeface="+mn-lt"/>
                          <a:ea typeface="Segoe UI Semilight" panose="020B0402040204020203" pitchFamily="34" charset="0"/>
                          <a:cs typeface="Times New Roman" panose="02020603050405020304" pitchFamily="18" charset="0"/>
                        </a:rPr>
                        <a:t>XBOUNDRY</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Connection point </a:t>
                      </a:r>
                      <a:r>
                        <a:rPr lang="en-AU" sz="1200" b="0" dirty="0">
                          <a:effectLst/>
                          <a:latin typeface="+mn-lt"/>
                          <a:ea typeface="Segoe UI Semilight" panose="020B0402040204020203" pitchFamily="34" charset="0"/>
                          <a:cs typeface="Times New Roman" panose="02020603050405020304" pitchFamily="18" charset="0"/>
                        </a:rPr>
                        <a:t>where a </a:t>
                      </a: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connects to another to </a:t>
                      </a: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134894396"/>
                  </a:ext>
                </a:extLst>
              </a:tr>
            </a:tbl>
          </a:graphicData>
        </a:graphic>
      </p:graphicFrame>
    </p:spTree>
    <p:extLst>
      <p:ext uri="{BB962C8B-B14F-4D97-AF65-F5344CB8AC3E}">
        <p14:creationId xmlns:p14="http://schemas.microsoft.com/office/powerpoint/2010/main" val="790090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8BCD4-E202-4326-9419-239ED46FD0FA}"/>
              </a:ext>
            </a:extLst>
          </p:cNvPr>
          <p:cNvSpPr>
            <a:spLocks noGrp="1"/>
          </p:cNvSpPr>
          <p:nvPr>
            <p:ph type="title"/>
          </p:nvPr>
        </p:nvSpPr>
        <p:spPr>
          <a:xfrm>
            <a:off x="206546" y="150494"/>
            <a:ext cx="8882589" cy="1310695"/>
          </a:xfrm>
        </p:spPr>
        <p:txBody>
          <a:bodyPr/>
          <a:lstStyle/>
          <a:p>
            <a:r>
              <a:rPr lang="en-AU" dirty="0"/>
              <a:t>5MS/GS and Covid-19 implications</a:t>
            </a:r>
          </a:p>
        </p:txBody>
      </p:sp>
      <p:sp>
        <p:nvSpPr>
          <p:cNvPr id="3" name="Content Placeholder 2">
            <a:extLst>
              <a:ext uri="{FF2B5EF4-FFF2-40B4-BE49-F238E27FC236}">
                <a16:creationId xmlns:a16="http://schemas.microsoft.com/office/drawing/2014/main" id="{E326B65D-E2DE-4D7D-A4E7-664E21E44A57}"/>
              </a:ext>
            </a:extLst>
          </p:cNvPr>
          <p:cNvSpPr>
            <a:spLocks noGrp="1"/>
          </p:cNvSpPr>
          <p:nvPr>
            <p:ph idx="1"/>
          </p:nvPr>
        </p:nvSpPr>
        <p:spPr>
          <a:xfrm>
            <a:off x="206546" y="1893542"/>
            <a:ext cx="10255425" cy="4796544"/>
          </a:xfrm>
        </p:spPr>
        <p:txBody>
          <a:bodyPr>
            <a:normAutofit/>
          </a:bodyPr>
          <a:lstStyle/>
          <a:p>
            <a:r>
              <a:rPr lang="en-AU" dirty="0"/>
              <a:t>Risk was raised at March PCF in relation to the impact Covid-19 may have on Industry’s and AEMO’s 5MS and GS implementation programs</a:t>
            </a:r>
          </a:p>
          <a:p>
            <a:r>
              <a:rPr lang="en-AU" dirty="0"/>
              <a:t>Risk was discussed at Executive Forum in March and the following actions were taken:</a:t>
            </a:r>
          </a:p>
          <a:p>
            <a:pPr lvl="1"/>
            <a:r>
              <a:rPr lang="en-AU" dirty="0"/>
              <a:t>Risk to be monitored through PCF</a:t>
            </a:r>
          </a:p>
          <a:p>
            <a:pPr lvl="1"/>
            <a:r>
              <a:rPr lang="en-AU" dirty="0"/>
              <a:t>Question(s) to be added to the Industry Readiness Questionnaire in relation to the impacts of Covid-19 and the mitigation measures</a:t>
            </a:r>
          </a:p>
          <a:p>
            <a:r>
              <a:rPr lang="en-AU" dirty="0"/>
              <a:t>PCF discussion on industry impact this Thursday, 9 April</a:t>
            </a:r>
          </a:p>
          <a:p>
            <a:pPr marL="0" indent="0">
              <a:buNone/>
            </a:pPr>
            <a:endParaRPr lang="en-AU" dirty="0"/>
          </a:p>
          <a:p>
            <a:pPr marL="0" indent="0">
              <a:buNone/>
            </a:pPr>
            <a:r>
              <a:rPr lang="en-AU" dirty="0">
                <a:solidFill>
                  <a:srgbClr val="C00000"/>
                </a:solidFill>
              </a:rPr>
              <a:t>This TFG meeting will focus on 5MS/GS implementation given that COVID-19 discussions are currently being managed by the PCF. </a:t>
            </a:r>
          </a:p>
        </p:txBody>
      </p:sp>
      <p:sp>
        <p:nvSpPr>
          <p:cNvPr id="4" name="Slide Number Placeholder 3">
            <a:extLst>
              <a:ext uri="{FF2B5EF4-FFF2-40B4-BE49-F238E27FC236}">
                <a16:creationId xmlns:a16="http://schemas.microsoft.com/office/drawing/2014/main" id="{85126236-BF8F-46C4-B0DE-8B1E7FA5DA00}"/>
              </a:ext>
            </a:extLst>
          </p:cNvPr>
          <p:cNvSpPr>
            <a:spLocks noGrp="1"/>
          </p:cNvSpPr>
          <p:nvPr>
            <p:ph type="sldNum" sz="quarter" idx="12"/>
          </p:nvPr>
        </p:nvSpPr>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178382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30973-CB63-4770-9222-1D6A4EF7EB7F}"/>
              </a:ext>
            </a:extLst>
          </p:cNvPr>
          <p:cNvSpPr>
            <a:spLocks noGrp="1"/>
          </p:cNvSpPr>
          <p:nvPr>
            <p:ph type="title"/>
          </p:nvPr>
        </p:nvSpPr>
        <p:spPr>
          <a:xfrm>
            <a:off x="206546" y="150494"/>
            <a:ext cx="9458153" cy="1310695"/>
          </a:xfrm>
        </p:spPr>
        <p:txBody>
          <a:bodyPr/>
          <a:lstStyle/>
          <a:p>
            <a:r>
              <a:rPr lang="en-AU" dirty="0"/>
              <a:t>Session objectives and expectations </a:t>
            </a:r>
          </a:p>
        </p:txBody>
      </p:sp>
      <p:sp>
        <p:nvSpPr>
          <p:cNvPr id="3" name="Content Placeholder 2">
            <a:extLst>
              <a:ext uri="{FF2B5EF4-FFF2-40B4-BE49-F238E27FC236}">
                <a16:creationId xmlns:a16="http://schemas.microsoft.com/office/drawing/2014/main" id="{BCCE857E-4D57-4D20-B873-276C7A03246A}"/>
              </a:ext>
            </a:extLst>
          </p:cNvPr>
          <p:cNvSpPr>
            <a:spLocks noGrp="1"/>
          </p:cNvSpPr>
          <p:nvPr>
            <p:ph idx="1"/>
          </p:nvPr>
        </p:nvSpPr>
        <p:spPr/>
        <p:txBody>
          <a:bodyPr/>
          <a:lstStyle/>
          <a:p>
            <a:r>
              <a:rPr lang="en-AU" dirty="0"/>
              <a:t>Increase clarity and understanding of activities in the MTP</a:t>
            </a:r>
          </a:p>
          <a:p>
            <a:r>
              <a:rPr lang="en-AU" dirty="0"/>
              <a:t>Confirm those areas where:</a:t>
            </a:r>
          </a:p>
          <a:p>
            <a:pPr lvl="1"/>
            <a:r>
              <a:rPr lang="en-AU" dirty="0"/>
              <a:t>AEMO support may be required by participants </a:t>
            </a:r>
          </a:p>
          <a:p>
            <a:pPr lvl="1"/>
            <a:r>
              <a:rPr lang="en-AU" dirty="0"/>
              <a:t>Implementation approaches to activities need elaborating</a:t>
            </a:r>
          </a:p>
          <a:p>
            <a:r>
              <a:rPr lang="en-AU" dirty="0"/>
              <a:t>Share plans and approaches across impacted participants</a:t>
            </a:r>
          </a:p>
          <a:p>
            <a:r>
              <a:rPr lang="en-AU" dirty="0"/>
              <a:t>Support ongoing participant work programs </a:t>
            </a:r>
          </a:p>
          <a:p>
            <a:r>
              <a:rPr lang="en-AU" dirty="0"/>
              <a:t>Confirm next steps for TFG</a:t>
            </a:r>
          </a:p>
        </p:txBody>
      </p:sp>
      <p:sp>
        <p:nvSpPr>
          <p:cNvPr id="4" name="Slide Number Placeholder 3">
            <a:extLst>
              <a:ext uri="{FF2B5EF4-FFF2-40B4-BE49-F238E27FC236}">
                <a16:creationId xmlns:a16="http://schemas.microsoft.com/office/drawing/2014/main" id="{F6398C2E-48FC-488F-98B6-71936E160E99}"/>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193040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AAF39-EF16-4883-A6ED-022A53DC52F5}"/>
              </a:ext>
            </a:extLst>
          </p:cNvPr>
          <p:cNvSpPr>
            <a:spLocks noGrp="1"/>
          </p:cNvSpPr>
          <p:nvPr>
            <p:ph type="title"/>
          </p:nvPr>
        </p:nvSpPr>
        <p:spPr/>
        <p:txBody>
          <a:bodyPr/>
          <a:lstStyle/>
          <a:p>
            <a:r>
              <a:rPr lang="en-AU" dirty="0"/>
              <a:t>Notes and actions from previous meeting</a:t>
            </a:r>
          </a:p>
        </p:txBody>
      </p:sp>
      <p:sp>
        <p:nvSpPr>
          <p:cNvPr id="3" name="Text Placeholder 2">
            <a:extLst>
              <a:ext uri="{FF2B5EF4-FFF2-40B4-BE49-F238E27FC236}">
                <a16:creationId xmlns:a16="http://schemas.microsoft.com/office/drawing/2014/main" id="{9DDAA6C3-3BD8-4466-942F-A8971B7DD98B}"/>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C78F68DF-950F-4F6C-BA6C-5D8D65180845}"/>
              </a:ext>
            </a:extLst>
          </p:cNvPr>
          <p:cNvSpPr>
            <a:spLocks noGrp="1"/>
          </p:cNvSpPr>
          <p:nvPr>
            <p:ph type="sldNum" sz="quarter" idx="12"/>
          </p:nvPr>
        </p:nvSpPr>
        <p:spPr/>
        <p:txBody>
          <a:bodyPr/>
          <a:lstStyle/>
          <a:p>
            <a:fld id="{4EC81F68-4976-451A-B2E9-79BCBD2F70CC}" type="slidenum">
              <a:rPr lang="en-AU" smtClean="0"/>
              <a:pPr/>
              <a:t>8</a:t>
            </a:fld>
            <a:endParaRPr lang="en-AU" dirty="0"/>
          </a:p>
        </p:txBody>
      </p:sp>
    </p:spTree>
    <p:extLst>
      <p:ext uri="{BB962C8B-B14F-4D97-AF65-F5344CB8AC3E}">
        <p14:creationId xmlns:p14="http://schemas.microsoft.com/office/powerpoint/2010/main" val="75397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3352-9DD1-47F6-BBD9-83D094301944}"/>
              </a:ext>
            </a:extLst>
          </p:cNvPr>
          <p:cNvSpPr>
            <a:spLocks noGrp="1"/>
          </p:cNvSpPr>
          <p:nvPr>
            <p:ph type="title"/>
          </p:nvPr>
        </p:nvSpPr>
        <p:spPr/>
        <p:txBody>
          <a:bodyPr/>
          <a:lstStyle/>
          <a:p>
            <a:r>
              <a:rPr lang="en-AU" dirty="0"/>
              <a:t>Actions from TFG #5 (28 Feb 20) – 1/3</a:t>
            </a:r>
          </a:p>
        </p:txBody>
      </p:sp>
      <p:graphicFrame>
        <p:nvGraphicFramePr>
          <p:cNvPr id="5" name="Table 5">
            <a:extLst>
              <a:ext uri="{FF2B5EF4-FFF2-40B4-BE49-F238E27FC236}">
                <a16:creationId xmlns:a16="http://schemas.microsoft.com/office/drawing/2014/main" id="{86CCB85C-4F35-4C7D-8A43-2F00C1D64B11}"/>
              </a:ext>
            </a:extLst>
          </p:cNvPr>
          <p:cNvGraphicFramePr>
            <a:graphicFrameLocks noGrp="1"/>
          </p:cNvGraphicFramePr>
          <p:nvPr>
            <p:ph idx="1"/>
            <p:extLst>
              <p:ext uri="{D42A27DB-BD31-4B8C-83A1-F6EECF244321}">
                <p14:modId xmlns:p14="http://schemas.microsoft.com/office/powerpoint/2010/main" val="2319260491"/>
              </p:ext>
            </p:extLst>
          </p:nvPr>
        </p:nvGraphicFramePr>
        <p:xfrm>
          <a:off x="207818" y="1525405"/>
          <a:ext cx="10253805" cy="5796280"/>
        </p:xfrm>
        <a:graphic>
          <a:graphicData uri="http://schemas.openxmlformats.org/drawingml/2006/table">
            <a:tbl>
              <a:tblPr firstRow="1" bandRow="1">
                <a:tableStyleId>{5C22544A-7EE6-4342-B048-85BDC9FD1C3A}</a:tableStyleId>
              </a:tblPr>
              <a:tblGrid>
                <a:gridCol w="1950166">
                  <a:extLst>
                    <a:ext uri="{9D8B030D-6E8A-4147-A177-3AD203B41FA5}">
                      <a16:colId xmlns:a16="http://schemas.microsoft.com/office/drawing/2014/main" val="928665069"/>
                    </a:ext>
                  </a:extLst>
                </a:gridCol>
                <a:gridCol w="3246120">
                  <a:extLst>
                    <a:ext uri="{9D8B030D-6E8A-4147-A177-3AD203B41FA5}">
                      <a16:colId xmlns:a16="http://schemas.microsoft.com/office/drawing/2014/main" val="2552585954"/>
                    </a:ext>
                  </a:extLst>
                </a:gridCol>
                <a:gridCol w="1234440">
                  <a:extLst>
                    <a:ext uri="{9D8B030D-6E8A-4147-A177-3AD203B41FA5}">
                      <a16:colId xmlns:a16="http://schemas.microsoft.com/office/drawing/2014/main" val="2967171112"/>
                    </a:ext>
                  </a:extLst>
                </a:gridCol>
                <a:gridCol w="3823079">
                  <a:extLst>
                    <a:ext uri="{9D8B030D-6E8A-4147-A177-3AD203B41FA5}">
                      <a16:colId xmlns:a16="http://schemas.microsoft.com/office/drawing/2014/main" val="2516502969"/>
                    </a:ext>
                  </a:extLst>
                </a:gridCol>
              </a:tblGrid>
              <a:tr h="370840">
                <a:tc>
                  <a:txBody>
                    <a:bodyPr/>
                    <a:lstStyle/>
                    <a:p>
                      <a:r>
                        <a:rPr lang="en-AU" sz="1400" dirty="0"/>
                        <a:t>Topic</a:t>
                      </a:r>
                    </a:p>
                  </a:txBody>
                  <a:tcPr/>
                </a:tc>
                <a:tc>
                  <a:txBody>
                    <a:bodyPr/>
                    <a:lstStyle/>
                    <a:p>
                      <a:r>
                        <a:rPr lang="en-AU" sz="1400" dirty="0"/>
                        <a:t>Action </a:t>
                      </a:r>
                    </a:p>
                  </a:txBody>
                  <a:tcPr/>
                </a:tc>
                <a:tc>
                  <a:txBody>
                    <a:bodyPr/>
                    <a:lstStyle/>
                    <a:p>
                      <a:r>
                        <a:rPr lang="en-AU" sz="1400" dirty="0"/>
                        <a:t>Responsibility</a:t>
                      </a:r>
                    </a:p>
                  </a:txBody>
                  <a:tcPr/>
                </a:tc>
                <a:tc>
                  <a:txBody>
                    <a:bodyPr/>
                    <a:lstStyle/>
                    <a:p>
                      <a:r>
                        <a:rPr lang="en-AU" sz="1400" dirty="0"/>
                        <a:t>Response</a:t>
                      </a:r>
                    </a:p>
                  </a:txBody>
                  <a:tcPr/>
                </a:tc>
                <a:extLst>
                  <a:ext uri="{0D108BD9-81ED-4DB2-BD59-A6C34878D82A}">
                    <a16:rowId xmlns:a16="http://schemas.microsoft.com/office/drawing/2014/main" val="3965390426"/>
                  </a:ext>
                </a:extLst>
              </a:tr>
              <a:tr h="370840">
                <a:tc rowSpan="5">
                  <a:txBody>
                    <a:bodyPr/>
                    <a:lstStyle/>
                    <a:p>
                      <a:pPr>
                        <a:spcAft>
                          <a:spcPts val="0"/>
                        </a:spcAft>
                      </a:pPr>
                      <a:r>
                        <a:rPr lang="en-AU" sz="1400" dirty="0">
                          <a:effectLst/>
                          <a:latin typeface="+mn-lt"/>
                          <a:ea typeface="Calibri" panose="020F0502020204030204" pitchFamily="34" charset="0"/>
                        </a:rPr>
                        <a:t>5min data delivery agreements</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 to include reference to type 7 metering in the ‘context slide’</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a:t>
                      </a:r>
                    </a:p>
                  </a:txBody>
                  <a:tcPr marL="68580" marR="68580" marT="0" marB="0" anchor="ctr"/>
                </a:tc>
                <a:tc>
                  <a:txBody>
                    <a:bodyPr/>
                    <a:lstStyle/>
                    <a:p>
                      <a:r>
                        <a:rPr lang="en-AU" sz="1400" dirty="0">
                          <a:latin typeface="+mn-lt"/>
                        </a:rPr>
                        <a:t>Complete</a:t>
                      </a:r>
                    </a:p>
                  </a:txBody>
                  <a:tcPr anchor="ctr"/>
                </a:tc>
                <a:extLst>
                  <a:ext uri="{0D108BD9-81ED-4DB2-BD59-A6C34878D82A}">
                    <a16:rowId xmlns:a16="http://schemas.microsoft.com/office/drawing/2014/main" val="223227421"/>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nchor="ctr"/>
                </a:tc>
                <a:tc>
                  <a:txBody>
                    <a:bodyPr/>
                    <a:lstStyle/>
                    <a:p>
                      <a:pPr>
                        <a:spcAft>
                          <a:spcPts val="0"/>
                        </a:spcAft>
                      </a:pPr>
                      <a:r>
                        <a:rPr lang="en-AU" sz="1400" dirty="0">
                          <a:effectLst/>
                          <a:latin typeface="+mn-lt"/>
                          <a:ea typeface="Calibri" panose="020F0502020204030204" pitchFamily="34" charset="0"/>
                        </a:rPr>
                        <a:t>Participants to seek Legal advice as required in relation to NER 7.10.5.</a:t>
                      </a:r>
                    </a:p>
                  </a:txBody>
                  <a:tcPr marL="68580" marR="68580" marT="0" marB="0" anchor="ctr"/>
                </a:tc>
                <a:tc>
                  <a:txBody>
                    <a:bodyPr/>
                    <a:lstStyle/>
                    <a:p>
                      <a:pPr>
                        <a:spcAft>
                          <a:spcPts val="0"/>
                        </a:spcAft>
                      </a:pPr>
                      <a:r>
                        <a:rPr lang="en-AU" sz="1400">
                          <a:effectLst/>
                          <a:latin typeface="+mn-lt"/>
                          <a:ea typeface="Calibri" panose="020F0502020204030204" pitchFamily="34" charset="0"/>
                        </a:rPr>
                        <a:t>Participants</a:t>
                      </a:r>
                    </a:p>
                  </a:txBody>
                  <a:tcPr marL="68580" marR="68580" marT="0" marB="0" anchor="ctr"/>
                </a:tc>
                <a:tc>
                  <a:txBody>
                    <a:bodyPr/>
                    <a:lstStyle/>
                    <a:p>
                      <a:r>
                        <a:rPr lang="en-AU" sz="1400" dirty="0">
                          <a:latin typeface="+mn-lt"/>
                        </a:rPr>
                        <a:t>Ongoing - Close</a:t>
                      </a:r>
                    </a:p>
                  </a:txBody>
                  <a:tcPr anchor="ctr"/>
                </a:tc>
                <a:extLst>
                  <a:ext uri="{0D108BD9-81ED-4DB2-BD59-A6C34878D82A}">
                    <a16:rowId xmlns:a16="http://schemas.microsoft.com/office/drawing/2014/main" val="3222145283"/>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nchor="ctr"/>
                </a:tc>
                <a:tc>
                  <a:txBody>
                    <a:bodyPr/>
                    <a:lstStyle/>
                    <a:p>
                      <a:pPr>
                        <a:spcAft>
                          <a:spcPts val="0"/>
                        </a:spcAft>
                      </a:pPr>
                      <a:r>
                        <a:rPr lang="en-AU" sz="1400" dirty="0">
                          <a:effectLst/>
                          <a:latin typeface="+mn-lt"/>
                          <a:ea typeface="Calibri" panose="020F0502020204030204" pitchFamily="34" charset="0"/>
                        </a:rPr>
                        <a:t>Participants to engage other Participants early to discuss the potential delivery of 5-min metering data pre-1 July 2021.</a:t>
                      </a:r>
                    </a:p>
                  </a:txBody>
                  <a:tcPr marL="68580" marR="68580" marT="0" marB="0" anchor="ctr"/>
                </a:tc>
                <a:tc>
                  <a:txBody>
                    <a:bodyPr/>
                    <a:lstStyle/>
                    <a:p>
                      <a:pPr>
                        <a:spcAft>
                          <a:spcPts val="0"/>
                        </a:spcAft>
                      </a:pPr>
                      <a:r>
                        <a:rPr lang="en-AU" sz="1400">
                          <a:effectLst/>
                          <a:latin typeface="+mn-lt"/>
                          <a:ea typeface="Calibri" panose="020F0502020204030204" pitchFamily="34" charset="0"/>
                        </a:rPr>
                        <a:t>Participants</a:t>
                      </a:r>
                    </a:p>
                  </a:txBody>
                  <a:tcPr marL="68580" marR="68580" marT="0" marB="0" anchor="ctr"/>
                </a:tc>
                <a:tc>
                  <a:txBody>
                    <a:bodyPr/>
                    <a:lstStyle/>
                    <a:p>
                      <a:r>
                        <a:rPr lang="en-AU" sz="1400" dirty="0">
                          <a:latin typeface="+mn-lt"/>
                        </a:rPr>
                        <a:t>Ongoing – Close</a:t>
                      </a:r>
                    </a:p>
                  </a:txBody>
                  <a:tcPr anchor="ctr"/>
                </a:tc>
                <a:extLst>
                  <a:ext uri="{0D108BD9-81ED-4DB2-BD59-A6C34878D82A}">
                    <a16:rowId xmlns:a16="http://schemas.microsoft.com/office/drawing/2014/main" val="3739552507"/>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nchor="ctr"/>
                </a:tc>
                <a:tc>
                  <a:txBody>
                    <a:bodyPr/>
                    <a:lstStyle/>
                    <a:p>
                      <a:pPr>
                        <a:spcAft>
                          <a:spcPts val="0"/>
                        </a:spcAft>
                      </a:pPr>
                      <a:r>
                        <a:rPr lang="en-AU" sz="1400" dirty="0">
                          <a:effectLst/>
                          <a:latin typeface="+mn-lt"/>
                          <a:ea typeface="Calibri" panose="020F0502020204030204" pitchFamily="34" charset="0"/>
                        </a:rPr>
                        <a:t>Participants to advise AEMO when they believe they will deliver or receive 5-min metering data. </a:t>
                      </a:r>
                    </a:p>
                  </a:txBody>
                  <a:tcPr marL="68580" marR="68580" marT="0" marB="0" anchor="ctr"/>
                </a:tc>
                <a:tc>
                  <a:txBody>
                    <a:bodyPr/>
                    <a:lstStyle/>
                    <a:p>
                      <a:pPr>
                        <a:spcAft>
                          <a:spcPts val="0"/>
                        </a:spcAft>
                      </a:pPr>
                      <a:r>
                        <a:rPr lang="en-AU" sz="1400">
                          <a:effectLst/>
                          <a:latin typeface="+mn-lt"/>
                          <a:ea typeface="Calibri" panose="020F0502020204030204" pitchFamily="34" charset="0"/>
                        </a:rPr>
                        <a:t>Participants</a:t>
                      </a:r>
                    </a:p>
                  </a:txBody>
                  <a:tcPr marL="68580" marR="68580" marT="0" marB="0" anchor="ctr"/>
                </a:tc>
                <a:tc>
                  <a:txBody>
                    <a:bodyPr/>
                    <a:lstStyle/>
                    <a:p>
                      <a:r>
                        <a:rPr lang="en-AU" sz="1400" b="1" dirty="0">
                          <a:latin typeface="+mn-lt"/>
                        </a:rPr>
                        <a:t>6 responses received: </a:t>
                      </a:r>
                    </a:p>
                    <a:p>
                      <a:pPr marL="285750" indent="-285750">
                        <a:buFont typeface="Arial" panose="020B0604020202020204" pitchFamily="34" charset="0"/>
                        <a:buChar char="•"/>
                      </a:pPr>
                      <a:r>
                        <a:rPr lang="en-AU" sz="1400" dirty="0">
                          <a:latin typeface="+mn-lt"/>
                        </a:rPr>
                        <a:t>3 retailers indicated they </a:t>
                      </a:r>
                      <a:r>
                        <a:rPr lang="en-AU" sz="1400">
                          <a:latin typeface="+mn-lt"/>
                        </a:rPr>
                        <a:t>will start receiving 5-min </a:t>
                      </a:r>
                      <a:r>
                        <a:rPr lang="en-AU" sz="1400" dirty="0">
                          <a:latin typeface="+mn-lt"/>
                        </a:rPr>
                        <a:t>data from 1 Jul 2021</a:t>
                      </a:r>
                    </a:p>
                    <a:p>
                      <a:pPr marL="285750" indent="-285750">
                        <a:buFont typeface="Arial" panose="020B0604020202020204" pitchFamily="34" charset="0"/>
                        <a:buChar char="•"/>
                      </a:pPr>
                      <a:r>
                        <a:rPr lang="en-AU" sz="1400" dirty="0">
                          <a:latin typeface="+mn-lt"/>
                        </a:rPr>
                        <a:t>1 retailer and 1 DNSP indicated they will be able to receive 5-min data from approx. Q1, 2021</a:t>
                      </a:r>
                    </a:p>
                    <a:p>
                      <a:pPr marL="285750" indent="-285750">
                        <a:buFont typeface="Arial" panose="020B0604020202020204" pitchFamily="34" charset="0"/>
                        <a:buChar char="•"/>
                      </a:pPr>
                      <a:r>
                        <a:rPr lang="en-AU" sz="1400" dirty="0">
                          <a:latin typeface="+mn-lt"/>
                        </a:rPr>
                        <a:t>1 MDP indicated it will be able to send and receive 5-min data from Nov 2020, and will aggregate to 15-min or 30-min data as required until 1 Jul 2021 or thereafter.</a:t>
                      </a:r>
                    </a:p>
                  </a:txBody>
                  <a:tcPr anchor="ctr"/>
                </a:tc>
                <a:extLst>
                  <a:ext uri="{0D108BD9-81ED-4DB2-BD59-A6C34878D82A}">
                    <a16:rowId xmlns:a16="http://schemas.microsoft.com/office/drawing/2014/main" val="2410120389"/>
                  </a:ext>
                </a:extLst>
              </a:tr>
              <a:tr h="370840">
                <a:tc vMerge="1">
                  <a:txBody>
                    <a:bodyPr/>
                    <a:lstStyle/>
                    <a:p>
                      <a:pPr>
                        <a:spcAft>
                          <a:spcPts val="0"/>
                        </a:spcAft>
                      </a:pPr>
                      <a:endParaRPr lang="en-AU" sz="1600" dirty="0">
                        <a:effectLst/>
                        <a:latin typeface="+mn-lt"/>
                        <a:ea typeface="Calibri" panose="020F0502020204030204" pitchFamily="34" charset="0"/>
                      </a:endParaRP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 to publish list of participants’ intentions on their timing for delivering or receiving 5-minute metering data. </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a:t>
                      </a:r>
                    </a:p>
                  </a:txBody>
                  <a:tcPr marL="68580" marR="68580" marT="0" marB="0" anchor="ctr"/>
                </a:tc>
                <a:tc>
                  <a:txBody>
                    <a:bodyPr/>
                    <a:lstStyle/>
                    <a:p>
                      <a:r>
                        <a:rPr lang="en-AU" sz="1400" dirty="0">
                          <a:latin typeface="+mn-lt"/>
                        </a:rPr>
                        <a:t>Responses from most TFG members still outstanding </a:t>
                      </a:r>
                    </a:p>
                  </a:txBody>
                  <a:tcPr anchor="ctr"/>
                </a:tc>
                <a:extLst>
                  <a:ext uri="{0D108BD9-81ED-4DB2-BD59-A6C34878D82A}">
                    <a16:rowId xmlns:a16="http://schemas.microsoft.com/office/drawing/2014/main" val="903327295"/>
                  </a:ext>
                </a:extLst>
              </a:tr>
              <a:tr h="370840">
                <a:tc>
                  <a:txBody>
                    <a:bodyPr/>
                    <a:lstStyle/>
                    <a:p>
                      <a:pPr>
                        <a:spcAft>
                          <a:spcPts val="0"/>
                        </a:spcAft>
                      </a:pPr>
                      <a:r>
                        <a:rPr lang="en-AU" sz="1400">
                          <a:effectLst/>
                          <a:latin typeface="+mn-lt"/>
                          <a:ea typeface="Calibri" panose="020F0502020204030204" pitchFamily="34" charset="0"/>
                        </a:rPr>
                        <a:t>5-min metering data delivery for Type 4/4A…</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 and TFG to monitor and consider implications of changes being discussed in the ERCF</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 &amp; Participants</a:t>
                      </a:r>
                    </a:p>
                  </a:txBody>
                  <a:tcPr marL="68580" marR="68580" marT="0" marB="0" anchor="ctr"/>
                </a:tc>
                <a:tc>
                  <a:txBody>
                    <a:bodyPr/>
                    <a:lstStyle/>
                    <a:p>
                      <a:r>
                        <a:rPr lang="en-AU" sz="1400" dirty="0">
                          <a:latin typeface="+mn-lt"/>
                        </a:rPr>
                        <a:t>Ongoing</a:t>
                      </a:r>
                    </a:p>
                  </a:txBody>
                  <a:tcPr anchor="ctr"/>
                </a:tc>
                <a:extLst>
                  <a:ext uri="{0D108BD9-81ED-4DB2-BD59-A6C34878D82A}">
                    <a16:rowId xmlns:a16="http://schemas.microsoft.com/office/drawing/2014/main" val="3830758519"/>
                  </a:ext>
                </a:extLst>
              </a:tr>
              <a:tr h="370840">
                <a:tc>
                  <a:txBody>
                    <a:bodyPr/>
                    <a:lstStyle/>
                    <a:p>
                      <a:pPr>
                        <a:spcAft>
                          <a:spcPts val="0"/>
                        </a:spcAft>
                      </a:pPr>
                      <a:r>
                        <a:rPr lang="en-AU" sz="1400">
                          <a:effectLst/>
                          <a:latin typeface="+mn-lt"/>
                          <a:ea typeface="Calibri" panose="020F0502020204030204" pitchFamily="34" charset="0"/>
                        </a:rPr>
                        <a:t>Non-contestable unmetered loads</a:t>
                      </a:r>
                    </a:p>
                  </a:txBody>
                  <a:tcPr marL="68580" marR="68580" marT="0" marB="0" anchor="ctr"/>
                </a:tc>
                <a:tc>
                  <a:txBody>
                    <a:bodyPr/>
                    <a:lstStyle/>
                    <a:p>
                      <a:pPr>
                        <a:spcAft>
                          <a:spcPts val="0"/>
                        </a:spcAft>
                      </a:pPr>
                      <a:r>
                        <a:rPr lang="en-AU" sz="1400">
                          <a:effectLst/>
                          <a:latin typeface="+mn-lt"/>
                          <a:ea typeface="Calibri" panose="020F0502020204030204" pitchFamily="34" charset="0"/>
                        </a:rPr>
                        <a:t>AEMO to confirm number of prospective days a datastream can be created</a:t>
                      </a:r>
                    </a:p>
                  </a:txBody>
                  <a:tcPr marL="68580" marR="68580" marT="0" marB="0" anchor="ctr"/>
                </a:tc>
                <a:tc>
                  <a:txBody>
                    <a:bodyPr/>
                    <a:lstStyle/>
                    <a:p>
                      <a:pPr>
                        <a:spcAft>
                          <a:spcPts val="0"/>
                        </a:spcAft>
                      </a:pPr>
                      <a:r>
                        <a:rPr lang="en-AU" sz="1400" dirty="0">
                          <a:effectLst/>
                          <a:latin typeface="+mn-lt"/>
                          <a:ea typeface="Calibri" panose="020F0502020204030204" pitchFamily="34" charset="0"/>
                        </a:rPr>
                        <a:t>AEMO</a:t>
                      </a:r>
                    </a:p>
                  </a:txBody>
                  <a:tcPr marL="68580" marR="68580" marT="0" marB="0" anchor="ctr"/>
                </a:tc>
                <a:tc>
                  <a:txBody>
                    <a:bodyPr/>
                    <a:lstStyle/>
                    <a:p>
                      <a:r>
                        <a:rPr lang="en-AU" sz="1400" dirty="0">
                          <a:latin typeface="+mn-lt"/>
                        </a:rPr>
                        <a:t>Complete</a:t>
                      </a:r>
                    </a:p>
                  </a:txBody>
                  <a:tcPr anchor="ctr"/>
                </a:tc>
                <a:extLst>
                  <a:ext uri="{0D108BD9-81ED-4DB2-BD59-A6C34878D82A}">
                    <a16:rowId xmlns:a16="http://schemas.microsoft.com/office/drawing/2014/main" val="4173037997"/>
                  </a:ext>
                </a:extLst>
              </a:tr>
            </a:tbl>
          </a:graphicData>
        </a:graphic>
      </p:graphicFrame>
      <p:sp>
        <p:nvSpPr>
          <p:cNvPr id="4" name="Slide Number Placeholder 3">
            <a:extLst>
              <a:ext uri="{FF2B5EF4-FFF2-40B4-BE49-F238E27FC236}">
                <a16:creationId xmlns:a16="http://schemas.microsoft.com/office/drawing/2014/main" id="{0154A9C6-293C-4C4A-A17B-8A2D398CC311}"/>
              </a:ext>
            </a:extLst>
          </p:cNvPr>
          <p:cNvSpPr>
            <a:spLocks noGrp="1"/>
          </p:cNvSpPr>
          <p:nvPr>
            <p:ph type="sldNum" sz="quarter" idx="12"/>
          </p:nvPr>
        </p:nvSpPr>
        <p:spPr/>
        <p:txBody>
          <a:bodyPr/>
          <a:lstStyle/>
          <a:p>
            <a:fld id="{4EC81F68-4976-451A-B2E9-79BCBD2F70CC}" type="slidenum">
              <a:rPr lang="en-AU" smtClean="0"/>
              <a:t>9</a:t>
            </a:fld>
            <a:endParaRPr lang="en-AU" dirty="0"/>
          </a:p>
        </p:txBody>
      </p:sp>
    </p:spTree>
    <p:extLst>
      <p:ext uri="{BB962C8B-B14F-4D97-AF65-F5344CB8AC3E}">
        <p14:creationId xmlns:p14="http://schemas.microsoft.com/office/powerpoint/2010/main" val="1889438935"/>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AEMODescription xmlns="a14523ce-dede-483e-883a-2d83261080bd" xsi:nil="true"/>
    <AEMOCustodian xmlns="a14523ce-dede-483e-883a-2d83261080bd">
      <UserInfo>
        <DisplayName/>
        <AccountId xsi:nil="true"/>
        <AccountType/>
      </UserInfo>
    </AEMOCustodian>
    <ArchiveDocument xmlns="a14523ce-dede-483e-883a-2d83261080bd">false</ArchiveDocument>
    <_dlc_DocId xmlns="a14523ce-dede-483e-883a-2d83261080bd">PROJECT-107690352-7941</_dlc_DocId>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TaxCatchAll xmlns="a14523ce-dede-483e-883a-2d83261080bd">
      <Value>1</Value>
    </TaxCatchAll>
    <AEMOKeywordsTaxHTField0 xmlns="a14523ce-dede-483e-883a-2d83261080bd">
      <Terms xmlns="http://schemas.microsoft.com/office/infopath/2007/PartnerControls"/>
    </AEMOKeywordsTaxHTField0>
    <_dlc_DocIdUrl xmlns="a14523ce-dede-483e-883a-2d83261080bd">
      <Url>http://sharedocs/projects/5ms/_layouts/15/DocIdRedir.aspx?ID=PROJECT-107690352-7941</Url>
      <Description>PROJECT-107690352-7941</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4AFE90-69B5-4964-94FB-785DFBE90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3224CC-2DB2-4BC2-920C-46C40BE96F65}">
  <ds:schemaRefs>
    <ds:schemaRef ds:uri="http://schemas.microsoft.com/sharepoint/events"/>
  </ds:schemaRefs>
</ds:datastoreItem>
</file>

<file path=customXml/itemProps3.xml><?xml version="1.0" encoding="utf-8"?>
<ds:datastoreItem xmlns:ds="http://schemas.openxmlformats.org/officeDocument/2006/customXml" ds:itemID="{5D8FDC2A-7B43-4B2F-889D-ACA4642F1F9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a14523ce-dede-483e-883a-2d83261080bd"/>
    <ds:schemaRef ds:uri="http://www.w3.org/XML/1998/namespace"/>
    <ds:schemaRef ds:uri="http://purl.org/dc/dcmitype/"/>
  </ds:schemaRefs>
</ds:datastoreItem>
</file>

<file path=customXml/itemProps4.xml><?xml version="1.0" encoding="utf-8"?>
<ds:datastoreItem xmlns:ds="http://schemas.openxmlformats.org/officeDocument/2006/customXml" ds:itemID="{EE403FD8-9B32-4D52-AE9D-8F35D29AF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0</TotalTime>
  <Words>8316</Words>
  <Application>Microsoft Office PowerPoint</Application>
  <PresentationFormat>Custom</PresentationFormat>
  <Paragraphs>1304</Paragraphs>
  <Slides>58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Arial Narrow</vt:lpstr>
      <vt:lpstr>Calibri</vt:lpstr>
      <vt:lpstr>Century Gothic</vt:lpstr>
      <vt:lpstr>Futura Std Light</vt:lpstr>
      <vt:lpstr>Segoe UI Semilight</vt:lpstr>
      <vt:lpstr>Tw Cen MT</vt:lpstr>
      <vt:lpstr>AEMO 2018 A4 landscape</vt:lpstr>
      <vt:lpstr>NOTES 5MS/GS Transition Focus Group #6: Implementing the Metering transition plan</vt:lpstr>
      <vt:lpstr>Attendees</vt:lpstr>
      <vt:lpstr>Consolidate meeting actions</vt:lpstr>
      <vt:lpstr>Agenda</vt:lpstr>
      <vt:lpstr>Introduction </vt:lpstr>
      <vt:lpstr>5MS/GS and Covid-19 implications</vt:lpstr>
      <vt:lpstr>Session objectives and expectations </vt:lpstr>
      <vt:lpstr>Notes and actions from previous meeting</vt:lpstr>
      <vt:lpstr>Actions from TFG #5 (28 Feb 20) – 1/3</vt:lpstr>
      <vt:lpstr>Actions from TFG #5 (28 Feb 20) – 2/3</vt:lpstr>
      <vt:lpstr>Actions from TFG #5 (28 Feb 20) – 3/3</vt:lpstr>
      <vt:lpstr>Updates to the MTP</vt:lpstr>
      <vt:lpstr>Updates to the MTP since previous meeting</vt:lpstr>
      <vt:lpstr>Transition of Net datastreams to register level datastreams </vt:lpstr>
      <vt:lpstr>Context</vt:lpstr>
      <vt:lpstr>AEMO CNDS &amp; Meter Data Clarifications Overview</vt:lpstr>
      <vt:lpstr>Examples of some of the clarifications</vt:lpstr>
      <vt:lpstr>Valid 5MS DataStreamSuffix and DataStreamType Code ‘Combinations’</vt:lpstr>
      <vt:lpstr>Scenario 8: An interval metered NMI with Master, Check and Logical Meters</vt:lpstr>
      <vt:lpstr>NOTES: CNDS &amp; Meter Data clarification overview</vt:lpstr>
      <vt:lpstr>Accreditation activities</vt:lpstr>
      <vt:lpstr>MSP accreditation updates: Observations</vt:lpstr>
      <vt:lpstr>Changes to AEMO’s Meter Data Validation Framework </vt:lpstr>
      <vt:lpstr>Changes to AEMO’s Meter Data Validation Framework </vt:lpstr>
      <vt:lpstr>Changes to AEMO’s Meter Data Validation Framework </vt:lpstr>
      <vt:lpstr>Notes: Changes to AEMO’s Meter Data Validation Framework </vt:lpstr>
      <vt:lpstr>MTP activities:  Clarifications and approaches</vt:lpstr>
      <vt:lpstr>MTP activities:  Clarifications and approaches</vt:lpstr>
      <vt:lpstr>MP ‘Responsible’ MTP Activities</vt:lpstr>
      <vt:lpstr>NOTES: MP ‘Responsible’ MTP Activities</vt:lpstr>
      <vt:lpstr>MDP ‘Responsible’ MTP Activities</vt:lpstr>
      <vt:lpstr>MDP ‘Responsible’ MTP Activities</vt:lpstr>
      <vt:lpstr>NOTES: MDP ‘Responsible’ MTP Activities</vt:lpstr>
      <vt:lpstr>MC ‘Responsible’ MTP Activities</vt:lpstr>
      <vt:lpstr>LNSP ‘Responsible’ MTP Activities</vt:lpstr>
      <vt:lpstr>TNSP ‘Responsible’ MTP Activities</vt:lpstr>
      <vt:lpstr>FRMP ‘Responsible’ MTP Activities</vt:lpstr>
      <vt:lpstr>‘Other’ MTP Activities</vt:lpstr>
      <vt:lpstr>FRMP/LR updates (GLOPOOL)</vt:lpstr>
      <vt:lpstr>NOTES: FRMP/LR updates (GLOPOOL)</vt:lpstr>
      <vt:lpstr>Readiness reporting relating to MTP</vt:lpstr>
      <vt:lpstr>Reflecting progress in your responses</vt:lpstr>
      <vt:lpstr>Reflecting progress in your responses - Example</vt:lpstr>
      <vt:lpstr>Metering transition plan past and upcoming activities: Meter installation and reconfiguration</vt:lpstr>
      <vt:lpstr>Metering transition plan upcoming activities: Metering data delivery</vt:lpstr>
      <vt:lpstr>Metering transition plan past and upcoming activities: MSP accreditation updates</vt:lpstr>
      <vt:lpstr>Readiness reporting - timelines</vt:lpstr>
      <vt:lpstr>Next steps and general questions</vt:lpstr>
      <vt:lpstr>Reflection on session objectives</vt:lpstr>
      <vt:lpstr>Next steps</vt:lpstr>
      <vt:lpstr>General questions</vt:lpstr>
      <vt:lpstr>Thank you for your attendance and participation!</vt:lpstr>
      <vt:lpstr>APPENDIX:  Refresher on 5MS and GS metering and metering data obligations</vt:lpstr>
      <vt:lpstr>5MS Metering installation requirements</vt:lpstr>
      <vt:lpstr>5MS/GS metering data delivery to AEMO</vt:lpstr>
      <vt:lpstr>5MS/GS: MSATS datastream standing data</vt:lpstr>
      <vt:lpstr>5MS/GS:  MSATS standing data - general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Notes Pack</dc:title>
  <dc:creator/>
  <cp:lastModifiedBy/>
  <cp:revision>1</cp:revision>
  <dcterms:created xsi:type="dcterms:W3CDTF">2018-09-10T05:08:21Z</dcterms:created>
  <dcterms:modified xsi:type="dcterms:W3CDTF">2020-04-23T07:20:50Z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0x0101009BE89D58CAF0934CA32A20BCFFD353DC00D090D6681D809D4D8FC2F677DB1CD59F</vt:lpwstr>
  </property>
  <property fmtid="{D5CDD505-2E9C-101B-9397-08002B2CF9AE}" pid="4" name="AEMOKeywords">
    <vt:lpwstr/>
  </property>
  <property fmtid="{D5CDD505-2E9C-101B-9397-08002B2CF9AE}" pid="5" name="_dlc_DocIdItemGuid">
    <vt:lpwstr>fcfb94b5-a28e-470b-a97f-74619a9cb9b9</vt:lpwstr>
  </property>
</Properties>
</file>