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33"/>
  </p:notesMasterIdLst>
  <p:sldIdLst>
    <p:sldId id="256" r:id="rId5"/>
    <p:sldId id="258" r:id="rId6"/>
    <p:sldId id="257" r:id="rId7"/>
    <p:sldId id="1477" r:id="rId8"/>
    <p:sldId id="3780" r:id="rId9"/>
    <p:sldId id="3824" r:id="rId10"/>
    <p:sldId id="3825" r:id="rId11"/>
    <p:sldId id="3783" r:id="rId12"/>
    <p:sldId id="1497" r:id="rId13"/>
    <p:sldId id="1514" r:id="rId14"/>
    <p:sldId id="3791" r:id="rId15"/>
    <p:sldId id="3773" r:id="rId16"/>
    <p:sldId id="3827" r:id="rId17"/>
    <p:sldId id="3826" r:id="rId18"/>
    <p:sldId id="3829" r:id="rId19"/>
    <p:sldId id="3830" r:id="rId20"/>
    <p:sldId id="3786" r:id="rId21"/>
    <p:sldId id="1511" r:id="rId22"/>
    <p:sldId id="3784" r:id="rId23"/>
    <p:sldId id="1502" r:id="rId24"/>
    <p:sldId id="3831" r:id="rId25"/>
    <p:sldId id="3821" r:id="rId26"/>
    <p:sldId id="604" r:id="rId27"/>
    <p:sldId id="516" r:id="rId28"/>
    <p:sldId id="3822" r:id="rId29"/>
    <p:sldId id="3823" r:id="rId30"/>
    <p:sldId id="435" r:id="rId31"/>
    <p:sldId id="846" r:id="rId32"/>
  </p:sldIdLst>
  <p:sldSz cx="10691813" cy="7559675"/>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9F5DDD7-5513-433F-AADE-5BF4E067BEDE}">
          <p14:sldIdLst>
            <p14:sldId id="256"/>
            <p14:sldId id="258"/>
            <p14:sldId id="257"/>
            <p14:sldId id="1477"/>
            <p14:sldId id="3780"/>
            <p14:sldId id="3824"/>
            <p14:sldId id="3825"/>
            <p14:sldId id="3783"/>
            <p14:sldId id="1497"/>
            <p14:sldId id="1514"/>
            <p14:sldId id="3791"/>
            <p14:sldId id="3773"/>
            <p14:sldId id="3827"/>
            <p14:sldId id="3826"/>
            <p14:sldId id="3829"/>
            <p14:sldId id="3830"/>
            <p14:sldId id="3786"/>
            <p14:sldId id="1511"/>
            <p14:sldId id="3784"/>
            <p14:sldId id="1502"/>
            <p14:sldId id="3831"/>
            <p14:sldId id="3821"/>
            <p14:sldId id="604"/>
            <p14:sldId id="516"/>
            <p14:sldId id="3822"/>
            <p14:sldId id="3823"/>
            <p14:sldId id="435"/>
            <p14:sldId id="846"/>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3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CCC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A6CBD9F-F027-0000-8311-F5DFA8F46EC9}" v="10" dt="2021-04-12T05:46:13.600"/>
    <p1510:client id="{9E501920-7104-4E63-90F6-5EA2C4005B7A}" v="2" dt="2021-04-12T03:45:30.73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86" autoAdjust="0"/>
    <p:restoredTop sz="93931" autoAdjust="0"/>
  </p:normalViewPr>
  <p:slideViewPr>
    <p:cSldViewPr snapToGrid="0">
      <p:cViewPr varScale="1">
        <p:scale>
          <a:sx n="149" d="100"/>
          <a:sy n="149" d="100"/>
        </p:scale>
        <p:origin x="1464"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5/10/relationships/revisionInfo" Target="revisionInfo.xml"/><Relationship Id="rId21" Type="http://schemas.openxmlformats.org/officeDocument/2006/relationships/slide" Target="slides/slide17.xml"/><Relationship Id="rId34"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5347"/>
          </a:xfrm>
          <a:prstGeom prst="rect">
            <a:avLst/>
          </a:prstGeom>
        </p:spPr>
        <p:txBody>
          <a:bodyPr vert="horz" lIns="96661" tIns="48331" rIns="96661" bIns="48331" rtlCol="0"/>
          <a:lstStyle>
            <a:lvl1pPr algn="l">
              <a:defRPr sz="1300"/>
            </a:lvl1pPr>
          </a:lstStyle>
          <a:p>
            <a:endParaRPr lang="en-AU" dirty="0"/>
          </a:p>
        </p:txBody>
      </p:sp>
      <p:sp>
        <p:nvSpPr>
          <p:cNvPr id="3" name="Date Placeholder 2"/>
          <p:cNvSpPr>
            <a:spLocks noGrp="1"/>
          </p:cNvSpPr>
          <p:nvPr>
            <p:ph type="dt" idx="1"/>
          </p:nvPr>
        </p:nvSpPr>
        <p:spPr>
          <a:xfrm>
            <a:off x="3850443" y="1"/>
            <a:ext cx="2945659" cy="495347"/>
          </a:xfrm>
          <a:prstGeom prst="rect">
            <a:avLst/>
          </a:prstGeom>
        </p:spPr>
        <p:txBody>
          <a:bodyPr vert="horz" lIns="96661" tIns="48331" rIns="96661" bIns="48331" rtlCol="0"/>
          <a:lstStyle>
            <a:lvl1pPr algn="r">
              <a:defRPr sz="1300"/>
            </a:lvl1pPr>
          </a:lstStyle>
          <a:p>
            <a:fld id="{48202303-8887-4A82-9A12-4B8F161D12B2}" type="datetimeFigureOut">
              <a:rPr lang="en-AU" smtClean="0"/>
              <a:t>18/04/2021</a:t>
            </a:fld>
            <a:endParaRPr lang="en-AU" dirty="0"/>
          </a:p>
        </p:txBody>
      </p:sp>
      <p:sp>
        <p:nvSpPr>
          <p:cNvPr id="4" name="Slide Image Placeholder 3"/>
          <p:cNvSpPr>
            <a:spLocks noGrp="1" noRot="1" noChangeAspect="1"/>
          </p:cNvSpPr>
          <p:nvPr>
            <p:ph type="sldImg" idx="2"/>
          </p:nvPr>
        </p:nvSpPr>
        <p:spPr>
          <a:xfrm>
            <a:off x="1042988" y="1233488"/>
            <a:ext cx="4711700" cy="3332162"/>
          </a:xfrm>
          <a:prstGeom prst="rect">
            <a:avLst/>
          </a:prstGeom>
          <a:noFill/>
          <a:ln w="12700">
            <a:solidFill>
              <a:prstClr val="black"/>
            </a:solidFill>
          </a:ln>
        </p:spPr>
        <p:txBody>
          <a:bodyPr vert="horz" lIns="96661" tIns="48331" rIns="96661" bIns="48331" rtlCol="0" anchor="ctr"/>
          <a:lstStyle/>
          <a:p>
            <a:endParaRPr lang="en-AU" dirty="0"/>
          </a:p>
        </p:txBody>
      </p:sp>
      <p:sp>
        <p:nvSpPr>
          <p:cNvPr id="5" name="Notes Placeholder 4"/>
          <p:cNvSpPr>
            <a:spLocks noGrp="1"/>
          </p:cNvSpPr>
          <p:nvPr>
            <p:ph type="body" sz="quarter" idx="3"/>
          </p:nvPr>
        </p:nvSpPr>
        <p:spPr>
          <a:xfrm>
            <a:off x="679768" y="4751219"/>
            <a:ext cx="5438140" cy="3887362"/>
          </a:xfrm>
          <a:prstGeom prst="rect">
            <a:avLst/>
          </a:prstGeom>
        </p:spPr>
        <p:txBody>
          <a:bodyPr vert="horz" lIns="96661" tIns="48331" rIns="96661" bIns="48331"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377317"/>
            <a:ext cx="2945659" cy="495346"/>
          </a:xfrm>
          <a:prstGeom prst="rect">
            <a:avLst/>
          </a:prstGeom>
        </p:spPr>
        <p:txBody>
          <a:bodyPr vert="horz" lIns="96661" tIns="48331" rIns="96661" bIns="48331" rtlCol="0" anchor="b"/>
          <a:lstStyle>
            <a:lvl1pPr algn="l">
              <a:defRPr sz="1300"/>
            </a:lvl1pPr>
          </a:lstStyle>
          <a:p>
            <a:endParaRPr lang="en-AU" dirty="0"/>
          </a:p>
        </p:txBody>
      </p:sp>
      <p:sp>
        <p:nvSpPr>
          <p:cNvPr id="7" name="Slide Number Placeholder 6"/>
          <p:cNvSpPr>
            <a:spLocks noGrp="1"/>
          </p:cNvSpPr>
          <p:nvPr>
            <p:ph type="sldNum" sz="quarter" idx="5"/>
          </p:nvPr>
        </p:nvSpPr>
        <p:spPr>
          <a:xfrm>
            <a:off x="3850443" y="9377317"/>
            <a:ext cx="2945659" cy="495346"/>
          </a:xfrm>
          <a:prstGeom prst="rect">
            <a:avLst/>
          </a:prstGeom>
        </p:spPr>
        <p:txBody>
          <a:bodyPr vert="horz" lIns="96661" tIns="48331" rIns="96661" bIns="48331" rtlCol="0" anchor="b"/>
          <a:lstStyle>
            <a:lvl1pPr algn="r">
              <a:defRPr sz="1300"/>
            </a:lvl1pPr>
          </a:lstStyle>
          <a:p>
            <a:fld id="{67F2BA09-8997-4F23-9B61-68CA9F8F31EE}" type="slidenum">
              <a:rPr lang="en-AU" smtClean="0"/>
              <a:t>‹#›</a:t>
            </a:fld>
            <a:endParaRPr lang="en-AU" dirty="0"/>
          </a:p>
        </p:txBody>
      </p:sp>
    </p:spTree>
    <p:extLst>
      <p:ext uri="{BB962C8B-B14F-4D97-AF65-F5344CB8AC3E}">
        <p14:creationId xmlns:p14="http://schemas.microsoft.com/office/powerpoint/2010/main" val="6958161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7F2BA09-8997-4F23-9B61-68CA9F8F31EE}" type="slidenum">
              <a:rPr lang="en-AU" smtClean="0"/>
              <a:t>1</a:t>
            </a:fld>
            <a:endParaRPr lang="en-AU" dirty="0"/>
          </a:p>
        </p:txBody>
      </p:sp>
    </p:spTree>
    <p:extLst>
      <p:ext uri="{BB962C8B-B14F-4D97-AF65-F5344CB8AC3E}">
        <p14:creationId xmlns:p14="http://schemas.microsoft.com/office/powerpoint/2010/main" val="38854799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7F2BA09-8997-4F23-9B61-68CA9F8F31EE}" type="slidenum">
              <a:rPr lang="en-AU" smtClean="0"/>
              <a:t>24</a:t>
            </a:fld>
            <a:endParaRPr lang="en-AU" dirty="0"/>
          </a:p>
        </p:txBody>
      </p:sp>
    </p:spTree>
    <p:extLst>
      <p:ext uri="{BB962C8B-B14F-4D97-AF65-F5344CB8AC3E}">
        <p14:creationId xmlns:p14="http://schemas.microsoft.com/office/powerpoint/2010/main" val="945067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7F2BA09-8997-4F23-9B61-68CA9F8F31EE}" type="slidenum">
              <a:rPr lang="en-AU" smtClean="0"/>
              <a:t>26</a:t>
            </a:fld>
            <a:endParaRPr lang="en-AU" dirty="0"/>
          </a:p>
        </p:txBody>
      </p:sp>
    </p:spTree>
    <p:extLst>
      <p:ext uri="{BB962C8B-B14F-4D97-AF65-F5344CB8AC3E}">
        <p14:creationId xmlns:p14="http://schemas.microsoft.com/office/powerpoint/2010/main" val="17195765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2"/>
        </a:solidFill>
        <a:effectLst/>
      </p:bgPr>
    </p:bg>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05A90067-2361-4840-83F8-CBD421F060F8}"/>
              </a:ext>
            </a:extLst>
          </p:cNvPr>
          <p:cNvGrpSpPr/>
          <p:nvPr/>
        </p:nvGrpSpPr>
        <p:grpSpPr>
          <a:xfrm>
            <a:off x="-2522553" y="5191458"/>
            <a:ext cx="13381761" cy="3156233"/>
            <a:chOff x="-2935513" y="4064389"/>
            <a:chExt cx="15659100" cy="3693368"/>
          </a:xfrm>
        </p:grpSpPr>
        <p:sp>
          <p:nvSpPr>
            <p:cNvPr id="14" name="Freeform 15">
              <a:extLst>
                <a:ext uri="{FF2B5EF4-FFF2-40B4-BE49-F238E27FC236}">
                  <a16:creationId xmlns:a16="http://schemas.microsoft.com/office/drawing/2014/main" id="{DEBCA1C5-5795-4F26-B880-05CD7CA9A5B0}"/>
                </a:ext>
              </a:extLst>
            </p:cNvPr>
            <p:cNvSpPr>
              <a:spLocks/>
            </p:cNvSpPr>
            <p:nvPr/>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sp>
          <p:nvSpPr>
            <p:cNvPr id="15" name="Freeform 16">
              <a:extLst>
                <a:ext uri="{FF2B5EF4-FFF2-40B4-BE49-F238E27FC236}">
                  <a16:creationId xmlns:a16="http://schemas.microsoft.com/office/drawing/2014/main" id="{F253B752-9D1D-46A8-B0EA-628BFC103A70}"/>
                </a:ext>
              </a:extLst>
            </p:cNvPr>
            <p:cNvSpPr>
              <a:spLocks/>
            </p:cNvSpPr>
            <p:nvPr/>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grpSp>
      <p:sp>
        <p:nvSpPr>
          <p:cNvPr id="10" name="Freeform: Shape 9">
            <a:extLst>
              <a:ext uri="{FF2B5EF4-FFF2-40B4-BE49-F238E27FC236}">
                <a16:creationId xmlns:a16="http://schemas.microsoft.com/office/drawing/2014/main" id="{7B9E9ED6-D0E9-4818-A55E-FEFC2F0CD672}"/>
              </a:ext>
            </a:extLst>
          </p:cNvPr>
          <p:cNvSpPr/>
          <p:nvPr/>
        </p:nvSpPr>
        <p:spPr>
          <a:xfrm>
            <a:off x="0" y="0"/>
            <a:ext cx="10691813" cy="7559675"/>
          </a:xfrm>
          <a:custGeom>
            <a:avLst/>
            <a:gdLst>
              <a:gd name="connsiteX0" fmla="*/ 263525 w 12192000"/>
              <a:gd name="connsiteY0" fmla="*/ 260350 h 6858000"/>
              <a:gd name="connsiteX1" fmla="*/ 263525 w 12192000"/>
              <a:gd name="connsiteY1" fmla="*/ 6597650 h 6858000"/>
              <a:gd name="connsiteX2" fmla="*/ 11928475 w 12192000"/>
              <a:gd name="connsiteY2" fmla="*/ 6597650 h 6858000"/>
              <a:gd name="connsiteX3" fmla="*/ 11928475 w 12192000"/>
              <a:gd name="connsiteY3" fmla="*/ 260350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263525" y="260350"/>
                </a:moveTo>
                <a:lnTo>
                  <a:pt x="263525" y="6597650"/>
                </a:lnTo>
                <a:lnTo>
                  <a:pt x="11928475" y="6597650"/>
                </a:lnTo>
                <a:lnTo>
                  <a:pt x="11928475" y="260350"/>
                </a:lnTo>
                <a:close/>
                <a:moveTo>
                  <a:pt x="0" y="0"/>
                </a:moveTo>
                <a:lnTo>
                  <a:pt x="12192000" y="0"/>
                </a:lnTo>
                <a:lnTo>
                  <a:pt x="12192000"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01929" rtl="0" eaLnBrk="1" fontAlgn="auto" latinLnBrk="0" hangingPunct="1">
              <a:lnSpc>
                <a:spcPct val="100000"/>
              </a:lnSpc>
              <a:spcBef>
                <a:spcPts val="0"/>
              </a:spcBef>
              <a:spcAft>
                <a:spcPts val="0"/>
              </a:spcAft>
              <a:buClrTx/>
              <a:buSzTx/>
              <a:buFontTx/>
              <a:buNone/>
              <a:tabLst/>
              <a:defRPr/>
            </a:pPr>
            <a:endParaRPr kumimoji="0" lang="en-US" sz="1579" b="0" i="0" u="none" strike="noStrike" kern="1200" cap="none" spc="0" normalizeH="0" baseline="0" noProof="0" dirty="0">
              <a:ln>
                <a:noFill/>
              </a:ln>
              <a:solidFill>
                <a:prstClr val="white"/>
              </a:solidFill>
              <a:effectLst/>
              <a:uLnTx/>
              <a:uFillTx/>
              <a:latin typeface="Futura Std Light"/>
              <a:ea typeface="+mn-ea"/>
              <a:cs typeface="+mn-cs"/>
              <a:sym typeface="Futura Std Light"/>
            </a:endParaRPr>
          </a:p>
        </p:txBody>
      </p:sp>
      <p:sp>
        <p:nvSpPr>
          <p:cNvPr id="2" name="Title 1">
            <a:extLst>
              <a:ext uri="{FF2B5EF4-FFF2-40B4-BE49-F238E27FC236}">
                <a16:creationId xmlns:a16="http://schemas.microsoft.com/office/drawing/2014/main" id="{AD559B4D-39E2-4A2E-8A5C-95726E785FF9}"/>
              </a:ext>
            </a:extLst>
          </p:cNvPr>
          <p:cNvSpPr>
            <a:spLocks noGrp="1"/>
          </p:cNvSpPr>
          <p:nvPr>
            <p:ph type="ctrTitle"/>
          </p:nvPr>
        </p:nvSpPr>
        <p:spPr>
          <a:xfrm>
            <a:off x="735588" y="2591322"/>
            <a:ext cx="8018860" cy="2631887"/>
          </a:xfrm>
        </p:spPr>
        <p:txBody>
          <a:bodyPr anchor="b"/>
          <a:lstStyle>
            <a:lvl1pPr algn="l">
              <a:defRPr sz="5262"/>
            </a:lvl1pPr>
          </a:lstStyle>
          <a:p>
            <a:r>
              <a:rPr lang="en-US"/>
              <a:t>Click to edit Master title style</a:t>
            </a:r>
            <a:endParaRPr lang="en-AU" dirty="0"/>
          </a:p>
        </p:txBody>
      </p:sp>
      <p:sp>
        <p:nvSpPr>
          <p:cNvPr id="3" name="Subtitle 2">
            <a:extLst>
              <a:ext uri="{FF2B5EF4-FFF2-40B4-BE49-F238E27FC236}">
                <a16:creationId xmlns:a16="http://schemas.microsoft.com/office/drawing/2014/main" id="{4F9AB51E-A732-4105-AAF9-C4C491281C8E}"/>
              </a:ext>
            </a:extLst>
          </p:cNvPr>
          <p:cNvSpPr>
            <a:spLocks noGrp="1"/>
          </p:cNvSpPr>
          <p:nvPr>
            <p:ph type="subTitle" idx="1"/>
          </p:nvPr>
        </p:nvSpPr>
        <p:spPr>
          <a:xfrm>
            <a:off x="735588" y="5400902"/>
            <a:ext cx="8018860" cy="690490"/>
          </a:xfrm>
        </p:spPr>
        <p:txBody>
          <a:bodyPr>
            <a:normAutofit/>
          </a:bodyPr>
          <a:lstStyle>
            <a:lvl1pPr marL="0" indent="0" algn="l">
              <a:buNone/>
              <a:defRPr sz="2456">
                <a:solidFill>
                  <a:schemeClr val="bg1"/>
                </a:solidFill>
              </a:defRPr>
            </a:lvl1pPr>
            <a:lvl2pPr marL="400964" indent="0" algn="ctr">
              <a:buNone/>
              <a:defRPr sz="1754"/>
            </a:lvl2pPr>
            <a:lvl3pPr marL="801929" indent="0" algn="ctr">
              <a:buNone/>
              <a:defRPr sz="1579"/>
            </a:lvl3pPr>
            <a:lvl4pPr marL="1202893" indent="0" algn="ctr">
              <a:buNone/>
              <a:defRPr sz="1403"/>
            </a:lvl4pPr>
            <a:lvl5pPr marL="1603858" indent="0" algn="ctr">
              <a:buNone/>
              <a:defRPr sz="1403"/>
            </a:lvl5pPr>
            <a:lvl6pPr marL="2004822" indent="0" algn="ctr">
              <a:buNone/>
              <a:defRPr sz="1403"/>
            </a:lvl6pPr>
            <a:lvl7pPr marL="2405786" indent="0" algn="ctr">
              <a:buNone/>
              <a:defRPr sz="1403"/>
            </a:lvl7pPr>
            <a:lvl8pPr marL="2806751" indent="0" algn="ctr">
              <a:buNone/>
              <a:defRPr sz="1403"/>
            </a:lvl8pPr>
            <a:lvl9pPr marL="3207715" indent="0" algn="ctr">
              <a:buNone/>
              <a:defRPr sz="1403"/>
            </a:lvl9pPr>
          </a:lstStyle>
          <a:p>
            <a:r>
              <a:rPr lang="en-US"/>
              <a:t>Click to edit Master subtitle style</a:t>
            </a:r>
            <a:endParaRPr lang="en-AU" dirty="0"/>
          </a:p>
        </p:txBody>
      </p:sp>
      <p:sp>
        <p:nvSpPr>
          <p:cNvPr id="6" name="Slide Number Placeholder 5">
            <a:extLst>
              <a:ext uri="{FF2B5EF4-FFF2-40B4-BE49-F238E27FC236}">
                <a16:creationId xmlns:a16="http://schemas.microsoft.com/office/drawing/2014/main" id="{5B9216FF-48D2-43CC-A7A2-6B66955AF4F4}"/>
              </a:ext>
            </a:extLst>
          </p:cNvPr>
          <p:cNvSpPr>
            <a:spLocks noGrp="1"/>
          </p:cNvSpPr>
          <p:nvPr>
            <p:ph type="sldNum" sz="quarter" idx="12"/>
          </p:nvPr>
        </p:nvSpPr>
        <p:spPr>
          <a:xfrm>
            <a:off x="9941028" y="6868355"/>
            <a:ext cx="505220" cy="402483"/>
          </a:xfrm>
        </p:spPr>
        <p:txBody>
          <a:bodyPr/>
          <a:lstStyle>
            <a:lvl1pPr>
              <a:defRPr>
                <a:solidFill>
                  <a:schemeClr val="bg1"/>
                </a:solidFill>
              </a:defRPr>
            </a:lvl1pPr>
          </a:lstStyle>
          <a:p>
            <a:fld id="{4EC81F68-4976-451A-B2E9-79BCBD2F70CC}" type="slidenum">
              <a:rPr lang="en-AU" smtClean="0"/>
              <a:pPr/>
              <a:t>‹#›</a:t>
            </a:fld>
            <a:endParaRPr lang="en-AU" dirty="0"/>
          </a:p>
        </p:txBody>
      </p:sp>
      <p:sp>
        <p:nvSpPr>
          <p:cNvPr id="4" name="Date Placeholder 3">
            <a:extLst>
              <a:ext uri="{FF2B5EF4-FFF2-40B4-BE49-F238E27FC236}">
                <a16:creationId xmlns:a16="http://schemas.microsoft.com/office/drawing/2014/main" id="{FCDF4901-5DA8-4CDF-9DD6-0DFA0044C2F9}"/>
              </a:ext>
            </a:extLst>
          </p:cNvPr>
          <p:cNvSpPr>
            <a:spLocks noGrp="1"/>
          </p:cNvSpPr>
          <p:nvPr>
            <p:ph type="dt" sz="half" idx="10"/>
          </p:nvPr>
        </p:nvSpPr>
        <p:spPr>
          <a:xfrm>
            <a:off x="8312197" y="6868355"/>
            <a:ext cx="1522449" cy="402483"/>
          </a:xfrm>
        </p:spPr>
        <p:txBody>
          <a:bodyPr/>
          <a:lstStyle>
            <a:lvl1pPr>
              <a:defRPr>
                <a:solidFill>
                  <a:schemeClr val="bg1"/>
                </a:solidFill>
              </a:defRPr>
            </a:lvl1pPr>
          </a:lstStyle>
          <a:p>
            <a:fld id="{13236F94-E2BE-4E01-9B99-A9873DC8B1AA}" type="datetime1">
              <a:rPr lang="en-AU" smtClean="0"/>
              <a:t>18/04/2021</a:t>
            </a:fld>
            <a:endParaRPr lang="en-AU" dirty="0"/>
          </a:p>
        </p:txBody>
      </p:sp>
      <p:sp>
        <p:nvSpPr>
          <p:cNvPr id="5" name="Footer Placeholder 4">
            <a:extLst>
              <a:ext uri="{FF2B5EF4-FFF2-40B4-BE49-F238E27FC236}">
                <a16:creationId xmlns:a16="http://schemas.microsoft.com/office/drawing/2014/main" id="{4A27B57D-1C5A-4936-973A-C09D58DAEA00}"/>
              </a:ext>
            </a:extLst>
          </p:cNvPr>
          <p:cNvSpPr>
            <a:spLocks noGrp="1"/>
          </p:cNvSpPr>
          <p:nvPr>
            <p:ph type="ftr" sz="quarter" idx="11"/>
          </p:nvPr>
        </p:nvSpPr>
        <p:spPr>
          <a:xfrm>
            <a:off x="3525940" y="6868355"/>
            <a:ext cx="4679868" cy="402483"/>
          </a:xfrm>
        </p:spPr>
        <p:txBody>
          <a:bodyPr/>
          <a:lstStyle>
            <a:lvl1pPr>
              <a:defRPr>
                <a:solidFill>
                  <a:schemeClr val="bg1"/>
                </a:solidFill>
              </a:defRPr>
            </a:lvl1pPr>
          </a:lstStyle>
          <a:p>
            <a:endParaRPr lang="en-AU" dirty="0"/>
          </a:p>
        </p:txBody>
      </p:sp>
      <p:pic>
        <p:nvPicPr>
          <p:cNvPr id="11" name="Picture 10">
            <a:extLst>
              <a:ext uri="{FF2B5EF4-FFF2-40B4-BE49-F238E27FC236}">
                <a16:creationId xmlns:a16="http://schemas.microsoft.com/office/drawing/2014/main" id="{5DF909FA-3722-4F31-ACE2-78B291F153C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82657" y="834013"/>
            <a:ext cx="3024336" cy="996252"/>
          </a:xfrm>
          <a:prstGeom prst="rect">
            <a:avLst/>
          </a:prstGeom>
        </p:spPr>
      </p:pic>
    </p:spTree>
    <p:extLst>
      <p:ext uri="{BB962C8B-B14F-4D97-AF65-F5344CB8AC3E}">
        <p14:creationId xmlns:p14="http://schemas.microsoft.com/office/powerpoint/2010/main" val="3191040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6B70B14-71BF-4D10-B3DA-12193BF02EE1}"/>
              </a:ext>
            </a:extLst>
          </p:cNvPr>
          <p:cNvSpPr/>
          <p:nvPr/>
        </p:nvSpPr>
        <p:spPr>
          <a:xfrm>
            <a:off x="0" y="0"/>
            <a:ext cx="3451173" cy="7559675"/>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dirty="0"/>
          </a:p>
        </p:txBody>
      </p:sp>
      <p:sp>
        <p:nvSpPr>
          <p:cNvPr id="2" name="Title 1">
            <a:extLst>
              <a:ext uri="{FF2B5EF4-FFF2-40B4-BE49-F238E27FC236}">
                <a16:creationId xmlns:a16="http://schemas.microsoft.com/office/drawing/2014/main" id="{93A023EC-89BA-427F-B659-C9BA6F7C97BD}"/>
              </a:ext>
            </a:extLst>
          </p:cNvPr>
          <p:cNvSpPr>
            <a:spLocks noGrp="1"/>
          </p:cNvSpPr>
          <p:nvPr>
            <p:ph type="title"/>
          </p:nvPr>
        </p:nvSpPr>
        <p:spPr>
          <a:xfrm>
            <a:off x="233620" y="503978"/>
            <a:ext cx="2907626" cy="1460347"/>
          </a:xfrm>
        </p:spPr>
        <p:txBody>
          <a:bodyPr anchor="t" anchorCtr="0">
            <a:noAutofit/>
          </a:bodyPr>
          <a:lstStyle>
            <a:lvl1pPr>
              <a:defRPr sz="3859"/>
            </a:lvl1pPr>
          </a:lstStyle>
          <a:p>
            <a:r>
              <a:rPr lang="en-US"/>
              <a:t>Click to edit Master title style</a:t>
            </a:r>
            <a:endParaRPr lang="en-AU" dirty="0"/>
          </a:p>
        </p:txBody>
      </p:sp>
      <p:sp>
        <p:nvSpPr>
          <p:cNvPr id="3" name="Picture Placeholder 2">
            <a:extLst>
              <a:ext uri="{FF2B5EF4-FFF2-40B4-BE49-F238E27FC236}">
                <a16:creationId xmlns:a16="http://schemas.microsoft.com/office/drawing/2014/main" id="{6E2789DB-5346-49A4-93BC-CE824ABD6F0D}"/>
              </a:ext>
            </a:extLst>
          </p:cNvPr>
          <p:cNvSpPr>
            <a:spLocks noGrp="1"/>
          </p:cNvSpPr>
          <p:nvPr>
            <p:ph type="pic" idx="1"/>
          </p:nvPr>
        </p:nvSpPr>
        <p:spPr>
          <a:xfrm>
            <a:off x="3684793" y="503978"/>
            <a:ext cx="6774452" cy="6202505"/>
          </a:xfrm>
        </p:spPr>
        <p:txBody>
          <a:bodyPr/>
          <a:lstStyle>
            <a:lvl1pPr marL="0" indent="0">
              <a:buNone/>
              <a:defRPr sz="2806"/>
            </a:lvl1pPr>
            <a:lvl2pPr marL="400964" indent="0">
              <a:buNone/>
              <a:defRPr sz="2456"/>
            </a:lvl2pPr>
            <a:lvl3pPr marL="801929" indent="0">
              <a:buNone/>
              <a:defRPr sz="2105"/>
            </a:lvl3pPr>
            <a:lvl4pPr marL="1202893" indent="0">
              <a:buNone/>
              <a:defRPr sz="1754"/>
            </a:lvl4pPr>
            <a:lvl5pPr marL="1603858" indent="0">
              <a:buNone/>
              <a:defRPr sz="1754"/>
            </a:lvl5pPr>
            <a:lvl6pPr marL="2004822" indent="0">
              <a:buNone/>
              <a:defRPr sz="1754"/>
            </a:lvl6pPr>
            <a:lvl7pPr marL="2405786" indent="0">
              <a:buNone/>
              <a:defRPr sz="1754"/>
            </a:lvl7pPr>
            <a:lvl8pPr marL="2806751" indent="0">
              <a:buNone/>
              <a:defRPr sz="1754"/>
            </a:lvl8pPr>
            <a:lvl9pPr marL="3207715" indent="0">
              <a:buNone/>
              <a:defRPr sz="1754"/>
            </a:lvl9pPr>
          </a:lstStyle>
          <a:p>
            <a:r>
              <a:rPr lang="en-US" dirty="0"/>
              <a:t>Click icon to add picture</a:t>
            </a:r>
            <a:endParaRPr lang="en-AU" dirty="0"/>
          </a:p>
        </p:txBody>
      </p:sp>
      <p:sp>
        <p:nvSpPr>
          <p:cNvPr id="4" name="Text Placeholder 3">
            <a:extLst>
              <a:ext uri="{FF2B5EF4-FFF2-40B4-BE49-F238E27FC236}">
                <a16:creationId xmlns:a16="http://schemas.microsoft.com/office/drawing/2014/main" id="{227ED3C4-6241-480A-9C80-94FA28B6BFD3}"/>
              </a:ext>
            </a:extLst>
          </p:cNvPr>
          <p:cNvSpPr>
            <a:spLocks noGrp="1"/>
          </p:cNvSpPr>
          <p:nvPr>
            <p:ph type="body" sz="half" idx="2"/>
          </p:nvPr>
        </p:nvSpPr>
        <p:spPr>
          <a:xfrm>
            <a:off x="233620" y="3436577"/>
            <a:ext cx="2907626" cy="2035755"/>
          </a:xfrm>
        </p:spPr>
        <p:txBody>
          <a:bodyPr/>
          <a:lstStyle>
            <a:lvl1pPr marL="0" indent="0">
              <a:buNone/>
              <a:defRPr sz="2456">
                <a:solidFill>
                  <a:schemeClr val="bg1"/>
                </a:solidFill>
              </a:defRPr>
            </a:lvl1pPr>
            <a:lvl2pPr marL="400964" indent="0">
              <a:buNone/>
              <a:defRPr sz="1228"/>
            </a:lvl2pPr>
            <a:lvl3pPr marL="801929" indent="0">
              <a:buNone/>
              <a:defRPr sz="1052"/>
            </a:lvl3pPr>
            <a:lvl4pPr marL="1202893" indent="0">
              <a:buNone/>
              <a:defRPr sz="877"/>
            </a:lvl4pPr>
            <a:lvl5pPr marL="1603858" indent="0">
              <a:buNone/>
              <a:defRPr sz="877"/>
            </a:lvl5pPr>
            <a:lvl6pPr marL="2004822" indent="0">
              <a:buNone/>
              <a:defRPr sz="877"/>
            </a:lvl6pPr>
            <a:lvl7pPr marL="2405786" indent="0">
              <a:buNone/>
              <a:defRPr sz="877"/>
            </a:lvl7pPr>
            <a:lvl8pPr marL="2806751" indent="0">
              <a:buNone/>
              <a:defRPr sz="877"/>
            </a:lvl8pPr>
            <a:lvl9pPr marL="3207715" indent="0">
              <a:buNone/>
              <a:defRPr sz="877"/>
            </a:lvl9pPr>
          </a:lstStyle>
          <a:p>
            <a:pPr lvl="0"/>
            <a:r>
              <a:rPr lang="en-US"/>
              <a:t>Edit Master text styles</a:t>
            </a:r>
          </a:p>
        </p:txBody>
      </p:sp>
      <p:sp>
        <p:nvSpPr>
          <p:cNvPr id="5" name="Date Placeholder 4">
            <a:extLst>
              <a:ext uri="{FF2B5EF4-FFF2-40B4-BE49-F238E27FC236}">
                <a16:creationId xmlns:a16="http://schemas.microsoft.com/office/drawing/2014/main" id="{9A2BE93A-F35B-437B-B683-A13F8549B11A}"/>
              </a:ext>
            </a:extLst>
          </p:cNvPr>
          <p:cNvSpPr>
            <a:spLocks noGrp="1"/>
          </p:cNvSpPr>
          <p:nvPr>
            <p:ph type="dt" sz="half" idx="10"/>
          </p:nvPr>
        </p:nvSpPr>
        <p:spPr/>
        <p:txBody>
          <a:bodyPr/>
          <a:lstStyle/>
          <a:p>
            <a:fld id="{83CAFF69-C7CA-4127-99CE-9EFA1FF1E342}" type="datetime1">
              <a:rPr lang="en-AU" smtClean="0"/>
              <a:t>18/04/2021</a:t>
            </a:fld>
            <a:endParaRPr lang="en-AU" dirty="0"/>
          </a:p>
        </p:txBody>
      </p:sp>
      <p:sp>
        <p:nvSpPr>
          <p:cNvPr id="6" name="Footer Placeholder 5">
            <a:extLst>
              <a:ext uri="{FF2B5EF4-FFF2-40B4-BE49-F238E27FC236}">
                <a16:creationId xmlns:a16="http://schemas.microsoft.com/office/drawing/2014/main" id="{F94D30DB-3BC0-4933-B267-A5A1205AA3B8}"/>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167EDBB3-96E6-4EEA-931F-DB7B9E145130}"/>
              </a:ext>
            </a:extLst>
          </p:cNvPr>
          <p:cNvSpPr>
            <a:spLocks noGrp="1"/>
          </p:cNvSpPr>
          <p:nvPr>
            <p:ph type="sldNum" sz="quarter" idx="12"/>
          </p:nvPr>
        </p:nvSpPr>
        <p:spPr/>
        <p:txBody>
          <a:bodyPr/>
          <a:lstStyle/>
          <a:p>
            <a:fld id="{4EC81F68-4976-451A-B2E9-79BCBD2F70CC}" type="slidenum">
              <a:rPr lang="en-AU" smtClean="0"/>
              <a:t>‹#›</a:t>
            </a:fld>
            <a:endParaRPr lang="en-AU" dirty="0"/>
          </a:p>
        </p:txBody>
      </p:sp>
      <p:pic>
        <p:nvPicPr>
          <p:cNvPr id="9" name="Picture 8">
            <a:extLst>
              <a:ext uri="{FF2B5EF4-FFF2-40B4-BE49-F238E27FC236}">
                <a16:creationId xmlns:a16="http://schemas.microsoft.com/office/drawing/2014/main" id="{4BA7C90F-9669-4678-B9A5-7D2A32BE2D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547" y="6854541"/>
            <a:ext cx="1522450" cy="501513"/>
          </a:xfrm>
          <a:prstGeom prst="rect">
            <a:avLst/>
          </a:prstGeom>
        </p:spPr>
      </p:pic>
    </p:spTree>
    <p:extLst>
      <p:ext uri="{BB962C8B-B14F-4D97-AF65-F5344CB8AC3E}">
        <p14:creationId xmlns:p14="http://schemas.microsoft.com/office/powerpoint/2010/main" val="438974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Final Slide">
    <p:bg>
      <p:bgPr>
        <a:solidFill>
          <a:schemeClr val="accent2"/>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CB963A3D-4158-4862-80EF-B6397DC9CE90}"/>
              </a:ext>
            </a:extLst>
          </p:cNvPr>
          <p:cNvGrpSpPr/>
          <p:nvPr/>
        </p:nvGrpSpPr>
        <p:grpSpPr>
          <a:xfrm>
            <a:off x="-2080098" y="5309446"/>
            <a:ext cx="13381761" cy="3156233"/>
            <a:chOff x="-2935513" y="4064389"/>
            <a:chExt cx="15659100" cy="3693368"/>
          </a:xfrm>
        </p:grpSpPr>
        <p:sp>
          <p:nvSpPr>
            <p:cNvPr id="6" name="Freeform 15">
              <a:extLst>
                <a:ext uri="{FF2B5EF4-FFF2-40B4-BE49-F238E27FC236}">
                  <a16:creationId xmlns:a16="http://schemas.microsoft.com/office/drawing/2014/main" id="{847E1A0B-CD25-493E-BBD2-63F153442D8D}"/>
                </a:ext>
              </a:extLst>
            </p:cNvPr>
            <p:cNvSpPr>
              <a:spLocks/>
            </p:cNvSpPr>
            <p:nvPr/>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sp>
          <p:nvSpPr>
            <p:cNvPr id="8" name="Freeform 16">
              <a:extLst>
                <a:ext uri="{FF2B5EF4-FFF2-40B4-BE49-F238E27FC236}">
                  <a16:creationId xmlns:a16="http://schemas.microsoft.com/office/drawing/2014/main" id="{5E2C415D-48A1-4209-A679-82D52AD61504}"/>
                </a:ext>
              </a:extLst>
            </p:cNvPr>
            <p:cNvSpPr>
              <a:spLocks/>
            </p:cNvSpPr>
            <p:nvPr/>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grpSp>
      <p:pic>
        <p:nvPicPr>
          <p:cNvPr id="11" name="Picture 10">
            <a:extLst>
              <a:ext uri="{FF2B5EF4-FFF2-40B4-BE49-F238E27FC236}">
                <a16:creationId xmlns:a16="http://schemas.microsoft.com/office/drawing/2014/main" id="{D2C647D8-C790-464F-B73C-E653BB9133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23138" y="3080572"/>
            <a:ext cx="4245537" cy="1398530"/>
          </a:xfrm>
          <a:prstGeom prst="rect">
            <a:avLst/>
          </a:prstGeom>
        </p:spPr>
      </p:pic>
    </p:spTree>
    <p:extLst>
      <p:ext uri="{BB962C8B-B14F-4D97-AF65-F5344CB8AC3E}">
        <p14:creationId xmlns:p14="http://schemas.microsoft.com/office/powerpoint/2010/main" val="535503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Agenda">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p:nvSpPr>
        <p:spPr>
          <a:xfrm>
            <a:off x="0" y="0"/>
            <a:ext cx="3451173" cy="7559675"/>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dirty="0"/>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233620" y="503978"/>
            <a:ext cx="2907626" cy="1460347"/>
          </a:xfrm>
        </p:spPr>
        <p:txBody>
          <a:bodyPr anchor="t" anchorCtr="0">
            <a:noAutofit/>
          </a:bodyPr>
          <a:lstStyle>
            <a:lvl1pPr>
              <a:defRPr sz="3859"/>
            </a:lvl1pPr>
          </a:lstStyle>
          <a:p>
            <a:r>
              <a:rPr lang="en-US"/>
              <a:t>Click to edit Master title style</a:t>
            </a:r>
            <a:endParaRPr lang="en-AU" dirty="0"/>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AAC8BAC0-67E9-4CE6-950E-B12A29C524AE}" type="datetime1">
              <a:rPr lang="en-AU" smtClean="0"/>
              <a:t>18/04/2021</a:t>
            </a:fld>
            <a:endParaRPr lang="en-AU" dirty="0"/>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dirty="0"/>
          </a:p>
        </p:txBody>
      </p:sp>
      <p:sp>
        <p:nvSpPr>
          <p:cNvPr id="9" name="Text Placeholder 8">
            <a:extLst>
              <a:ext uri="{FF2B5EF4-FFF2-40B4-BE49-F238E27FC236}">
                <a16:creationId xmlns:a16="http://schemas.microsoft.com/office/drawing/2014/main" id="{96966F1C-22DB-47A8-8E30-240A14932D3A}"/>
              </a:ext>
            </a:extLst>
          </p:cNvPr>
          <p:cNvSpPr>
            <a:spLocks noGrp="1"/>
          </p:cNvSpPr>
          <p:nvPr>
            <p:ph type="body" sz="quarter" idx="13"/>
          </p:nvPr>
        </p:nvSpPr>
        <p:spPr>
          <a:xfrm>
            <a:off x="3686400" y="503237"/>
            <a:ext cx="6775200" cy="6202800"/>
          </a:xfrm>
        </p:spPr>
        <p:txBody>
          <a:bodyPr/>
          <a:lstStyle>
            <a:lvl1pPr marL="360363" indent="-360363">
              <a:buFont typeface="+mj-lt"/>
              <a:buAutoNum type="arabicPeriod"/>
              <a:defRPr/>
            </a:lvl1pPr>
            <a:lvl2pPr marL="858165" indent="-457200">
              <a:buFont typeface="+mj-lt"/>
              <a:buAutoNum type="arabicPeriod"/>
              <a:defRPr/>
            </a:lvl2pPr>
            <a:lvl3pPr marL="1144829" indent="-342900">
              <a:buFont typeface="+mj-lt"/>
              <a:buAutoNum type="arabicPeriod"/>
              <a:defRPr/>
            </a:lvl3pPr>
            <a:lvl4pPr marL="1545793" indent="-342900">
              <a:buFont typeface="+mj-lt"/>
              <a:buAutoNum type="arabicPeriod"/>
              <a:defRPr/>
            </a:lvl4pPr>
            <a:lvl5pPr marL="1946758" indent="-342900">
              <a:buFont typeface="+mj-lt"/>
              <a:buAutoNum type="arabicPeriod"/>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pic>
        <p:nvPicPr>
          <p:cNvPr id="10" name="Picture 9">
            <a:extLst>
              <a:ext uri="{FF2B5EF4-FFF2-40B4-BE49-F238E27FC236}">
                <a16:creationId xmlns:a16="http://schemas.microsoft.com/office/drawing/2014/main" id="{35A87A14-C640-4048-95A7-4EF6E742A0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547" y="6854541"/>
            <a:ext cx="1522450" cy="501513"/>
          </a:xfrm>
          <a:prstGeom prst="rect">
            <a:avLst/>
          </a:prstGeom>
        </p:spPr>
      </p:pic>
    </p:spTree>
    <p:extLst>
      <p:ext uri="{BB962C8B-B14F-4D97-AF65-F5344CB8AC3E}">
        <p14:creationId xmlns:p14="http://schemas.microsoft.com/office/powerpoint/2010/main" val="1613455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78D73-741E-4A3A-B8C4-124CE6BAC49F}"/>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3D4DF620-32AE-46C9-9F22-DDE369B504A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E8A0033-3118-46E0-9F01-3652AE36EBE3}"/>
              </a:ext>
            </a:extLst>
          </p:cNvPr>
          <p:cNvSpPr>
            <a:spLocks noGrp="1"/>
          </p:cNvSpPr>
          <p:nvPr>
            <p:ph type="dt" sz="half" idx="10"/>
          </p:nvPr>
        </p:nvSpPr>
        <p:spPr/>
        <p:txBody>
          <a:bodyPr/>
          <a:lstStyle/>
          <a:p>
            <a:fld id="{71C5D626-DFB5-42E8-9D55-E343FDD8FA48}" type="datetime1">
              <a:rPr lang="en-AU" smtClean="0"/>
              <a:t>18/04/2021</a:t>
            </a:fld>
            <a:endParaRPr lang="en-AU" dirty="0"/>
          </a:p>
        </p:txBody>
      </p:sp>
      <p:sp>
        <p:nvSpPr>
          <p:cNvPr id="5" name="Footer Placeholder 4">
            <a:extLst>
              <a:ext uri="{FF2B5EF4-FFF2-40B4-BE49-F238E27FC236}">
                <a16:creationId xmlns:a16="http://schemas.microsoft.com/office/drawing/2014/main" id="{947995D5-0AEB-4D1D-8A60-9100F1F04538}"/>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1B05ED6E-F140-4083-9570-EFDF8AAE9C49}"/>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1046279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07475-FEE0-40F3-B487-DB82C280664C}"/>
              </a:ext>
            </a:extLst>
          </p:cNvPr>
          <p:cNvSpPr>
            <a:spLocks noGrp="1"/>
          </p:cNvSpPr>
          <p:nvPr>
            <p:ph type="title"/>
          </p:nvPr>
        </p:nvSpPr>
        <p:spPr>
          <a:xfrm>
            <a:off x="729493" y="1884670"/>
            <a:ext cx="9221689" cy="3144614"/>
          </a:xfrm>
        </p:spPr>
        <p:txBody>
          <a:bodyPr anchor="b"/>
          <a:lstStyle>
            <a:lvl1pPr>
              <a:defRPr sz="5262"/>
            </a:lvl1pPr>
          </a:lstStyle>
          <a:p>
            <a:r>
              <a:rPr lang="en-US"/>
              <a:t>Click to edit Master title style</a:t>
            </a:r>
            <a:endParaRPr lang="en-AU" dirty="0"/>
          </a:p>
        </p:txBody>
      </p:sp>
      <p:sp>
        <p:nvSpPr>
          <p:cNvPr id="3" name="Text Placeholder 2">
            <a:extLst>
              <a:ext uri="{FF2B5EF4-FFF2-40B4-BE49-F238E27FC236}">
                <a16:creationId xmlns:a16="http://schemas.microsoft.com/office/drawing/2014/main" id="{2A56FD0D-B4CE-41F4-9879-E575CB28F436}"/>
              </a:ext>
            </a:extLst>
          </p:cNvPr>
          <p:cNvSpPr>
            <a:spLocks noGrp="1"/>
          </p:cNvSpPr>
          <p:nvPr>
            <p:ph type="body" idx="1"/>
          </p:nvPr>
        </p:nvSpPr>
        <p:spPr>
          <a:xfrm>
            <a:off x="729493" y="5059034"/>
            <a:ext cx="9221689" cy="1653678"/>
          </a:xfrm>
        </p:spPr>
        <p:txBody>
          <a:bodyPr/>
          <a:lstStyle>
            <a:lvl1pPr marL="0" indent="0">
              <a:buNone/>
              <a:defRPr sz="2105">
                <a:solidFill>
                  <a:schemeClr val="bg1"/>
                </a:solidFill>
              </a:defRPr>
            </a:lvl1pPr>
            <a:lvl2pPr marL="400964" indent="0">
              <a:buNone/>
              <a:defRPr sz="1754">
                <a:solidFill>
                  <a:schemeClr val="tx1">
                    <a:tint val="75000"/>
                  </a:schemeClr>
                </a:solidFill>
              </a:defRPr>
            </a:lvl2pPr>
            <a:lvl3pPr marL="801929" indent="0">
              <a:buNone/>
              <a:defRPr sz="1579">
                <a:solidFill>
                  <a:schemeClr val="tx1">
                    <a:tint val="75000"/>
                  </a:schemeClr>
                </a:solidFill>
              </a:defRPr>
            </a:lvl3pPr>
            <a:lvl4pPr marL="1202893" indent="0">
              <a:buNone/>
              <a:defRPr sz="1403">
                <a:solidFill>
                  <a:schemeClr val="tx1">
                    <a:tint val="75000"/>
                  </a:schemeClr>
                </a:solidFill>
              </a:defRPr>
            </a:lvl4pPr>
            <a:lvl5pPr marL="1603858" indent="0">
              <a:buNone/>
              <a:defRPr sz="1403">
                <a:solidFill>
                  <a:schemeClr val="tx1">
                    <a:tint val="75000"/>
                  </a:schemeClr>
                </a:solidFill>
              </a:defRPr>
            </a:lvl5pPr>
            <a:lvl6pPr marL="2004822" indent="0">
              <a:buNone/>
              <a:defRPr sz="1403">
                <a:solidFill>
                  <a:schemeClr val="tx1">
                    <a:tint val="75000"/>
                  </a:schemeClr>
                </a:solidFill>
              </a:defRPr>
            </a:lvl6pPr>
            <a:lvl7pPr marL="2405786" indent="0">
              <a:buNone/>
              <a:defRPr sz="1403">
                <a:solidFill>
                  <a:schemeClr val="tx1">
                    <a:tint val="75000"/>
                  </a:schemeClr>
                </a:solidFill>
              </a:defRPr>
            </a:lvl7pPr>
            <a:lvl8pPr marL="2806751" indent="0">
              <a:buNone/>
              <a:defRPr sz="1403">
                <a:solidFill>
                  <a:schemeClr val="tx1">
                    <a:tint val="75000"/>
                  </a:schemeClr>
                </a:solidFill>
              </a:defRPr>
            </a:lvl8pPr>
            <a:lvl9pPr marL="3207715" indent="0">
              <a:buNone/>
              <a:defRPr sz="1403">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3BDB86D-BED8-4F4E-A228-4A9502398278}"/>
              </a:ext>
            </a:extLst>
          </p:cNvPr>
          <p:cNvSpPr>
            <a:spLocks noGrp="1"/>
          </p:cNvSpPr>
          <p:nvPr>
            <p:ph type="dt" sz="half" idx="10"/>
          </p:nvPr>
        </p:nvSpPr>
        <p:spPr/>
        <p:txBody>
          <a:bodyPr/>
          <a:lstStyle>
            <a:lvl1pPr>
              <a:defRPr>
                <a:solidFill>
                  <a:schemeClr val="bg1"/>
                </a:solidFill>
              </a:defRPr>
            </a:lvl1pPr>
          </a:lstStyle>
          <a:p>
            <a:fld id="{DC115826-18F4-4360-B9AB-412FAC432DCD}" type="datetime1">
              <a:rPr lang="en-AU" smtClean="0"/>
              <a:t>18/04/2021</a:t>
            </a:fld>
            <a:endParaRPr lang="en-AU" dirty="0"/>
          </a:p>
        </p:txBody>
      </p:sp>
      <p:sp>
        <p:nvSpPr>
          <p:cNvPr id="5" name="Footer Placeholder 4">
            <a:extLst>
              <a:ext uri="{FF2B5EF4-FFF2-40B4-BE49-F238E27FC236}">
                <a16:creationId xmlns:a16="http://schemas.microsoft.com/office/drawing/2014/main" id="{8C4C2DBD-604C-465E-B9D8-B4B22647CF29}"/>
              </a:ext>
            </a:extLst>
          </p:cNvPr>
          <p:cNvSpPr>
            <a:spLocks noGrp="1"/>
          </p:cNvSpPr>
          <p:nvPr>
            <p:ph type="ftr" sz="quarter" idx="11"/>
          </p:nvPr>
        </p:nvSpPr>
        <p:spPr/>
        <p:txBody>
          <a:bodyPr/>
          <a:lstStyle>
            <a:lvl1pPr>
              <a:defRPr>
                <a:solidFill>
                  <a:schemeClr val="bg1"/>
                </a:solidFill>
              </a:defRPr>
            </a:lvl1pPr>
          </a:lstStyle>
          <a:p>
            <a:endParaRPr lang="en-AU" dirty="0"/>
          </a:p>
        </p:txBody>
      </p:sp>
      <p:sp>
        <p:nvSpPr>
          <p:cNvPr id="6" name="Slide Number Placeholder 5">
            <a:extLst>
              <a:ext uri="{FF2B5EF4-FFF2-40B4-BE49-F238E27FC236}">
                <a16:creationId xmlns:a16="http://schemas.microsoft.com/office/drawing/2014/main" id="{DFD5CE2D-E898-480E-8C7D-50D7E3781CA3}"/>
              </a:ext>
            </a:extLst>
          </p:cNvPr>
          <p:cNvSpPr>
            <a:spLocks noGrp="1"/>
          </p:cNvSpPr>
          <p:nvPr>
            <p:ph type="sldNum" sz="quarter" idx="12"/>
          </p:nvPr>
        </p:nvSpPr>
        <p:spPr/>
        <p:txBody>
          <a:bodyPr/>
          <a:lstStyle>
            <a:lvl1pPr>
              <a:defRPr>
                <a:solidFill>
                  <a:schemeClr val="bg1"/>
                </a:solidFill>
              </a:defRPr>
            </a:lvl1pPr>
          </a:lstStyle>
          <a:p>
            <a:fld id="{4EC81F68-4976-451A-B2E9-79BCBD2F70CC}" type="slidenum">
              <a:rPr lang="en-AU" smtClean="0"/>
              <a:pPr/>
              <a:t>‹#›</a:t>
            </a:fld>
            <a:endParaRPr lang="en-AU" dirty="0"/>
          </a:p>
        </p:txBody>
      </p:sp>
      <p:pic>
        <p:nvPicPr>
          <p:cNvPr id="7" name="Picture 6">
            <a:extLst>
              <a:ext uri="{FF2B5EF4-FFF2-40B4-BE49-F238E27FC236}">
                <a16:creationId xmlns:a16="http://schemas.microsoft.com/office/drawing/2014/main" id="{EE399150-2915-4920-A24D-8FAED5E18EA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547" y="6854541"/>
            <a:ext cx="1522450" cy="501513"/>
          </a:xfrm>
          <a:prstGeom prst="rect">
            <a:avLst/>
          </a:prstGeom>
        </p:spPr>
      </p:pic>
    </p:spTree>
    <p:extLst>
      <p:ext uri="{BB962C8B-B14F-4D97-AF65-F5344CB8AC3E}">
        <p14:creationId xmlns:p14="http://schemas.microsoft.com/office/powerpoint/2010/main" val="2570968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775BD-C264-4D14-9F9C-5E355E6152C5}"/>
              </a:ext>
            </a:extLst>
          </p:cNvPr>
          <p:cNvSpPr>
            <a:spLocks noGrp="1"/>
          </p:cNvSpPr>
          <p:nvPr>
            <p:ph type="title"/>
          </p:nvPr>
        </p:nvSpPr>
        <p:spPr/>
        <p:txBody>
          <a:bodyPr/>
          <a:lstStyle/>
          <a:p>
            <a:r>
              <a:rPr lang="en-US"/>
              <a:t>Click to edit Master title style</a:t>
            </a:r>
            <a:endParaRPr lang="en-AU" dirty="0"/>
          </a:p>
        </p:txBody>
      </p:sp>
      <p:sp>
        <p:nvSpPr>
          <p:cNvPr id="3" name="Content Placeholder 2">
            <a:extLst>
              <a:ext uri="{FF2B5EF4-FFF2-40B4-BE49-F238E27FC236}">
                <a16:creationId xmlns:a16="http://schemas.microsoft.com/office/drawing/2014/main" id="{C050E30A-9FDC-436A-82DC-AF6B205EB45E}"/>
              </a:ext>
            </a:extLst>
          </p:cNvPr>
          <p:cNvSpPr>
            <a:spLocks noGrp="1"/>
          </p:cNvSpPr>
          <p:nvPr>
            <p:ph sz="half" idx="1"/>
          </p:nvPr>
        </p:nvSpPr>
        <p:spPr>
          <a:xfrm>
            <a:off x="206547" y="2012414"/>
            <a:ext cx="5048093" cy="47965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 name="Content Placeholder 3">
            <a:extLst>
              <a:ext uri="{FF2B5EF4-FFF2-40B4-BE49-F238E27FC236}">
                <a16:creationId xmlns:a16="http://schemas.microsoft.com/office/drawing/2014/main" id="{66E30723-81C3-4A18-9021-A93A3C56F363}"/>
              </a:ext>
            </a:extLst>
          </p:cNvPr>
          <p:cNvSpPr>
            <a:spLocks noGrp="1"/>
          </p:cNvSpPr>
          <p:nvPr>
            <p:ph sz="half" idx="2"/>
          </p:nvPr>
        </p:nvSpPr>
        <p:spPr>
          <a:xfrm>
            <a:off x="5412730" y="2012414"/>
            <a:ext cx="5049240" cy="47965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5" name="Date Placeholder 4">
            <a:extLst>
              <a:ext uri="{FF2B5EF4-FFF2-40B4-BE49-F238E27FC236}">
                <a16:creationId xmlns:a16="http://schemas.microsoft.com/office/drawing/2014/main" id="{CC43672F-28FD-447E-B5A2-6040CEC9D790}"/>
              </a:ext>
            </a:extLst>
          </p:cNvPr>
          <p:cNvSpPr>
            <a:spLocks noGrp="1"/>
          </p:cNvSpPr>
          <p:nvPr>
            <p:ph type="dt" sz="half" idx="10"/>
          </p:nvPr>
        </p:nvSpPr>
        <p:spPr/>
        <p:txBody>
          <a:bodyPr/>
          <a:lstStyle/>
          <a:p>
            <a:fld id="{D8C4DB20-BA29-42F8-AB13-BA40A7EEDC1E}" type="datetime1">
              <a:rPr lang="en-AU" smtClean="0"/>
              <a:t>18/04/2021</a:t>
            </a:fld>
            <a:endParaRPr lang="en-AU" dirty="0"/>
          </a:p>
        </p:txBody>
      </p:sp>
      <p:sp>
        <p:nvSpPr>
          <p:cNvPr id="6" name="Footer Placeholder 5">
            <a:extLst>
              <a:ext uri="{FF2B5EF4-FFF2-40B4-BE49-F238E27FC236}">
                <a16:creationId xmlns:a16="http://schemas.microsoft.com/office/drawing/2014/main" id="{69EE0952-34FB-4217-8FBC-774BE000F6FC}"/>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F1122B44-2702-4DE0-8F4B-297ACA78CA11}"/>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2554385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346C0-76B2-4261-BBDE-BA8E98953FAE}"/>
              </a:ext>
            </a:extLst>
          </p:cNvPr>
          <p:cNvSpPr>
            <a:spLocks noGrp="1"/>
          </p:cNvSpPr>
          <p:nvPr>
            <p:ph type="title"/>
          </p:nvPr>
        </p:nvSpPr>
        <p:spPr>
          <a:xfrm>
            <a:off x="205207" y="150797"/>
            <a:ext cx="7895736" cy="1309550"/>
          </a:xfrm>
        </p:spPr>
        <p:txBody>
          <a:bodyPr/>
          <a:lstStyle/>
          <a:p>
            <a:r>
              <a:rPr lang="en-US"/>
              <a:t>Click to edit Master title style</a:t>
            </a:r>
            <a:endParaRPr lang="en-AU" dirty="0"/>
          </a:p>
        </p:txBody>
      </p:sp>
      <p:sp>
        <p:nvSpPr>
          <p:cNvPr id="3" name="Text Placeholder 2">
            <a:extLst>
              <a:ext uri="{FF2B5EF4-FFF2-40B4-BE49-F238E27FC236}">
                <a16:creationId xmlns:a16="http://schemas.microsoft.com/office/drawing/2014/main" id="{526F9673-06A6-4883-87B9-AEFCC485B9D1}"/>
              </a:ext>
            </a:extLst>
          </p:cNvPr>
          <p:cNvSpPr>
            <a:spLocks noGrp="1"/>
          </p:cNvSpPr>
          <p:nvPr>
            <p:ph type="body" idx="1"/>
          </p:nvPr>
        </p:nvSpPr>
        <p:spPr>
          <a:xfrm>
            <a:off x="205208" y="1853171"/>
            <a:ext cx="5054385" cy="908210"/>
          </a:xfrm>
        </p:spPr>
        <p:txBody>
          <a:bodyPr anchor="b"/>
          <a:lstStyle>
            <a:lvl1pPr marL="0" indent="0">
              <a:buNone/>
              <a:defRPr sz="2105"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en-US"/>
              <a:t>Edit Master text styles</a:t>
            </a:r>
          </a:p>
        </p:txBody>
      </p:sp>
      <p:sp>
        <p:nvSpPr>
          <p:cNvPr id="4" name="Content Placeholder 3">
            <a:extLst>
              <a:ext uri="{FF2B5EF4-FFF2-40B4-BE49-F238E27FC236}">
                <a16:creationId xmlns:a16="http://schemas.microsoft.com/office/drawing/2014/main" id="{25ECD162-0697-49BE-8899-05FCFB71539C}"/>
              </a:ext>
            </a:extLst>
          </p:cNvPr>
          <p:cNvSpPr>
            <a:spLocks noGrp="1"/>
          </p:cNvSpPr>
          <p:nvPr>
            <p:ph sz="half" idx="2"/>
          </p:nvPr>
        </p:nvSpPr>
        <p:spPr>
          <a:xfrm>
            <a:off x="205208" y="2761381"/>
            <a:ext cx="5054385" cy="40615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A69E6007-785B-41D0-B932-2B4BFF073755}"/>
              </a:ext>
            </a:extLst>
          </p:cNvPr>
          <p:cNvSpPr>
            <a:spLocks noGrp="1"/>
          </p:cNvSpPr>
          <p:nvPr>
            <p:ph type="body" sz="quarter" idx="3"/>
          </p:nvPr>
        </p:nvSpPr>
        <p:spPr>
          <a:xfrm>
            <a:off x="5412730" y="1853171"/>
            <a:ext cx="5054407" cy="908210"/>
          </a:xfrm>
        </p:spPr>
        <p:txBody>
          <a:bodyPr anchor="b"/>
          <a:lstStyle>
            <a:lvl1pPr marL="0" indent="0">
              <a:buNone/>
              <a:defRPr sz="2105"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en-US"/>
              <a:t>Edit Master text styles</a:t>
            </a:r>
          </a:p>
        </p:txBody>
      </p:sp>
      <p:sp>
        <p:nvSpPr>
          <p:cNvPr id="6" name="Content Placeholder 5">
            <a:extLst>
              <a:ext uri="{FF2B5EF4-FFF2-40B4-BE49-F238E27FC236}">
                <a16:creationId xmlns:a16="http://schemas.microsoft.com/office/drawing/2014/main" id="{E35DF337-0335-4780-B1BA-0BBD0A42EA5C}"/>
              </a:ext>
            </a:extLst>
          </p:cNvPr>
          <p:cNvSpPr>
            <a:spLocks noGrp="1"/>
          </p:cNvSpPr>
          <p:nvPr>
            <p:ph sz="quarter" idx="4"/>
          </p:nvPr>
        </p:nvSpPr>
        <p:spPr>
          <a:xfrm>
            <a:off x="5412730" y="2761381"/>
            <a:ext cx="5054407" cy="40615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30D2C4F8-CFFF-463C-BEA7-03012D7F8516}"/>
              </a:ext>
            </a:extLst>
          </p:cNvPr>
          <p:cNvSpPr>
            <a:spLocks noGrp="1"/>
          </p:cNvSpPr>
          <p:nvPr>
            <p:ph type="dt" sz="half" idx="10"/>
          </p:nvPr>
        </p:nvSpPr>
        <p:spPr/>
        <p:txBody>
          <a:bodyPr/>
          <a:lstStyle/>
          <a:p>
            <a:fld id="{EAC120BA-D1F3-4D3B-8FD8-63989426A023}" type="datetime1">
              <a:rPr lang="en-AU" smtClean="0"/>
              <a:t>18/04/2021</a:t>
            </a:fld>
            <a:endParaRPr lang="en-AU" dirty="0"/>
          </a:p>
        </p:txBody>
      </p:sp>
      <p:sp>
        <p:nvSpPr>
          <p:cNvPr id="8" name="Footer Placeholder 7">
            <a:extLst>
              <a:ext uri="{FF2B5EF4-FFF2-40B4-BE49-F238E27FC236}">
                <a16:creationId xmlns:a16="http://schemas.microsoft.com/office/drawing/2014/main" id="{45F5B21B-D917-4C2D-A86B-12BB20BCDC13}"/>
              </a:ext>
            </a:extLst>
          </p:cNvPr>
          <p:cNvSpPr>
            <a:spLocks noGrp="1"/>
          </p:cNvSpPr>
          <p:nvPr>
            <p:ph type="ftr" sz="quarter" idx="11"/>
          </p:nvPr>
        </p:nvSpPr>
        <p:spPr/>
        <p:txBody>
          <a:bodyPr/>
          <a:lstStyle/>
          <a:p>
            <a:endParaRPr lang="en-AU" dirty="0"/>
          </a:p>
        </p:txBody>
      </p:sp>
      <p:sp>
        <p:nvSpPr>
          <p:cNvPr id="9" name="Slide Number Placeholder 8">
            <a:extLst>
              <a:ext uri="{FF2B5EF4-FFF2-40B4-BE49-F238E27FC236}">
                <a16:creationId xmlns:a16="http://schemas.microsoft.com/office/drawing/2014/main" id="{3ED006EB-F623-4403-A677-A9921610C0AE}"/>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3365575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57A25-6280-4D1F-8222-2DE5D168B254}"/>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AF5B11E6-D675-4EEF-978E-E387831969B1}"/>
              </a:ext>
            </a:extLst>
          </p:cNvPr>
          <p:cNvSpPr>
            <a:spLocks noGrp="1"/>
          </p:cNvSpPr>
          <p:nvPr>
            <p:ph type="dt" sz="half" idx="10"/>
          </p:nvPr>
        </p:nvSpPr>
        <p:spPr/>
        <p:txBody>
          <a:bodyPr/>
          <a:lstStyle/>
          <a:p>
            <a:fld id="{3B6224E3-F94C-4071-86A7-3D6648730F0A}" type="datetime1">
              <a:rPr lang="en-AU" smtClean="0"/>
              <a:t>18/04/2021</a:t>
            </a:fld>
            <a:endParaRPr lang="en-AU" dirty="0"/>
          </a:p>
        </p:txBody>
      </p:sp>
      <p:sp>
        <p:nvSpPr>
          <p:cNvPr id="4" name="Footer Placeholder 3">
            <a:extLst>
              <a:ext uri="{FF2B5EF4-FFF2-40B4-BE49-F238E27FC236}">
                <a16:creationId xmlns:a16="http://schemas.microsoft.com/office/drawing/2014/main" id="{495CDF87-D029-4429-9F21-882389F5C0E6}"/>
              </a:ext>
            </a:extLst>
          </p:cNvPr>
          <p:cNvSpPr>
            <a:spLocks noGrp="1"/>
          </p:cNvSpPr>
          <p:nvPr>
            <p:ph type="ftr" sz="quarter" idx="11"/>
          </p:nvPr>
        </p:nvSpPr>
        <p:spPr/>
        <p:txBody>
          <a:bodyPr/>
          <a:lstStyle/>
          <a:p>
            <a:endParaRPr lang="en-AU" dirty="0"/>
          </a:p>
        </p:txBody>
      </p:sp>
      <p:sp>
        <p:nvSpPr>
          <p:cNvPr id="5" name="Slide Number Placeholder 4">
            <a:extLst>
              <a:ext uri="{FF2B5EF4-FFF2-40B4-BE49-F238E27FC236}">
                <a16:creationId xmlns:a16="http://schemas.microsoft.com/office/drawing/2014/main" id="{170BC53C-4C4B-4FB5-B43A-F9255C94B3E5}"/>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1857413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ABD13F-814C-4D3A-8EB6-2F0288292708}"/>
              </a:ext>
            </a:extLst>
          </p:cNvPr>
          <p:cNvSpPr>
            <a:spLocks noGrp="1"/>
          </p:cNvSpPr>
          <p:nvPr>
            <p:ph type="dt" sz="half" idx="10"/>
          </p:nvPr>
        </p:nvSpPr>
        <p:spPr/>
        <p:txBody>
          <a:bodyPr/>
          <a:lstStyle/>
          <a:p>
            <a:fld id="{27ECD123-82BF-45BF-B22F-5ABB57E94D4C}" type="datetime1">
              <a:rPr lang="en-AU" smtClean="0"/>
              <a:t>18/04/2021</a:t>
            </a:fld>
            <a:endParaRPr lang="en-AU" dirty="0"/>
          </a:p>
        </p:txBody>
      </p:sp>
      <p:sp>
        <p:nvSpPr>
          <p:cNvPr id="3" name="Footer Placeholder 2">
            <a:extLst>
              <a:ext uri="{FF2B5EF4-FFF2-40B4-BE49-F238E27FC236}">
                <a16:creationId xmlns:a16="http://schemas.microsoft.com/office/drawing/2014/main" id="{A6DB036C-D370-4FDE-B942-8258769CEEC3}"/>
              </a:ext>
            </a:extLst>
          </p:cNvPr>
          <p:cNvSpPr>
            <a:spLocks noGrp="1"/>
          </p:cNvSpPr>
          <p:nvPr>
            <p:ph type="ftr" sz="quarter" idx="11"/>
          </p:nvPr>
        </p:nvSpPr>
        <p:spPr/>
        <p:txBody>
          <a:bodyPr/>
          <a:lstStyle/>
          <a:p>
            <a:endParaRPr lang="en-AU" dirty="0"/>
          </a:p>
        </p:txBody>
      </p:sp>
      <p:sp>
        <p:nvSpPr>
          <p:cNvPr id="4" name="Slide Number Placeholder 3">
            <a:extLst>
              <a:ext uri="{FF2B5EF4-FFF2-40B4-BE49-F238E27FC236}">
                <a16:creationId xmlns:a16="http://schemas.microsoft.com/office/drawing/2014/main" id="{00CCFD27-C193-40B6-BAF5-5C073FCA20A5}"/>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278137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p:nvSpPr>
        <p:spPr>
          <a:xfrm>
            <a:off x="0" y="0"/>
            <a:ext cx="3451173" cy="7559675"/>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dirty="0"/>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233620" y="503978"/>
            <a:ext cx="2907626" cy="1460347"/>
          </a:xfrm>
        </p:spPr>
        <p:txBody>
          <a:bodyPr anchor="t" anchorCtr="0">
            <a:noAutofit/>
          </a:bodyPr>
          <a:lstStyle>
            <a:lvl1pPr>
              <a:defRPr sz="3859"/>
            </a:lvl1pPr>
          </a:lstStyle>
          <a:p>
            <a:r>
              <a:rPr lang="en-US"/>
              <a:t>Click to edit Master title style</a:t>
            </a:r>
            <a:endParaRPr lang="en-AU" dirty="0"/>
          </a:p>
        </p:txBody>
      </p:sp>
      <p:sp>
        <p:nvSpPr>
          <p:cNvPr id="3" name="Content Placeholder 2">
            <a:extLst>
              <a:ext uri="{FF2B5EF4-FFF2-40B4-BE49-F238E27FC236}">
                <a16:creationId xmlns:a16="http://schemas.microsoft.com/office/drawing/2014/main" id="{5AE116F7-0AE7-40B0-9C9D-0F9CBF82DF85}"/>
              </a:ext>
            </a:extLst>
          </p:cNvPr>
          <p:cNvSpPr>
            <a:spLocks noGrp="1"/>
          </p:cNvSpPr>
          <p:nvPr>
            <p:ph idx="1"/>
          </p:nvPr>
        </p:nvSpPr>
        <p:spPr>
          <a:xfrm>
            <a:off x="3684793" y="503978"/>
            <a:ext cx="6774452" cy="6202505"/>
          </a:xfrm>
        </p:spPr>
        <p:txBody>
          <a:bodyPr/>
          <a:lstStyle>
            <a:lvl1pPr>
              <a:defRPr sz="2806"/>
            </a:lvl1pPr>
            <a:lvl2pPr>
              <a:defRPr sz="2456"/>
            </a:lvl2pPr>
            <a:lvl3pPr>
              <a:defRPr sz="2105"/>
            </a:lvl3pPr>
            <a:lvl4pPr>
              <a:defRPr sz="1754"/>
            </a:lvl4pPr>
            <a:lvl5pPr>
              <a:defRPr sz="1754"/>
            </a:lvl5pPr>
            <a:lvl6pPr>
              <a:defRPr sz="1754"/>
            </a:lvl6pPr>
            <a:lvl7pPr>
              <a:defRPr sz="1754"/>
            </a:lvl7pPr>
            <a:lvl8pPr>
              <a:defRPr sz="1754"/>
            </a:lvl8pPr>
            <a:lvl9pPr>
              <a:defRPr sz="1754"/>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 name="Text Placeholder 3">
            <a:extLst>
              <a:ext uri="{FF2B5EF4-FFF2-40B4-BE49-F238E27FC236}">
                <a16:creationId xmlns:a16="http://schemas.microsoft.com/office/drawing/2014/main" id="{4A46DFC6-B1F9-4548-AD13-D6EEFAE6DD0C}"/>
              </a:ext>
            </a:extLst>
          </p:cNvPr>
          <p:cNvSpPr>
            <a:spLocks noGrp="1"/>
          </p:cNvSpPr>
          <p:nvPr>
            <p:ph type="body" sz="half" idx="2"/>
          </p:nvPr>
        </p:nvSpPr>
        <p:spPr>
          <a:xfrm>
            <a:off x="233620" y="3436577"/>
            <a:ext cx="2907626" cy="2035755"/>
          </a:xfrm>
        </p:spPr>
        <p:txBody>
          <a:bodyPr>
            <a:normAutofit/>
          </a:bodyPr>
          <a:lstStyle>
            <a:lvl1pPr marL="0" indent="0">
              <a:buNone/>
              <a:defRPr sz="2456">
                <a:solidFill>
                  <a:schemeClr val="bg1"/>
                </a:solidFill>
              </a:defRPr>
            </a:lvl1pPr>
            <a:lvl2pPr marL="400964" indent="0">
              <a:buNone/>
              <a:defRPr sz="1228"/>
            </a:lvl2pPr>
            <a:lvl3pPr marL="801929" indent="0">
              <a:buNone/>
              <a:defRPr sz="1052"/>
            </a:lvl3pPr>
            <a:lvl4pPr marL="1202893" indent="0">
              <a:buNone/>
              <a:defRPr sz="877"/>
            </a:lvl4pPr>
            <a:lvl5pPr marL="1603858" indent="0">
              <a:buNone/>
              <a:defRPr sz="877"/>
            </a:lvl5pPr>
            <a:lvl6pPr marL="2004822" indent="0">
              <a:buNone/>
              <a:defRPr sz="877"/>
            </a:lvl6pPr>
            <a:lvl7pPr marL="2405786" indent="0">
              <a:buNone/>
              <a:defRPr sz="877"/>
            </a:lvl7pPr>
            <a:lvl8pPr marL="2806751" indent="0">
              <a:buNone/>
              <a:defRPr sz="877"/>
            </a:lvl8pPr>
            <a:lvl9pPr marL="3207715" indent="0">
              <a:buNone/>
              <a:defRPr sz="877"/>
            </a:lvl9pPr>
          </a:lstStyle>
          <a:p>
            <a:pPr lvl="0"/>
            <a:r>
              <a:rPr lang="en-US"/>
              <a:t>Edit Master text styles</a:t>
            </a:r>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C6C0702F-6BD8-41C4-AC80-53F144499EC5}" type="datetime1">
              <a:rPr lang="en-AU" smtClean="0"/>
              <a:t>18/04/2021</a:t>
            </a:fld>
            <a:endParaRPr lang="en-AU" dirty="0"/>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dirty="0"/>
          </a:p>
        </p:txBody>
      </p:sp>
      <p:pic>
        <p:nvPicPr>
          <p:cNvPr id="9" name="Picture 8">
            <a:extLst>
              <a:ext uri="{FF2B5EF4-FFF2-40B4-BE49-F238E27FC236}">
                <a16:creationId xmlns:a16="http://schemas.microsoft.com/office/drawing/2014/main" id="{CD7A8669-24E6-424D-B888-CEC73E481E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547" y="6854541"/>
            <a:ext cx="1522450" cy="501513"/>
          </a:xfrm>
          <a:prstGeom prst="rect">
            <a:avLst/>
          </a:prstGeom>
        </p:spPr>
      </p:pic>
    </p:spTree>
    <p:extLst>
      <p:ext uri="{BB962C8B-B14F-4D97-AF65-F5344CB8AC3E}">
        <p14:creationId xmlns:p14="http://schemas.microsoft.com/office/powerpoint/2010/main" val="4035369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4AA570C-1BBC-4CDB-A506-E6982C6B7BDD}"/>
              </a:ext>
            </a:extLst>
          </p:cNvPr>
          <p:cNvSpPr/>
          <p:nvPr/>
        </p:nvSpPr>
        <p:spPr>
          <a:xfrm>
            <a:off x="0" y="0"/>
            <a:ext cx="10691813" cy="1461188"/>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84" dirty="0"/>
          </a:p>
        </p:txBody>
      </p:sp>
      <p:sp>
        <p:nvSpPr>
          <p:cNvPr id="2" name="Title Placeholder 1">
            <a:extLst>
              <a:ext uri="{FF2B5EF4-FFF2-40B4-BE49-F238E27FC236}">
                <a16:creationId xmlns:a16="http://schemas.microsoft.com/office/drawing/2014/main" id="{E813FF67-1633-4DD4-99C9-C98EEFE702B2}"/>
              </a:ext>
            </a:extLst>
          </p:cNvPr>
          <p:cNvSpPr>
            <a:spLocks noGrp="1"/>
          </p:cNvSpPr>
          <p:nvPr>
            <p:ph type="title"/>
          </p:nvPr>
        </p:nvSpPr>
        <p:spPr>
          <a:xfrm>
            <a:off x="206547" y="150494"/>
            <a:ext cx="7894138" cy="1310695"/>
          </a:xfrm>
          <a:prstGeom prst="rect">
            <a:avLst/>
          </a:prstGeom>
        </p:spPr>
        <p:txBody>
          <a:bodyPr vert="horz" lIns="91440" tIns="45720" rIns="91440" bIns="45720" rtlCol="0" anchor="b" anchorCtr="0">
            <a:normAutofit/>
          </a:bodyPr>
          <a:lstStyle/>
          <a:p>
            <a:r>
              <a:rPr lang="en-US"/>
              <a:t>Click to edit Master title style</a:t>
            </a:r>
            <a:endParaRPr lang="en-AU" dirty="0"/>
          </a:p>
        </p:txBody>
      </p:sp>
      <p:sp>
        <p:nvSpPr>
          <p:cNvPr id="3" name="Text Placeholder 2">
            <a:extLst>
              <a:ext uri="{FF2B5EF4-FFF2-40B4-BE49-F238E27FC236}">
                <a16:creationId xmlns:a16="http://schemas.microsoft.com/office/drawing/2014/main" id="{27D0BBB1-D145-40B9-81B9-93197AFAADDE}"/>
              </a:ext>
            </a:extLst>
          </p:cNvPr>
          <p:cNvSpPr>
            <a:spLocks noGrp="1"/>
          </p:cNvSpPr>
          <p:nvPr>
            <p:ph type="body" idx="1"/>
          </p:nvPr>
        </p:nvSpPr>
        <p:spPr>
          <a:xfrm>
            <a:off x="206546" y="2012414"/>
            <a:ext cx="10255425" cy="4796544"/>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Date Placeholder 3">
            <a:extLst>
              <a:ext uri="{FF2B5EF4-FFF2-40B4-BE49-F238E27FC236}">
                <a16:creationId xmlns:a16="http://schemas.microsoft.com/office/drawing/2014/main" id="{C4F2B31C-A208-4978-9A1D-EA4662D26BC7}"/>
              </a:ext>
            </a:extLst>
          </p:cNvPr>
          <p:cNvSpPr>
            <a:spLocks noGrp="1"/>
          </p:cNvSpPr>
          <p:nvPr>
            <p:ph type="dt" sz="half" idx="2"/>
          </p:nvPr>
        </p:nvSpPr>
        <p:spPr>
          <a:xfrm>
            <a:off x="8327920" y="7006699"/>
            <a:ext cx="1522449" cy="402483"/>
          </a:xfrm>
          <a:prstGeom prst="rect">
            <a:avLst/>
          </a:prstGeom>
        </p:spPr>
        <p:txBody>
          <a:bodyPr vert="horz" lIns="91440" tIns="45720" rIns="91440" bIns="45720" rtlCol="0" anchor="ctr"/>
          <a:lstStyle>
            <a:lvl1pPr algn="l">
              <a:defRPr sz="1052">
                <a:solidFill>
                  <a:schemeClr val="tx1">
                    <a:tint val="75000"/>
                  </a:schemeClr>
                </a:solidFill>
              </a:defRPr>
            </a:lvl1pPr>
          </a:lstStyle>
          <a:p>
            <a:fld id="{DEE3B658-50EC-4ABB-BFE5-C839528F528D}" type="datetime1">
              <a:rPr lang="en-AU" smtClean="0"/>
              <a:t>18/04/2021</a:t>
            </a:fld>
            <a:endParaRPr lang="en-AU" dirty="0"/>
          </a:p>
        </p:txBody>
      </p:sp>
      <p:sp>
        <p:nvSpPr>
          <p:cNvPr id="5" name="Footer Placeholder 4">
            <a:extLst>
              <a:ext uri="{FF2B5EF4-FFF2-40B4-BE49-F238E27FC236}">
                <a16:creationId xmlns:a16="http://schemas.microsoft.com/office/drawing/2014/main" id="{7ACC266F-310A-4449-8A29-6F1ACA0C6CA5}"/>
              </a:ext>
            </a:extLst>
          </p:cNvPr>
          <p:cNvSpPr>
            <a:spLocks noGrp="1"/>
          </p:cNvSpPr>
          <p:nvPr>
            <p:ph type="ftr" sz="quarter" idx="3"/>
          </p:nvPr>
        </p:nvSpPr>
        <p:spPr>
          <a:xfrm>
            <a:off x="3541663" y="7006699"/>
            <a:ext cx="4679868" cy="402483"/>
          </a:xfrm>
          <a:prstGeom prst="rect">
            <a:avLst/>
          </a:prstGeom>
        </p:spPr>
        <p:txBody>
          <a:bodyPr vert="horz" lIns="91440" tIns="45720" rIns="91440" bIns="45720" rtlCol="0" anchor="ctr"/>
          <a:lstStyle>
            <a:lvl1pPr algn="r">
              <a:defRPr sz="1052">
                <a:solidFill>
                  <a:schemeClr val="tx1">
                    <a:tint val="75000"/>
                  </a:schemeClr>
                </a:solidFill>
              </a:defRPr>
            </a:lvl1pPr>
          </a:lstStyle>
          <a:p>
            <a:endParaRPr lang="en-AU" dirty="0"/>
          </a:p>
        </p:txBody>
      </p:sp>
      <p:sp>
        <p:nvSpPr>
          <p:cNvPr id="6" name="Slide Number Placeholder 5">
            <a:extLst>
              <a:ext uri="{FF2B5EF4-FFF2-40B4-BE49-F238E27FC236}">
                <a16:creationId xmlns:a16="http://schemas.microsoft.com/office/drawing/2014/main" id="{F32EF9F2-B7AF-45F0-96E3-4AB78790C458}"/>
              </a:ext>
            </a:extLst>
          </p:cNvPr>
          <p:cNvSpPr>
            <a:spLocks noGrp="1"/>
          </p:cNvSpPr>
          <p:nvPr>
            <p:ph type="sldNum" sz="quarter" idx="4"/>
          </p:nvPr>
        </p:nvSpPr>
        <p:spPr>
          <a:xfrm>
            <a:off x="9956751" y="7006699"/>
            <a:ext cx="505220" cy="402483"/>
          </a:xfrm>
          <a:prstGeom prst="rect">
            <a:avLst/>
          </a:prstGeom>
        </p:spPr>
        <p:txBody>
          <a:bodyPr vert="horz" lIns="91440" tIns="45720" rIns="91440" bIns="45720" rtlCol="0" anchor="ctr"/>
          <a:lstStyle>
            <a:lvl1pPr algn="r">
              <a:defRPr sz="1052">
                <a:solidFill>
                  <a:schemeClr val="tx1">
                    <a:tint val="75000"/>
                  </a:schemeClr>
                </a:solidFill>
              </a:defRPr>
            </a:lvl1pPr>
          </a:lstStyle>
          <a:p>
            <a:fld id="{4EC81F68-4976-451A-B2E9-79BCBD2F70CC}" type="slidenum">
              <a:rPr lang="en-AU" smtClean="0"/>
              <a:t>‹#›</a:t>
            </a:fld>
            <a:endParaRPr lang="en-AU" dirty="0"/>
          </a:p>
        </p:txBody>
      </p:sp>
      <p:pic>
        <p:nvPicPr>
          <p:cNvPr id="8" name="Picture 7">
            <a:extLst>
              <a:ext uri="{FF2B5EF4-FFF2-40B4-BE49-F238E27FC236}">
                <a16:creationId xmlns:a16="http://schemas.microsoft.com/office/drawing/2014/main" id="{97C1AA2C-3FFA-48E8-B036-2C5DC3A52F92}"/>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06547" y="6854541"/>
            <a:ext cx="1522450" cy="501513"/>
          </a:xfrm>
          <a:prstGeom prst="rect">
            <a:avLst/>
          </a:prstGeom>
        </p:spPr>
      </p:pic>
    </p:spTree>
    <p:extLst>
      <p:ext uri="{BB962C8B-B14F-4D97-AF65-F5344CB8AC3E}">
        <p14:creationId xmlns:p14="http://schemas.microsoft.com/office/powerpoint/2010/main" val="343749320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9" r:id="rId11"/>
  </p:sldLayoutIdLst>
  <p:hf hdr="0" ftr="0" dt="0"/>
  <p:txStyles>
    <p:titleStyle>
      <a:lvl1pPr algn="l" defTabSz="801929" rtl="0" eaLnBrk="1" latinLnBrk="0" hangingPunct="1">
        <a:lnSpc>
          <a:spcPct val="90000"/>
        </a:lnSpc>
        <a:spcBef>
          <a:spcPct val="0"/>
        </a:spcBef>
        <a:buNone/>
        <a:defRPr sz="3859" b="0" kern="1200">
          <a:solidFill>
            <a:schemeClr val="bg1"/>
          </a:solidFill>
          <a:latin typeface="+mj-lt"/>
          <a:ea typeface="+mj-ea"/>
          <a:cs typeface="+mj-cs"/>
        </a:defRPr>
      </a:lvl1pPr>
    </p:titleStyle>
    <p:bodyStyle>
      <a:lvl1pPr marL="200482" indent="-200482" algn="l" defTabSz="801929" rtl="0" eaLnBrk="1" latinLnBrk="0" hangingPunct="1">
        <a:lnSpc>
          <a:spcPct val="90000"/>
        </a:lnSpc>
        <a:spcBef>
          <a:spcPts val="877"/>
        </a:spcBef>
        <a:buFont typeface="Arial" panose="020B0604020202020204" pitchFamily="34" charset="0"/>
        <a:buChar char="•"/>
        <a:defRPr sz="2456" kern="1200">
          <a:solidFill>
            <a:schemeClr val="tx1"/>
          </a:solidFill>
          <a:latin typeface="+mn-lt"/>
          <a:ea typeface="+mn-ea"/>
          <a:cs typeface="+mn-cs"/>
        </a:defRPr>
      </a:lvl1pPr>
      <a:lvl2pPr marL="601447" indent="-200482" algn="l" defTabSz="801929" rtl="0" eaLnBrk="1" latinLnBrk="0" hangingPunct="1">
        <a:lnSpc>
          <a:spcPct val="90000"/>
        </a:lnSpc>
        <a:spcBef>
          <a:spcPts val="439"/>
        </a:spcBef>
        <a:buFont typeface="Arial" panose="020B0604020202020204" pitchFamily="34" charset="0"/>
        <a:buChar char="•"/>
        <a:defRPr sz="2105" kern="1200">
          <a:solidFill>
            <a:schemeClr val="tx1"/>
          </a:solidFill>
          <a:latin typeface="+mn-lt"/>
          <a:ea typeface="+mn-ea"/>
          <a:cs typeface="+mn-cs"/>
        </a:defRPr>
      </a:lvl2pPr>
      <a:lvl3pPr marL="1002411" indent="-200482" algn="l" defTabSz="801929" rtl="0" eaLnBrk="1" latinLnBrk="0" hangingPunct="1">
        <a:lnSpc>
          <a:spcPct val="90000"/>
        </a:lnSpc>
        <a:spcBef>
          <a:spcPts val="439"/>
        </a:spcBef>
        <a:buFont typeface="Arial" panose="020B0604020202020204" pitchFamily="34" charset="0"/>
        <a:buChar char="•"/>
        <a:defRPr sz="1754" kern="1200">
          <a:solidFill>
            <a:schemeClr val="tx1"/>
          </a:solidFill>
          <a:latin typeface="+mn-lt"/>
          <a:ea typeface="+mn-ea"/>
          <a:cs typeface="+mn-cs"/>
        </a:defRPr>
      </a:lvl3pPr>
      <a:lvl4pPr marL="1403375"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4pPr>
      <a:lvl5pPr marL="1804340"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9pPr>
    </p:bodyStyle>
    <p:otherStyle>
      <a:defPPr>
        <a:defRPr lang="en-US"/>
      </a:defPPr>
      <a:lvl1pPr marL="0" algn="l" defTabSz="801929" rtl="0" eaLnBrk="1" latinLnBrk="0" hangingPunct="1">
        <a:defRPr sz="1579" kern="1200">
          <a:solidFill>
            <a:schemeClr val="tx1"/>
          </a:solidFill>
          <a:latin typeface="+mn-lt"/>
          <a:ea typeface="+mn-ea"/>
          <a:cs typeface="+mn-cs"/>
        </a:defRPr>
      </a:lvl1pPr>
      <a:lvl2pPr marL="400964" algn="l" defTabSz="801929" rtl="0" eaLnBrk="1" latinLnBrk="0" hangingPunct="1">
        <a:defRPr sz="1579" kern="1200">
          <a:solidFill>
            <a:schemeClr val="tx1"/>
          </a:solidFill>
          <a:latin typeface="+mn-lt"/>
          <a:ea typeface="+mn-ea"/>
          <a:cs typeface="+mn-cs"/>
        </a:defRPr>
      </a:lvl2pPr>
      <a:lvl3pPr marL="801929" algn="l" defTabSz="801929" rtl="0" eaLnBrk="1" latinLnBrk="0" hangingPunct="1">
        <a:defRPr sz="1579" kern="1200">
          <a:solidFill>
            <a:schemeClr val="tx1"/>
          </a:solidFill>
          <a:latin typeface="+mn-lt"/>
          <a:ea typeface="+mn-ea"/>
          <a:cs typeface="+mn-cs"/>
        </a:defRPr>
      </a:lvl3pPr>
      <a:lvl4pPr marL="1202893" algn="l" defTabSz="801929" rtl="0" eaLnBrk="1" latinLnBrk="0" hangingPunct="1">
        <a:defRPr sz="1579" kern="1200">
          <a:solidFill>
            <a:schemeClr val="tx1"/>
          </a:solidFill>
          <a:latin typeface="+mn-lt"/>
          <a:ea typeface="+mn-ea"/>
          <a:cs typeface="+mn-cs"/>
        </a:defRPr>
      </a:lvl4pPr>
      <a:lvl5pPr marL="1603858" algn="l" defTabSz="801929" rtl="0" eaLnBrk="1" latinLnBrk="0" hangingPunct="1">
        <a:defRPr sz="1579" kern="1200">
          <a:solidFill>
            <a:schemeClr val="tx1"/>
          </a:solidFill>
          <a:latin typeface="+mn-lt"/>
          <a:ea typeface="+mn-ea"/>
          <a:cs typeface="+mn-cs"/>
        </a:defRPr>
      </a:lvl5pPr>
      <a:lvl6pPr marL="2004822" algn="l" defTabSz="801929" rtl="0" eaLnBrk="1" latinLnBrk="0" hangingPunct="1">
        <a:defRPr sz="1579" kern="1200">
          <a:solidFill>
            <a:schemeClr val="tx1"/>
          </a:solidFill>
          <a:latin typeface="+mn-lt"/>
          <a:ea typeface="+mn-ea"/>
          <a:cs typeface="+mn-cs"/>
        </a:defRPr>
      </a:lvl6pPr>
      <a:lvl7pPr marL="2405786" algn="l" defTabSz="801929" rtl="0" eaLnBrk="1" latinLnBrk="0" hangingPunct="1">
        <a:defRPr sz="1579" kern="1200">
          <a:solidFill>
            <a:schemeClr val="tx1"/>
          </a:solidFill>
          <a:latin typeface="+mn-lt"/>
          <a:ea typeface="+mn-ea"/>
          <a:cs typeface="+mn-cs"/>
        </a:defRPr>
      </a:lvl7pPr>
      <a:lvl8pPr marL="2806751" algn="l" defTabSz="801929" rtl="0" eaLnBrk="1" latinLnBrk="0" hangingPunct="1">
        <a:defRPr sz="1579" kern="1200">
          <a:solidFill>
            <a:schemeClr val="tx1"/>
          </a:solidFill>
          <a:latin typeface="+mn-lt"/>
          <a:ea typeface="+mn-ea"/>
          <a:cs typeface="+mn-cs"/>
        </a:defRPr>
      </a:lvl8pPr>
      <a:lvl9pPr marL="3207715" algn="l" defTabSz="801929" rtl="0" eaLnBrk="1" latinLnBrk="0" hangingPunct="1">
        <a:defRPr sz="157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2538F-3D75-4E6A-B0F9-138325A4EDBF}"/>
              </a:ext>
            </a:extLst>
          </p:cNvPr>
          <p:cNvSpPr>
            <a:spLocks noGrp="1"/>
          </p:cNvSpPr>
          <p:nvPr>
            <p:ph type="ctrTitle"/>
          </p:nvPr>
        </p:nvSpPr>
        <p:spPr>
          <a:xfrm>
            <a:off x="582871" y="1581150"/>
            <a:ext cx="9607541" cy="1755816"/>
          </a:xfrm>
        </p:spPr>
        <p:txBody>
          <a:bodyPr>
            <a:normAutofit/>
          </a:bodyPr>
          <a:lstStyle/>
          <a:p>
            <a:r>
              <a:rPr lang="en-AU" sz="4000" dirty="0"/>
              <a:t>5MS/GS Transition Focus Group #14: </a:t>
            </a:r>
            <a:endParaRPr lang="en-AU" sz="4000" i="1" dirty="0"/>
          </a:p>
        </p:txBody>
      </p:sp>
      <p:sp>
        <p:nvSpPr>
          <p:cNvPr id="3" name="Subtitle 2">
            <a:extLst>
              <a:ext uri="{FF2B5EF4-FFF2-40B4-BE49-F238E27FC236}">
                <a16:creationId xmlns:a16="http://schemas.microsoft.com/office/drawing/2014/main" id="{3757E418-19FE-40E5-999B-F1E2819A5EAE}"/>
              </a:ext>
            </a:extLst>
          </p:cNvPr>
          <p:cNvSpPr>
            <a:spLocks noGrp="1"/>
          </p:cNvSpPr>
          <p:nvPr>
            <p:ph type="subTitle" idx="1"/>
          </p:nvPr>
        </p:nvSpPr>
        <p:spPr>
          <a:xfrm>
            <a:off x="756165" y="3399312"/>
            <a:ext cx="9434247" cy="2375505"/>
          </a:xfrm>
        </p:spPr>
        <p:txBody>
          <a:bodyPr vert="horz" lIns="91440" tIns="45720" rIns="91440" bIns="45720" rtlCol="0" anchor="t">
            <a:noAutofit/>
          </a:bodyPr>
          <a:lstStyle/>
          <a:p>
            <a:pPr>
              <a:lnSpc>
                <a:spcPct val="200000"/>
              </a:lnSpc>
            </a:pPr>
            <a:r>
              <a:rPr lang="en-AU" sz="1800" b="1" dirty="0">
                <a:latin typeface="Arial"/>
                <a:cs typeface="Arial"/>
              </a:rPr>
              <a:t>Thursday 15</a:t>
            </a:r>
            <a:r>
              <a:rPr lang="en-AU" sz="1800" b="1" baseline="30000" dirty="0">
                <a:latin typeface="Arial"/>
                <a:cs typeface="Arial"/>
              </a:rPr>
              <a:t>th</a:t>
            </a:r>
            <a:r>
              <a:rPr lang="en-AU" sz="1800" b="1" dirty="0">
                <a:latin typeface="Arial"/>
                <a:cs typeface="Arial"/>
              </a:rPr>
              <a:t> April 2021</a:t>
            </a:r>
          </a:p>
          <a:p>
            <a:r>
              <a:rPr lang="en-AU" sz="1800" b="1" dirty="0">
                <a:latin typeface="Arial" panose="020B0604020202020204" pitchFamily="34" charset="0"/>
                <a:cs typeface="Arial" panose="020B0604020202020204" pitchFamily="34" charset="0"/>
              </a:rPr>
              <a:t>WebEx only </a:t>
            </a:r>
            <a:r>
              <a:rPr lang="en-AU" sz="1800" dirty="0">
                <a:latin typeface="Arial" panose="020B0604020202020204" pitchFamily="34" charset="0"/>
                <a:cs typeface="Arial" panose="020B0604020202020204" pitchFamily="34" charset="0"/>
              </a:rPr>
              <a:t>[details in calendar invitation]</a:t>
            </a:r>
          </a:p>
          <a:p>
            <a:r>
              <a:rPr lang="en-AU" sz="1800" b="1" dirty="0">
                <a:solidFill>
                  <a:srgbClr val="FFFF00"/>
                </a:solidFill>
                <a:latin typeface="Arial" panose="020B0604020202020204" pitchFamily="34" charset="0"/>
                <a:cs typeface="Arial" panose="020B0604020202020204" pitchFamily="34" charset="0"/>
              </a:rPr>
              <a:t>**Please disconnect from your workplace VPN for the WebEx call**</a:t>
            </a:r>
          </a:p>
          <a:p>
            <a:endParaRPr lang="en-AU" sz="1800" dirty="0">
              <a:latin typeface="Arial" panose="020B0604020202020204" pitchFamily="34" charset="0"/>
              <a:cs typeface="Arial" panose="020B0604020202020204" pitchFamily="34" charset="0"/>
            </a:endParaRPr>
          </a:p>
          <a:p>
            <a:pPr algn="ctr"/>
            <a:r>
              <a:rPr lang="en-AU" sz="1800" b="1" dirty="0">
                <a:solidFill>
                  <a:srgbClr val="FFFF00"/>
                </a:solidFill>
                <a:latin typeface="Arial" panose="020B0604020202020204" pitchFamily="34" charset="0"/>
                <a:cs typeface="Arial" panose="020B0604020202020204" pitchFamily="34" charset="0"/>
              </a:rPr>
              <a:t>PLEASE NOTE THIS MEETING WILL BE RECORDED FOR THE PURPOSE OF PREPARING MINUTES</a:t>
            </a:r>
          </a:p>
        </p:txBody>
      </p:sp>
      <p:sp>
        <p:nvSpPr>
          <p:cNvPr id="4" name="Slide Number Placeholder 3">
            <a:extLst>
              <a:ext uri="{FF2B5EF4-FFF2-40B4-BE49-F238E27FC236}">
                <a16:creationId xmlns:a16="http://schemas.microsoft.com/office/drawing/2014/main" id="{C9BE4E17-DE6C-46E3-8AA7-89A9CEBF535E}"/>
              </a:ext>
            </a:extLst>
          </p:cNvPr>
          <p:cNvSpPr>
            <a:spLocks noGrp="1"/>
          </p:cNvSpPr>
          <p:nvPr>
            <p:ph type="sldNum" sz="quarter" idx="12"/>
          </p:nvPr>
        </p:nvSpPr>
        <p:spPr/>
        <p:txBody>
          <a:bodyPr/>
          <a:lstStyle/>
          <a:p>
            <a:fld id="{4EC81F68-4976-451A-B2E9-79BCBD2F70CC}" type="slidenum">
              <a:rPr lang="en-AU" smtClean="0"/>
              <a:pPr/>
              <a:t>1</a:t>
            </a:fld>
            <a:endParaRPr lang="en-AU" dirty="0"/>
          </a:p>
        </p:txBody>
      </p:sp>
    </p:spTree>
    <p:extLst>
      <p:ext uri="{BB962C8B-B14F-4D97-AF65-F5344CB8AC3E}">
        <p14:creationId xmlns:p14="http://schemas.microsoft.com/office/powerpoint/2010/main" val="26315737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a:xfrm>
            <a:off x="206547" y="150494"/>
            <a:ext cx="9046158" cy="1310695"/>
          </a:xfrm>
        </p:spPr>
        <p:txBody>
          <a:bodyPr/>
          <a:lstStyle/>
          <a:p>
            <a:r>
              <a:rPr lang="fr-FR" dirty="0"/>
              <a:t>Scope</a:t>
            </a:r>
            <a:endParaRPr lang="en-AU" dirty="0">
              <a:solidFill>
                <a:srgbClr val="FF0000"/>
              </a:solidFill>
              <a:highlight>
                <a:srgbClr val="FFFF00"/>
              </a:highlight>
            </a:endParaRPr>
          </a:p>
        </p:txBody>
      </p:sp>
      <p:sp>
        <p:nvSpPr>
          <p:cNvPr id="3" name="Content Placeholder 2">
            <a:extLst>
              <a:ext uri="{FF2B5EF4-FFF2-40B4-BE49-F238E27FC236}">
                <a16:creationId xmlns:a16="http://schemas.microsoft.com/office/drawing/2014/main" id="{A4DA0B88-77DD-4B57-9A69-21BD75E6DEDE}"/>
              </a:ext>
            </a:extLst>
          </p:cNvPr>
          <p:cNvSpPr>
            <a:spLocks noGrp="1"/>
          </p:cNvSpPr>
          <p:nvPr>
            <p:ph idx="1"/>
          </p:nvPr>
        </p:nvSpPr>
        <p:spPr>
          <a:xfrm>
            <a:off x="206546" y="1746504"/>
            <a:ext cx="10255425" cy="5358384"/>
          </a:xfrm>
        </p:spPr>
        <p:txBody>
          <a:bodyPr vert="horz" lIns="91440" tIns="45720" rIns="91440" bIns="45720" rtlCol="0" anchor="t">
            <a:noAutofit/>
          </a:bodyPr>
          <a:lstStyle/>
          <a:p>
            <a:r>
              <a:rPr lang="en-AU" sz="2000" dirty="0"/>
              <a:t>In-scope considerations:</a:t>
            </a:r>
          </a:p>
          <a:p>
            <a:pPr lvl="1"/>
            <a:r>
              <a:rPr lang="en-AU" sz="1800" dirty="0"/>
              <a:t>By 31 Aug 2021</a:t>
            </a:r>
          </a:p>
          <a:p>
            <a:pPr lvl="2"/>
            <a:r>
              <a:rPr lang="en-AU" sz="1600" dirty="0"/>
              <a:t>Convert type 1-3, subset type 4, type 7 and existing cross boundary datastreams to register level</a:t>
            </a:r>
          </a:p>
          <a:p>
            <a:pPr lvl="2"/>
            <a:r>
              <a:rPr lang="en-AU" sz="1600" dirty="0"/>
              <a:t>Update type 1-3, subset type 4 and existing cross boundary connection point ReadTypeCodes to ‘A’ (or ‘D’ where applicable)</a:t>
            </a:r>
          </a:p>
          <a:p>
            <a:pPr lvl="2"/>
            <a:r>
              <a:rPr lang="en-AU" sz="1600" dirty="0"/>
              <a:t>Create NCONUML and ‘new’ Cross boundary NMIs, Registers and Datastreams</a:t>
            </a:r>
          </a:p>
          <a:p>
            <a:pPr lvl="2"/>
            <a:r>
              <a:rPr lang="en-AU" sz="1600" dirty="0"/>
              <a:t>Update NMI Classification codes, where required</a:t>
            </a:r>
          </a:p>
          <a:p>
            <a:pPr lvl="2"/>
            <a:r>
              <a:rPr lang="en-AU" sz="1600" dirty="0"/>
              <a:t>Create/activate Basic meter 1st tier datastreams</a:t>
            </a:r>
          </a:p>
          <a:p>
            <a:pPr lvl="2"/>
            <a:r>
              <a:rPr lang="en-AU" sz="1600" dirty="0"/>
              <a:t>Update VIC TUoS datastreams from 1-4 to ‘N’</a:t>
            </a:r>
          </a:p>
          <a:p>
            <a:pPr lvl="2"/>
            <a:endParaRPr lang="en-AU" sz="1600" dirty="0"/>
          </a:p>
          <a:p>
            <a:pPr lvl="1"/>
            <a:r>
              <a:rPr lang="en-AU" sz="1800" dirty="0"/>
              <a:t>By 30 Nov 2022</a:t>
            </a:r>
          </a:p>
          <a:p>
            <a:pPr lvl="2"/>
            <a:r>
              <a:rPr lang="en-AU" sz="1600" dirty="0"/>
              <a:t>Update new and replacement type 4, 4A and VIC AMI meter ReadTypeCodes to ‘A’, where applicable</a:t>
            </a:r>
          </a:p>
          <a:p>
            <a:pPr lvl="2"/>
            <a:endParaRPr lang="en-AU" sz="2102" dirty="0"/>
          </a:p>
          <a:p>
            <a:r>
              <a:rPr lang="en-AU" sz="2000" dirty="0"/>
              <a:t>Out-of-scope items:</a:t>
            </a:r>
          </a:p>
          <a:p>
            <a:pPr lvl="1"/>
            <a:r>
              <a:rPr lang="en-AU" sz="1800" dirty="0"/>
              <a:t>MSDR standing data updates</a:t>
            </a:r>
          </a:p>
          <a:p>
            <a:pPr lvl="1"/>
            <a:r>
              <a:rPr lang="en-AU" sz="1800" dirty="0"/>
              <a:t>Other standing data updates associated to:</a:t>
            </a:r>
          </a:p>
          <a:p>
            <a:pPr lvl="2"/>
            <a:r>
              <a:rPr lang="en-AU" sz="1600" dirty="0"/>
              <a:t>Market reform initiatives</a:t>
            </a:r>
          </a:p>
          <a:p>
            <a:pPr lvl="2"/>
            <a:r>
              <a:rPr lang="en-AU" sz="1600" dirty="0"/>
              <a:t>Non-market based initiatives</a:t>
            </a:r>
          </a:p>
          <a:p>
            <a:pPr lvl="3"/>
            <a:r>
              <a:rPr lang="en-AU" sz="1600" dirty="0"/>
              <a:t>E.g. Participant based activities/initiatives</a:t>
            </a:r>
          </a:p>
          <a:p>
            <a:pPr lvl="1"/>
            <a:endParaRPr lang="en-AU" sz="1751" dirty="0"/>
          </a:p>
          <a:p>
            <a:pPr lvl="1"/>
            <a:endParaRPr lang="en-AU" sz="1698" dirty="0"/>
          </a:p>
          <a:p>
            <a:pPr marL="0" indent="0">
              <a:buNone/>
            </a:pPr>
            <a:endParaRPr lang="en-AU" sz="2049" dirty="0"/>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10</a:t>
            </a:fld>
            <a:endParaRPr lang="en-AU" dirty="0"/>
          </a:p>
        </p:txBody>
      </p:sp>
    </p:spTree>
    <p:extLst>
      <p:ext uri="{BB962C8B-B14F-4D97-AF65-F5344CB8AC3E}">
        <p14:creationId xmlns:p14="http://schemas.microsoft.com/office/powerpoint/2010/main" val="29755145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5FCD6-6009-4C00-A987-1BE3EEB4D728}"/>
              </a:ext>
            </a:extLst>
          </p:cNvPr>
          <p:cNvSpPr>
            <a:spLocks noGrp="1"/>
          </p:cNvSpPr>
          <p:nvPr>
            <p:ph type="title"/>
          </p:nvPr>
        </p:nvSpPr>
        <p:spPr>
          <a:xfrm>
            <a:off x="206547" y="150494"/>
            <a:ext cx="10255424" cy="1310695"/>
          </a:xfrm>
        </p:spPr>
        <p:txBody>
          <a:bodyPr/>
          <a:lstStyle/>
          <a:p>
            <a:r>
              <a:rPr lang="en-AU" dirty="0"/>
              <a:t>5MS/GS Transaction Volume Analysis Update</a:t>
            </a:r>
          </a:p>
        </p:txBody>
      </p:sp>
      <p:sp>
        <p:nvSpPr>
          <p:cNvPr id="3" name="Content Placeholder 2">
            <a:extLst>
              <a:ext uri="{FF2B5EF4-FFF2-40B4-BE49-F238E27FC236}">
                <a16:creationId xmlns:a16="http://schemas.microsoft.com/office/drawing/2014/main" id="{0A29A197-A1BA-4B29-9CD8-7E11CB479ECA}"/>
              </a:ext>
            </a:extLst>
          </p:cNvPr>
          <p:cNvSpPr>
            <a:spLocks noGrp="1"/>
          </p:cNvSpPr>
          <p:nvPr>
            <p:ph idx="1"/>
          </p:nvPr>
        </p:nvSpPr>
        <p:spPr>
          <a:xfrm>
            <a:off x="206546" y="1829093"/>
            <a:ext cx="10255425" cy="5479713"/>
          </a:xfrm>
        </p:spPr>
        <p:txBody>
          <a:bodyPr vert="horz" lIns="91440" tIns="45720" rIns="91440" bIns="45720" rtlCol="0" anchor="t">
            <a:normAutofit/>
          </a:bodyPr>
          <a:lstStyle/>
          <a:p>
            <a:pPr marL="200025" indent="-200025"/>
            <a:r>
              <a:rPr lang="en-AU" sz="2000" dirty="0"/>
              <a:t>March Rollout plans have been applied</a:t>
            </a:r>
            <a:endParaRPr lang="en-AU" sz="2000" dirty="0">
              <a:cs typeface="Segoe UI Semilight"/>
            </a:endParaRPr>
          </a:p>
          <a:p>
            <a:pPr marL="601345" lvl="1" indent="-200025">
              <a:spcBef>
                <a:spcPts val="438"/>
              </a:spcBef>
            </a:pPr>
            <a:r>
              <a:rPr lang="en-AU" sz="1800" dirty="0">
                <a:cs typeface="Segoe UI Semilight"/>
              </a:rPr>
              <a:t>Excellent response from participants</a:t>
            </a:r>
          </a:p>
          <a:p>
            <a:pPr marL="601345" lvl="1" indent="-200025">
              <a:spcBef>
                <a:spcPts val="438"/>
              </a:spcBef>
            </a:pPr>
            <a:r>
              <a:rPr lang="en-AU" sz="1800" dirty="0">
                <a:cs typeface="Segoe UI Semilight"/>
              </a:rPr>
              <a:t>New template has been circulated for 1 May updates</a:t>
            </a:r>
          </a:p>
          <a:p>
            <a:pPr marL="1002309" lvl="2" indent="-200025">
              <a:spcBef>
                <a:spcPts val="438"/>
              </a:spcBef>
            </a:pPr>
            <a:r>
              <a:rPr lang="en-AU" sz="1449" dirty="0">
                <a:cs typeface="Segoe UI Semilight"/>
              </a:rPr>
              <a:t>Changes to the template includes:</a:t>
            </a:r>
          </a:p>
          <a:p>
            <a:pPr marL="1403273" lvl="3" indent="-200025">
              <a:spcBef>
                <a:spcPts val="438"/>
              </a:spcBef>
            </a:pPr>
            <a:r>
              <a:rPr lang="en-AU" sz="1274" dirty="0">
                <a:cs typeface="Segoe UI Semilight"/>
              </a:rPr>
              <a:t>Reporting at meter level for the first 3 plan types</a:t>
            </a:r>
          </a:p>
          <a:p>
            <a:pPr marL="1403273" lvl="3" indent="-200025">
              <a:spcBef>
                <a:spcPts val="438"/>
              </a:spcBef>
            </a:pPr>
            <a:r>
              <a:rPr lang="en-AU" sz="1274" dirty="0">
                <a:cs typeface="Segoe UI Semilight"/>
              </a:rPr>
              <a:t>Making Datastream conversion plans required vs optional</a:t>
            </a:r>
          </a:p>
          <a:p>
            <a:pPr marL="1403273" lvl="3" indent="-200025">
              <a:spcBef>
                <a:spcPts val="438"/>
              </a:spcBef>
            </a:pPr>
            <a:r>
              <a:rPr lang="en-AU" sz="1274" dirty="0">
                <a:cs typeface="Segoe UI Semilight"/>
              </a:rPr>
              <a:t>MDPs to provide metering data delivery plans for Tranche 1 meters</a:t>
            </a:r>
          </a:p>
          <a:p>
            <a:pPr marL="1403273" lvl="3" indent="-200025">
              <a:spcBef>
                <a:spcPts val="438"/>
              </a:spcBef>
            </a:pPr>
            <a:r>
              <a:rPr lang="en-AU" sz="1274" dirty="0">
                <a:cs typeface="Segoe UI Semilight"/>
              </a:rPr>
              <a:t>MPs to provide RTC plans for Tranche 2 meters</a:t>
            </a:r>
          </a:p>
          <a:p>
            <a:pPr marL="1403273" lvl="3" indent="-200025">
              <a:spcBef>
                <a:spcPts val="438"/>
              </a:spcBef>
            </a:pPr>
            <a:r>
              <a:rPr lang="en-AU" sz="1274" dirty="0">
                <a:cs typeface="Segoe UI Semilight"/>
              </a:rPr>
              <a:t>MDPs to include Net to Register datastream updates for T1 meters</a:t>
            </a:r>
          </a:p>
          <a:p>
            <a:pPr marL="1403273" lvl="3" indent="-200025">
              <a:spcBef>
                <a:spcPts val="438"/>
              </a:spcBef>
            </a:pPr>
            <a:endParaRPr lang="en-AU" sz="1274" dirty="0">
              <a:cs typeface="Segoe UI Semilight"/>
            </a:endParaRPr>
          </a:p>
          <a:p>
            <a:pPr marL="200025" indent="-200025"/>
            <a:r>
              <a:rPr lang="en-AU" sz="2000" dirty="0">
                <a:cs typeface="Segoe UI Semilight"/>
              </a:rPr>
              <a:t>Updates to Change Request multipliers have been updated to reflect participant feedback</a:t>
            </a:r>
          </a:p>
          <a:p>
            <a:pPr marL="200025" indent="-200025"/>
            <a:endParaRPr lang="en-AU" sz="2150" dirty="0">
              <a:cs typeface="Segoe UI Semilight"/>
            </a:endParaRPr>
          </a:p>
          <a:p>
            <a:pPr marL="200025" indent="-200025"/>
            <a:r>
              <a:rPr lang="en-AU" sz="2000" dirty="0">
                <a:cs typeface="Segoe UI Semilight"/>
              </a:rPr>
              <a:t>Graphs now provide a more granular view</a:t>
            </a:r>
          </a:p>
          <a:p>
            <a:pPr marL="200025" indent="-200025"/>
            <a:endParaRPr lang="en-AU" sz="2150" dirty="0">
              <a:cs typeface="Segoe UI Semilight"/>
            </a:endParaRPr>
          </a:p>
          <a:p>
            <a:pPr marL="200025" indent="-200025"/>
            <a:r>
              <a:rPr lang="en-AU" sz="2000" dirty="0">
                <a:cs typeface="Segoe UI Semilight"/>
              </a:rPr>
              <a:t>Note:</a:t>
            </a:r>
          </a:p>
          <a:p>
            <a:pPr marL="600990" lvl="1" indent="-200025"/>
            <a:r>
              <a:rPr lang="en-AU" sz="1800" dirty="0">
                <a:cs typeface="Segoe UI Semilight"/>
              </a:rPr>
              <a:t>Participants should consider notification bundling.</a:t>
            </a:r>
          </a:p>
          <a:p>
            <a:pPr marL="1001954" lvl="2" indent="-200025"/>
            <a:r>
              <a:rPr lang="en-AU" sz="1449" dirty="0">
                <a:cs typeface="Segoe UI Semilight"/>
              </a:rPr>
              <a:t>Up to 500 notifications can be bundled into a single file.</a:t>
            </a:r>
          </a:p>
          <a:p>
            <a:pPr marL="200025" indent="-200025"/>
            <a:endParaRPr lang="en-AU" sz="1800" dirty="0">
              <a:cs typeface="Segoe UI Semilight"/>
            </a:endParaRPr>
          </a:p>
          <a:p>
            <a:pPr marL="600710" lvl="1" indent="-200025"/>
            <a:endParaRPr lang="en-AU" sz="1449" dirty="0">
              <a:cs typeface="Segoe UI Semilight"/>
            </a:endParaRPr>
          </a:p>
        </p:txBody>
      </p:sp>
      <p:sp>
        <p:nvSpPr>
          <p:cNvPr id="4" name="Slide Number Placeholder 3">
            <a:extLst>
              <a:ext uri="{FF2B5EF4-FFF2-40B4-BE49-F238E27FC236}">
                <a16:creationId xmlns:a16="http://schemas.microsoft.com/office/drawing/2014/main" id="{1301B032-995D-407E-A275-3C300485B563}"/>
              </a:ext>
            </a:extLst>
          </p:cNvPr>
          <p:cNvSpPr>
            <a:spLocks noGrp="1"/>
          </p:cNvSpPr>
          <p:nvPr>
            <p:ph type="sldNum" sz="quarter" idx="12"/>
          </p:nvPr>
        </p:nvSpPr>
        <p:spPr/>
        <p:txBody>
          <a:bodyPr/>
          <a:lstStyle/>
          <a:p>
            <a:fld id="{4EC81F68-4976-451A-B2E9-79BCBD2F70CC}" type="slidenum">
              <a:rPr lang="en-AU" smtClean="0"/>
              <a:t>11</a:t>
            </a:fld>
            <a:endParaRPr lang="en-AU" dirty="0"/>
          </a:p>
        </p:txBody>
      </p:sp>
    </p:spTree>
    <p:extLst>
      <p:ext uri="{BB962C8B-B14F-4D97-AF65-F5344CB8AC3E}">
        <p14:creationId xmlns:p14="http://schemas.microsoft.com/office/powerpoint/2010/main" val="40016401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a:xfrm>
            <a:off x="206547" y="150494"/>
            <a:ext cx="9046158" cy="1310695"/>
          </a:xfrm>
        </p:spPr>
        <p:txBody>
          <a:bodyPr/>
          <a:lstStyle/>
          <a:p>
            <a:r>
              <a:rPr lang="fr-FR" sz="3850" dirty="0"/>
              <a:t>Tranche 1 Definitions</a:t>
            </a:r>
            <a:endParaRPr lang="fr-FR" sz="3850" dirty="0">
              <a:solidFill>
                <a:srgbClr val="FFFFFF"/>
              </a:solidFill>
            </a:endParaRPr>
          </a:p>
        </p:txBody>
      </p:sp>
      <p:sp>
        <p:nvSpPr>
          <p:cNvPr id="3" name="Content Placeholder 2">
            <a:extLst>
              <a:ext uri="{FF2B5EF4-FFF2-40B4-BE49-F238E27FC236}">
                <a16:creationId xmlns:a16="http://schemas.microsoft.com/office/drawing/2014/main" id="{A4DA0B88-77DD-4B57-9A69-21BD75E6DEDE}"/>
              </a:ext>
            </a:extLst>
          </p:cNvPr>
          <p:cNvSpPr>
            <a:spLocks noGrp="1"/>
          </p:cNvSpPr>
          <p:nvPr>
            <p:ph idx="1"/>
          </p:nvPr>
        </p:nvSpPr>
        <p:spPr>
          <a:xfrm>
            <a:off x="206546" y="1679588"/>
            <a:ext cx="10255425" cy="5880087"/>
          </a:xfrm>
        </p:spPr>
        <p:txBody>
          <a:bodyPr vert="horz" lIns="91440" tIns="45720" rIns="91440" bIns="45720" rtlCol="0" anchor="t">
            <a:normAutofit/>
          </a:bodyPr>
          <a:lstStyle/>
          <a:p>
            <a:pPr marL="200025" indent="-200025"/>
            <a:r>
              <a:rPr lang="en-AU" sz="2400" dirty="0"/>
              <a:t>Tranche 1</a:t>
            </a:r>
          </a:p>
          <a:p>
            <a:pPr marL="200025" indent="-200025"/>
            <a:endParaRPr lang="en-US" sz="2400" dirty="0">
              <a:cs typeface="Segoe UI Semilight"/>
            </a:endParaRPr>
          </a:p>
          <a:p>
            <a:pPr marL="601345" lvl="1" indent="-200025">
              <a:spcBef>
                <a:spcPts val="438"/>
              </a:spcBef>
            </a:pPr>
            <a:r>
              <a:rPr lang="en-AU" sz="2000" dirty="0">
                <a:cs typeface="Segoe UI Semilight"/>
              </a:rPr>
              <a:t>Meter types whose MTP activities are to be completed </a:t>
            </a:r>
            <a:r>
              <a:rPr lang="en-AU" sz="2000" dirty="0">
                <a:solidFill>
                  <a:srgbClr val="FF0000"/>
                </a:solidFill>
                <a:cs typeface="Segoe UI Semilight"/>
              </a:rPr>
              <a:t>by 1 Oct 2021</a:t>
            </a:r>
          </a:p>
          <a:p>
            <a:pPr marL="601345" lvl="1" indent="-200025">
              <a:spcBef>
                <a:spcPts val="438"/>
              </a:spcBef>
            </a:pPr>
            <a:endParaRPr lang="en-AU" sz="1800" dirty="0">
              <a:solidFill>
                <a:srgbClr val="FF0000"/>
              </a:solidFill>
              <a:cs typeface="Segoe UI Semilight"/>
            </a:endParaRPr>
          </a:p>
          <a:p>
            <a:pPr marL="1002030" lvl="2" indent="-200025">
              <a:spcBef>
                <a:spcPts val="438"/>
              </a:spcBef>
            </a:pPr>
            <a:r>
              <a:rPr lang="en-AU" sz="1800" dirty="0">
                <a:cs typeface="Segoe UI Semilight"/>
              </a:rPr>
              <a:t>Type 1-3 Replacement and Reconfiguration</a:t>
            </a:r>
          </a:p>
          <a:p>
            <a:pPr marL="1002030" lvl="2" indent="-200025">
              <a:spcBef>
                <a:spcPts val="438"/>
              </a:spcBef>
            </a:pPr>
            <a:r>
              <a:rPr lang="en-AU" sz="1800" dirty="0">
                <a:ea typeface="+mn-lt"/>
                <a:cs typeface="+mn-lt"/>
              </a:rPr>
              <a:t>Subset of type 4 meters </a:t>
            </a:r>
            <a:r>
              <a:rPr lang="en-AU" sz="1800" dirty="0">
                <a:cs typeface="Segoe UI Semilight"/>
              </a:rPr>
              <a:t>Replacement and Reconfiguration </a:t>
            </a:r>
            <a:r>
              <a:rPr lang="en-AU" sz="1800" dirty="0">
                <a:ea typeface="+mn-lt"/>
                <a:cs typeface="+mn-lt"/>
              </a:rPr>
              <a:t>- TNI, Market Generator or SGA</a:t>
            </a:r>
            <a:endParaRPr lang="en-AU" sz="1800" dirty="0">
              <a:cs typeface="Segoe UI Semilight"/>
            </a:endParaRPr>
          </a:p>
          <a:p>
            <a:pPr marL="1002030" lvl="2" indent="-200025">
              <a:spcBef>
                <a:spcPts val="438"/>
              </a:spcBef>
            </a:pPr>
            <a:r>
              <a:rPr lang="en-AU" sz="1800" dirty="0">
                <a:ea typeface="+mn-lt"/>
                <a:cs typeface="+mn-lt"/>
              </a:rPr>
              <a:t>Cross Boundary meters NMI creation</a:t>
            </a:r>
            <a:endParaRPr lang="en-AU" sz="1800" dirty="0">
              <a:cs typeface="Segoe UI Semilight"/>
            </a:endParaRPr>
          </a:p>
          <a:p>
            <a:pPr marL="1002030" lvl="2" indent="-200025">
              <a:spcBef>
                <a:spcPts val="438"/>
              </a:spcBef>
            </a:pPr>
            <a:r>
              <a:rPr lang="en-AU" sz="1800" dirty="0">
                <a:cs typeface="Segoe UI Semilight"/>
              </a:rPr>
              <a:t>Non-contestable unmetered loads NMI creation</a:t>
            </a:r>
          </a:p>
          <a:p>
            <a:pPr marL="1002030" lvl="2" indent="-200025">
              <a:spcBef>
                <a:spcPts val="438"/>
              </a:spcBef>
            </a:pPr>
            <a:r>
              <a:rPr lang="en-AU" sz="1800" dirty="0">
                <a:cs typeface="Segoe UI Semilight"/>
              </a:rPr>
              <a:t>Type 7 Reconfiguration</a:t>
            </a:r>
          </a:p>
          <a:p>
            <a:pPr marL="1002030" lvl="2" indent="-200025">
              <a:spcBef>
                <a:spcPts val="438"/>
              </a:spcBef>
            </a:pPr>
            <a:endParaRPr lang="en-AU" sz="1800" dirty="0">
              <a:cs typeface="Segoe UI Semilight"/>
            </a:endParaRPr>
          </a:p>
          <a:p>
            <a:pPr marL="200101" indent="-200025">
              <a:spcBef>
                <a:spcPts val="438"/>
              </a:spcBef>
            </a:pPr>
            <a:r>
              <a:rPr lang="en-AU" sz="2002" dirty="0">
                <a:solidFill>
                  <a:srgbClr val="FF0000"/>
                </a:solidFill>
                <a:ea typeface="+mn-lt"/>
                <a:cs typeface="+mn-lt"/>
              </a:rPr>
              <a:t>Note:</a:t>
            </a:r>
            <a:r>
              <a:rPr lang="en-AU" sz="2002" dirty="0">
                <a:ea typeface="+mn-lt"/>
                <a:cs typeface="+mn-lt"/>
              </a:rPr>
              <a:t> Activation of Basic data streams are not included in the Tranche 1 numbers.</a:t>
            </a:r>
            <a:endParaRPr lang="en-AU" sz="1651" dirty="0">
              <a:cs typeface="Segoe UI Semilight"/>
            </a:endParaRPr>
          </a:p>
          <a:p>
            <a:pPr marL="1002030" lvl="2" indent="-200025">
              <a:spcBef>
                <a:spcPts val="438"/>
              </a:spcBef>
            </a:pPr>
            <a:endParaRPr lang="en-AU" sz="1800" dirty="0">
              <a:cs typeface="Segoe UI Semilight"/>
            </a:endParaRPr>
          </a:p>
          <a:p>
            <a:pPr marL="200025" indent="-200025">
              <a:spcBef>
                <a:spcPts val="438"/>
              </a:spcBef>
            </a:pPr>
            <a:endParaRPr lang="en-AU" sz="2000" dirty="0">
              <a:cs typeface="Segoe UI Semilight"/>
            </a:endParaRPr>
          </a:p>
          <a:p>
            <a:pPr marL="401320" lvl="1" indent="0">
              <a:buNone/>
            </a:pPr>
            <a:endParaRPr lang="en-AU" sz="1751" dirty="0">
              <a:cs typeface="Segoe UI Semilight"/>
            </a:endParaRPr>
          </a:p>
          <a:p>
            <a:pPr marL="601345" lvl="1" indent="-200025"/>
            <a:endParaRPr lang="en-AU" sz="1698" dirty="0">
              <a:cs typeface="Segoe UI Semilight"/>
            </a:endParaRPr>
          </a:p>
          <a:p>
            <a:pPr marL="0" indent="0">
              <a:buNone/>
            </a:pPr>
            <a:endParaRPr lang="en-AU" sz="2049" dirty="0">
              <a:cs typeface="Segoe UI Semilight"/>
            </a:endParaRPr>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12</a:t>
            </a:fld>
            <a:endParaRPr lang="en-AU" dirty="0"/>
          </a:p>
        </p:txBody>
      </p:sp>
    </p:spTree>
    <p:extLst>
      <p:ext uri="{BB962C8B-B14F-4D97-AF65-F5344CB8AC3E}">
        <p14:creationId xmlns:p14="http://schemas.microsoft.com/office/powerpoint/2010/main" val="21037763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a:xfrm>
            <a:off x="206547" y="150494"/>
            <a:ext cx="9046158" cy="1310695"/>
          </a:xfrm>
        </p:spPr>
        <p:txBody>
          <a:bodyPr/>
          <a:lstStyle/>
          <a:p>
            <a:r>
              <a:rPr lang="fr-FR" sz="3850" dirty="0"/>
              <a:t>Tranche 1 Volumes</a:t>
            </a:r>
            <a:endParaRPr lang="fr-FR" sz="3850" dirty="0">
              <a:solidFill>
                <a:srgbClr val="FFFFFF"/>
              </a:solidFill>
            </a:endParaRPr>
          </a:p>
        </p:txBody>
      </p:sp>
      <p:sp>
        <p:nvSpPr>
          <p:cNvPr id="3" name="Content Placeholder 2">
            <a:extLst>
              <a:ext uri="{FF2B5EF4-FFF2-40B4-BE49-F238E27FC236}">
                <a16:creationId xmlns:a16="http://schemas.microsoft.com/office/drawing/2014/main" id="{A4DA0B88-77DD-4B57-9A69-21BD75E6DEDE}"/>
              </a:ext>
            </a:extLst>
          </p:cNvPr>
          <p:cNvSpPr>
            <a:spLocks noGrp="1"/>
          </p:cNvSpPr>
          <p:nvPr>
            <p:ph idx="1"/>
          </p:nvPr>
        </p:nvSpPr>
        <p:spPr>
          <a:xfrm>
            <a:off x="206546" y="1679588"/>
            <a:ext cx="10255425" cy="5880087"/>
          </a:xfrm>
        </p:spPr>
        <p:txBody>
          <a:bodyPr vert="horz" lIns="91440" tIns="45720" rIns="91440" bIns="45720" rtlCol="0" anchor="t">
            <a:noAutofit/>
          </a:bodyPr>
          <a:lstStyle/>
          <a:p>
            <a:pPr marL="0" indent="0">
              <a:buNone/>
            </a:pPr>
            <a:r>
              <a:rPr lang="en-AU" sz="2000" dirty="0"/>
              <a:t>Consolidated Roll-out plan numbers</a:t>
            </a:r>
          </a:p>
          <a:p>
            <a:pPr marL="0" indent="0">
              <a:buNone/>
            </a:pPr>
            <a:r>
              <a:rPr lang="en-AU" sz="2000" dirty="0"/>
              <a:t>     Tranche 1 - Meter updates				Tranche 1 – NMI creations		</a:t>
            </a:r>
          </a:p>
          <a:p>
            <a:pPr marL="200101" indent="-200025">
              <a:spcBef>
                <a:spcPts val="438"/>
              </a:spcBef>
            </a:pPr>
            <a:endParaRPr lang="en-AU" sz="2000" dirty="0">
              <a:cs typeface="Segoe UI Semilight"/>
            </a:endParaRPr>
          </a:p>
          <a:p>
            <a:pPr marL="1002030" lvl="2" indent="-200025">
              <a:spcBef>
                <a:spcPts val="438"/>
              </a:spcBef>
            </a:pPr>
            <a:endParaRPr lang="en-AU" sz="1800" dirty="0">
              <a:cs typeface="Segoe UI Semilight"/>
            </a:endParaRPr>
          </a:p>
          <a:p>
            <a:pPr marL="1002030" lvl="2" indent="-200025">
              <a:spcBef>
                <a:spcPts val="438"/>
              </a:spcBef>
            </a:pPr>
            <a:endParaRPr lang="en-AU" sz="1800" dirty="0">
              <a:cs typeface="Segoe UI Semilight"/>
            </a:endParaRPr>
          </a:p>
          <a:p>
            <a:pPr marL="1002030" lvl="2" indent="-200025">
              <a:spcBef>
                <a:spcPts val="438"/>
              </a:spcBef>
            </a:pPr>
            <a:endParaRPr lang="en-AU" sz="1800" dirty="0">
              <a:cs typeface="Segoe UI Semilight"/>
            </a:endParaRPr>
          </a:p>
          <a:p>
            <a:pPr marL="1002030" lvl="2" indent="-200025">
              <a:spcBef>
                <a:spcPts val="438"/>
              </a:spcBef>
            </a:pPr>
            <a:endParaRPr lang="en-AU" sz="1800" dirty="0">
              <a:cs typeface="Segoe UI Semilight"/>
            </a:endParaRPr>
          </a:p>
          <a:p>
            <a:pPr marL="1002030" lvl="2" indent="-200025">
              <a:spcBef>
                <a:spcPts val="438"/>
              </a:spcBef>
            </a:pPr>
            <a:endParaRPr lang="en-AU" sz="1800" dirty="0">
              <a:cs typeface="Segoe UI Semilight"/>
            </a:endParaRPr>
          </a:p>
          <a:p>
            <a:pPr marL="1002030" lvl="2" indent="-200025">
              <a:spcBef>
                <a:spcPts val="438"/>
              </a:spcBef>
            </a:pPr>
            <a:endParaRPr lang="en-AU" sz="1800" dirty="0">
              <a:cs typeface="Segoe UI Semilight"/>
            </a:endParaRPr>
          </a:p>
          <a:p>
            <a:pPr marL="0" indent="0">
              <a:spcBef>
                <a:spcPts val="438"/>
              </a:spcBef>
              <a:buNone/>
            </a:pPr>
            <a:r>
              <a:rPr lang="en-AU" sz="1600" dirty="0">
                <a:solidFill>
                  <a:srgbClr val="0070C0"/>
                </a:solidFill>
                <a:cs typeface="Segoe UI Semilight"/>
              </a:rPr>
              <a:t>Note: Graph ‘y’ axis = 30,000                                                 Note: Graph ‘y’ axis = 60,000</a:t>
            </a:r>
          </a:p>
          <a:p>
            <a:pPr marL="0" indent="0">
              <a:spcBef>
                <a:spcPts val="438"/>
              </a:spcBef>
              <a:buNone/>
            </a:pPr>
            <a:endParaRPr lang="en-AU" sz="1200" dirty="0">
              <a:solidFill>
                <a:srgbClr val="0070C0"/>
              </a:solidFill>
              <a:cs typeface="Segoe UI Semilight"/>
            </a:endParaRPr>
          </a:p>
          <a:p>
            <a:pPr marL="355" indent="0">
              <a:buNone/>
            </a:pPr>
            <a:r>
              <a:rPr lang="en-AU" sz="2000" dirty="0">
                <a:cs typeface="Segoe UI Semilight"/>
              </a:rPr>
              <a:t>Associated CR volumes: </a:t>
            </a:r>
          </a:p>
          <a:p>
            <a:pPr marL="343255" indent="-342900"/>
            <a:r>
              <a:rPr lang="en-AU" sz="1800" dirty="0">
                <a:cs typeface="Segoe UI Semilight"/>
              </a:rPr>
              <a:t>Includes some Tranche 2 CRs</a:t>
            </a:r>
          </a:p>
          <a:p>
            <a:pPr marL="343255" indent="-342900"/>
            <a:r>
              <a:rPr lang="en-AU" sz="1800" dirty="0">
                <a:cs typeface="Segoe UI Semilight"/>
              </a:rPr>
              <a:t>2 x CRs for NMI creations</a:t>
            </a:r>
          </a:p>
          <a:p>
            <a:pPr marL="343255" indent="-342900"/>
            <a:r>
              <a:rPr lang="en-AU" sz="1800" dirty="0">
                <a:cs typeface="Segoe UI Semilight"/>
              </a:rPr>
              <a:t>Max Volume 185,000 (Aug-21)</a:t>
            </a:r>
          </a:p>
          <a:p>
            <a:pPr marL="343255" indent="-342900"/>
            <a:r>
              <a:rPr lang="en-AU" sz="1800" dirty="0">
                <a:solidFill>
                  <a:srgbClr val="FF0000"/>
                </a:solidFill>
                <a:cs typeface="Segoe UI Semilight"/>
              </a:rPr>
              <a:t>74 Cross boundary NMIs </a:t>
            </a:r>
          </a:p>
          <a:p>
            <a:pPr marL="355" indent="0">
              <a:buNone/>
            </a:pPr>
            <a:r>
              <a:rPr lang="en-AU" sz="1800" dirty="0">
                <a:solidFill>
                  <a:srgbClr val="FF0000"/>
                </a:solidFill>
                <a:cs typeface="Segoe UI Semilight"/>
              </a:rPr>
              <a:t>      planned for post 5MS go-live</a:t>
            </a:r>
          </a:p>
          <a:p>
            <a:pPr marL="355" indent="0">
              <a:buNone/>
            </a:pPr>
            <a:r>
              <a:rPr lang="en-AU" sz="1600" dirty="0">
                <a:solidFill>
                  <a:srgbClr val="0070C0"/>
                </a:solidFill>
                <a:cs typeface="Segoe UI Semilight"/>
              </a:rPr>
              <a:t>	                                                          Note: Graph ‘y’ axis = 500,000</a:t>
            </a:r>
          </a:p>
          <a:p>
            <a:pPr marL="355" indent="0">
              <a:buNone/>
            </a:pPr>
            <a:endParaRPr lang="en-AU" sz="1600" dirty="0">
              <a:solidFill>
                <a:srgbClr val="FF0000"/>
              </a:solidFill>
              <a:cs typeface="Segoe UI Semilight"/>
            </a:endParaRPr>
          </a:p>
          <a:p>
            <a:pPr marL="601345" lvl="1" indent="-200025"/>
            <a:endParaRPr lang="en-AU" sz="1698" dirty="0">
              <a:cs typeface="Segoe UI Semilight"/>
            </a:endParaRPr>
          </a:p>
          <a:p>
            <a:pPr marL="0" indent="0">
              <a:buNone/>
            </a:pPr>
            <a:endParaRPr lang="en-AU" sz="2049" dirty="0">
              <a:cs typeface="Segoe UI Semilight"/>
            </a:endParaRPr>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13</a:t>
            </a:fld>
            <a:endParaRPr lang="en-AU" dirty="0"/>
          </a:p>
        </p:txBody>
      </p:sp>
      <p:pic>
        <p:nvPicPr>
          <p:cNvPr id="5" name="Picture 4">
            <a:extLst>
              <a:ext uri="{FF2B5EF4-FFF2-40B4-BE49-F238E27FC236}">
                <a16:creationId xmlns:a16="http://schemas.microsoft.com/office/drawing/2014/main" id="{B32F266A-D142-4AF0-A2B6-4AD78366D16C}"/>
              </a:ext>
            </a:extLst>
          </p:cNvPr>
          <p:cNvPicPr>
            <a:picLocks noChangeAspect="1"/>
          </p:cNvPicPr>
          <p:nvPr/>
        </p:nvPicPr>
        <p:blipFill>
          <a:blip r:embed="rId2"/>
          <a:stretch>
            <a:fillRect/>
          </a:stretch>
        </p:blipFill>
        <p:spPr>
          <a:xfrm>
            <a:off x="4318559" y="4853670"/>
            <a:ext cx="6034508" cy="2354270"/>
          </a:xfrm>
          <a:prstGeom prst="rect">
            <a:avLst/>
          </a:prstGeom>
        </p:spPr>
      </p:pic>
      <p:pic>
        <p:nvPicPr>
          <p:cNvPr id="6" name="Picture 5">
            <a:extLst>
              <a:ext uri="{FF2B5EF4-FFF2-40B4-BE49-F238E27FC236}">
                <a16:creationId xmlns:a16="http://schemas.microsoft.com/office/drawing/2014/main" id="{51DFF780-2B6B-441E-ACBB-A89577FF1B7C}"/>
              </a:ext>
            </a:extLst>
          </p:cNvPr>
          <p:cNvPicPr>
            <a:picLocks noChangeAspect="1"/>
          </p:cNvPicPr>
          <p:nvPr/>
        </p:nvPicPr>
        <p:blipFill>
          <a:blip r:embed="rId3"/>
          <a:stretch>
            <a:fillRect/>
          </a:stretch>
        </p:blipFill>
        <p:spPr>
          <a:xfrm>
            <a:off x="308640" y="2496717"/>
            <a:ext cx="4940554" cy="1949550"/>
          </a:xfrm>
          <a:prstGeom prst="rect">
            <a:avLst/>
          </a:prstGeom>
        </p:spPr>
      </p:pic>
      <p:pic>
        <p:nvPicPr>
          <p:cNvPr id="8" name="Picture 7">
            <a:extLst>
              <a:ext uri="{FF2B5EF4-FFF2-40B4-BE49-F238E27FC236}">
                <a16:creationId xmlns:a16="http://schemas.microsoft.com/office/drawing/2014/main" id="{2609D6C7-D25B-4A2B-B469-74C6666CB50B}"/>
              </a:ext>
            </a:extLst>
          </p:cNvPr>
          <p:cNvPicPr>
            <a:picLocks noChangeAspect="1"/>
          </p:cNvPicPr>
          <p:nvPr/>
        </p:nvPicPr>
        <p:blipFill>
          <a:blip r:embed="rId4"/>
          <a:stretch>
            <a:fillRect/>
          </a:stretch>
        </p:blipFill>
        <p:spPr>
          <a:xfrm>
            <a:off x="5521416" y="2496717"/>
            <a:ext cx="4940554" cy="1949550"/>
          </a:xfrm>
          <a:prstGeom prst="rect">
            <a:avLst/>
          </a:prstGeom>
        </p:spPr>
      </p:pic>
    </p:spTree>
    <p:extLst>
      <p:ext uri="{BB962C8B-B14F-4D97-AF65-F5344CB8AC3E}">
        <p14:creationId xmlns:p14="http://schemas.microsoft.com/office/powerpoint/2010/main" val="5834510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a:xfrm>
            <a:off x="206547" y="150494"/>
            <a:ext cx="9046158" cy="1310695"/>
          </a:xfrm>
        </p:spPr>
        <p:txBody>
          <a:bodyPr/>
          <a:lstStyle/>
          <a:p>
            <a:r>
              <a:rPr lang="fr-FR" sz="3850" dirty="0"/>
              <a:t>Tranche 2 Definitions</a:t>
            </a:r>
            <a:endParaRPr lang="fr-FR" sz="3850" dirty="0">
              <a:solidFill>
                <a:srgbClr val="FFFFFF"/>
              </a:solidFill>
            </a:endParaRPr>
          </a:p>
        </p:txBody>
      </p:sp>
      <p:sp>
        <p:nvSpPr>
          <p:cNvPr id="3" name="Content Placeholder 2">
            <a:extLst>
              <a:ext uri="{FF2B5EF4-FFF2-40B4-BE49-F238E27FC236}">
                <a16:creationId xmlns:a16="http://schemas.microsoft.com/office/drawing/2014/main" id="{A4DA0B88-77DD-4B57-9A69-21BD75E6DEDE}"/>
              </a:ext>
            </a:extLst>
          </p:cNvPr>
          <p:cNvSpPr>
            <a:spLocks noGrp="1"/>
          </p:cNvSpPr>
          <p:nvPr>
            <p:ph idx="1"/>
          </p:nvPr>
        </p:nvSpPr>
        <p:spPr>
          <a:xfrm>
            <a:off x="206546" y="1679588"/>
            <a:ext cx="10255425" cy="5880087"/>
          </a:xfrm>
        </p:spPr>
        <p:txBody>
          <a:bodyPr vert="horz" lIns="91440" tIns="45720" rIns="91440" bIns="45720" rtlCol="0" anchor="t">
            <a:normAutofit/>
          </a:bodyPr>
          <a:lstStyle/>
          <a:p>
            <a:pPr marL="200025" indent="-200025">
              <a:spcBef>
                <a:spcPts val="438"/>
              </a:spcBef>
            </a:pPr>
            <a:r>
              <a:rPr lang="en-AU" sz="2400" dirty="0">
                <a:cs typeface="Segoe UI Semilight"/>
              </a:rPr>
              <a:t>Tranche 2</a:t>
            </a:r>
          </a:p>
          <a:p>
            <a:pPr marL="200025" indent="-200025">
              <a:spcBef>
                <a:spcPts val="438"/>
              </a:spcBef>
            </a:pPr>
            <a:endParaRPr lang="en-AU" sz="2400" dirty="0">
              <a:cs typeface="Segoe UI Semilight"/>
            </a:endParaRPr>
          </a:p>
          <a:p>
            <a:pPr marL="601345" lvl="1" indent="-200025">
              <a:spcBef>
                <a:spcPts val="438"/>
              </a:spcBef>
            </a:pPr>
            <a:r>
              <a:rPr lang="en-AU" sz="2000" dirty="0">
                <a:ea typeface="+mn-lt"/>
                <a:cs typeface="+mn-lt"/>
              </a:rPr>
              <a:t>Meter types whose MTP activities are to be completed by </a:t>
            </a:r>
            <a:r>
              <a:rPr lang="en-AU" sz="2000" dirty="0">
                <a:solidFill>
                  <a:srgbClr val="FF0000"/>
                </a:solidFill>
                <a:ea typeface="+mn-lt"/>
                <a:cs typeface="+mn-lt"/>
              </a:rPr>
              <a:t>1 Dec 2022</a:t>
            </a:r>
          </a:p>
          <a:p>
            <a:pPr marL="601345" lvl="1" indent="-200025">
              <a:spcBef>
                <a:spcPts val="438"/>
              </a:spcBef>
            </a:pPr>
            <a:endParaRPr lang="en-AU" sz="2000" dirty="0">
              <a:solidFill>
                <a:srgbClr val="FF0000"/>
              </a:solidFill>
              <a:cs typeface="Segoe UI Semilight"/>
            </a:endParaRPr>
          </a:p>
          <a:p>
            <a:pPr marL="1002030" lvl="2" indent="-200025">
              <a:spcBef>
                <a:spcPts val="438"/>
              </a:spcBef>
            </a:pPr>
            <a:r>
              <a:rPr lang="en-AU" sz="1800" dirty="0">
                <a:cs typeface="Segoe UI Semilight"/>
              </a:rPr>
              <a:t>New and Replacement Type 4 from 1 Dec 2018</a:t>
            </a:r>
            <a:endParaRPr lang="en-AU" sz="1800" dirty="0">
              <a:solidFill>
                <a:srgbClr val="222324"/>
              </a:solidFill>
              <a:cs typeface="Segoe UI Semilight"/>
            </a:endParaRPr>
          </a:p>
          <a:p>
            <a:pPr marL="1002030" lvl="2" indent="-200025">
              <a:spcBef>
                <a:spcPts val="438"/>
              </a:spcBef>
            </a:pPr>
            <a:r>
              <a:rPr lang="en-AU" sz="1800" dirty="0">
                <a:ea typeface="+mn-lt"/>
                <a:cs typeface="+mn-lt"/>
              </a:rPr>
              <a:t>New and Replacement Type 4A </a:t>
            </a:r>
            <a:r>
              <a:rPr lang="en-AU" sz="1800" dirty="0">
                <a:cs typeface="Segoe UI Semilight"/>
              </a:rPr>
              <a:t>from 1 Dec 2019</a:t>
            </a:r>
            <a:endParaRPr lang="en-AU" sz="1800" dirty="0">
              <a:solidFill>
                <a:srgbClr val="222324"/>
              </a:solidFill>
              <a:cs typeface="Segoe UI Semilight"/>
            </a:endParaRPr>
          </a:p>
          <a:p>
            <a:pPr marL="1002030" lvl="2" indent="-200025">
              <a:spcBef>
                <a:spcPts val="438"/>
              </a:spcBef>
            </a:pPr>
            <a:r>
              <a:rPr lang="en-AU" sz="1800" dirty="0">
                <a:ea typeface="+mn-lt"/>
                <a:cs typeface="+mn-lt"/>
              </a:rPr>
              <a:t>New and Replacement VICAMI </a:t>
            </a:r>
            <a:r>
              <a:rPr lang="en-AU" sz="1800" dirty="0">
                <a:cs typeface="Segoe UI Semilight"/>
              </a:rPr>
              <a:t>from 1 Dec 2018</a:t>
            </a:r>
          </a:p>
          <a:p>
            <a:pPr marL="1002030" lvl="2" indent="-200025">
              <a:spcBef>
                <a:spcPts val="438"/>
              </a:spcBef>
            </a:pPr>
            <a:r>
              <a:rPr lang="en-AU" sz="1800" dirty="0">
                <a:ea typeface="+mn-lt"/>
                <a:cs typeface="+mn-lt"/>
              </a:rPr>
              <a:t>New and Replacement Sample </a:t>
            </a:r>
            <a:r>
              <a:rPr lang="en-AU" sz="1800" dirty="0">
                <a:cs typeface="Segoe UI Semilight"/>
              </a:rPr>
              <a:t>from 1 Dec 2018</a:t>
            </a:r>
            <a:endParaRPr lang="en-AU" sz="1800" dirty="0">
              <a:ea typeface="+mn-lt"/>
              <a:cs typeface="+mn-lt"/>
            </a:endParaRPr>
          </a:p>
          <a:p>
            <a:pPr marL="1002030" lvl="2" indent="-200025">
              <a:spcBef>
                <a:spcPts val="438"/>
              </a:spcBef>
            </a:pPr>
            <a:endParaRPr lang="en-AU" sz="1300" dirty="0">
              <a:ea typeface="+mn-lt"/>
              <a:cs typeface="+mn-lt"/>
            </a:endParaRPr>
          </a:p>
          <a:p>
            <a:pPr marL="601345" lvl="1" indent="-200025"/>
            <a:endParaRPr lang="en-AU" sz="1751" dirty="0">
              <a:cs typeface="Segoe UI Semilight"/>
            </a:endParaRPr>
          </a:p>
          <a:p>
            <a:pPr marL="601345" lvl="1" indent="-200025"/>
            <a:endParaRPr lang="en-AU" sz="1698" dirty="0">
              <a:cs typeface="Segoe UI Semilight"/>
            </a:endParaRPr>
          </a:p>
          <a:p>
            <a:pPr marL="0" indent="0">
              <a:buNone/>
            </a:pPr>
            <a:endParaRPr lang="en-AU" sz="2049" dirty="0">
              <a:cs typeface="Segoe UI Semilight"/>
            </a:endParaRPr>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14</a:t>
            </a:fld>
            <a:endParaRPr lang="en-AU" dirty="0"/>
          </a:p>
        </p:txBody>
      </p:sp>
    </p:spTree>
    <p:extLst>
      <p:ext uri="{BB962C8B-B14F-4D97-AF65-F5344CB8AC3E}">
        <p14:creationId xmlns:p14="http://schemas.microsoft.com/office/powerpoint/2010/main" val="27270518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a:xfrm>
            <a:off x="206547" y="150494"/>
            <a:ext cx="9046158" cy="1310695"/>
          </a:xfrm>
        </p:spPr>
        <p:txBody>
          <a:bodyPr/>
          <a:lstStyle/>
          <a:p>
            <a:r>
              <a:rPr lang="fr-FR" sz="3850" dirty="0"/>
              <a:t>Tranche 2 Volumes</a:t>
            </a:r>
            <a:endParaRPr lang="fr-FR" sz="3850" dirty="0">
              <a:solidFill>
                <a:srgbClr val="FFFFFF"/>
              </a:solidFill>
            </a:endParaRPr>
          </a:p>
        </p:txBody>
      </p:sp>
      <p:sp>
        <p:nvSpPr>
          <p:cNvPr id="3" name="Content Placeholder 2">
            <a:extLst>
              <a:ext uri="{FF2B5EF4-FFF2-40B4-BE49-F238E27FC236}">
                <a16:creationId xmlns:a16="http://schemas.microsoft.com/office/drawing/2014/main" id="{A4DA0B88-77DD-4B57-9A69-21BD75E6DEDE}"/>
              </a:ext>
            </a:extLst>
          </p:cNvPr>
          <p:cNvSpPr>
            <a:spLocks noGrp="1"/>
          </p:cNvSpPr>
          <p:nvPr>
            <p:ph idx="1"/>
          </p:nvPr>
        </p:nvSpPr>
        <p:spPr>
          <a:xfrm>
            <a:off x="206546" y="1679588"/>
            <a:ext cx="10255425" cy="5880087"/>
          </a:xfrm>
        </p:spPr>
        <p:txBody>
          <a:bodyPr vert="horz" lIns="91440" tIns="45720" rIns="91440" bIns="45720" rtlCol="0" anchor="t">
            <a:noAutofit/>
          </a:bodyPr>
          <a:lstStyle/>
          <a:p>
            <a:pPr marL="0" indent="0">
              <a:buNone/>
            </a:pPr>
            <a:r>
              <a:rPr lang="en-AU" sz="2000" dirty="0"/>
              <a:t>Consolidated Roll-out plan numbers</a:t>
            </a:r>
          </a:p>
          <a:p>
            <a:pPr marL="0" indent="0">
              <a:buNone/>
            </a:pPr>
            <a:r>
              <a:rPr lang="en-AU" sz="2000" dirty="0"/>
              <a:t>      Tranche 2 – 5 min Data Delivery 			Tranche 2 – Net to Reg Conversions</a:t>
            </a:r>
            <a:endParaRPr lang="en-AU" sz="1698" dirty="0">
              <a:cs typeface="Segoe UI Semilight"/>
            </a:endParaRPr>
          </a:p>
          <a:p>
            <a:pPr marL="0" indent="0">
              <a:buNone/>
            </a:pPr>
            <a:r>
              <a:rPr lang="en-AU" sz="2000" dirty="0"/>
              <a:t>		</a:t>
            </a:r>
          </a:p>
          <a:p>
            <a:pPr marL="200101" indent="-200025">
              <a:spcBef>
                <a:spcPts val="438"/>
              </a:spcBef>
            </a:pPr>
            <a:endParaRPr lang="en-AU" sz="2000" dirty="0">
              <a:cs typeface="Segoe UI Semilight"/>
            </a:endParaRPr>
          </a:p>
          <a:p>
            <a:pPr marL="1002030" lvl="2" indent="-200025">
              <a:spcBef>
                <a:spcPts val="438"/>
              </a:spcBef>
            </a:pPr>
            <a:endParaRPr lang="en-AU" sz="1800" dirty="0">
              <a:cs typeface="Segoe UI Semilight"/>
            </a:endParaRPr>
          </a:p>
          <a:p>
            <a:pPr marL="1002030" lvl="2" indent="-200025">
              <a:spcBef>
                <a:spcPts val="438"/>
              </a:spcBef>
            </a:pPr>
            <a:endParaRPr lang="en-AU" sz="1800" dirty="0">
              <a:cs typeface="Segoe UI Semilight"/>
            </a:endParaRPr>
          </a:p>
          <a:p>
            <a:pPr marL="1002030" lvl="2" indent="-200025">
              <a:spcBef>
                <a:spcPts val="438"/>
              </a:spcBef>
            </a:pPr>
            <a:endParaRPr lang="en-AU" sz="1800" dirty="0">
              <a:cs typeface="Segoe UI Semilight"/>
            </a:endParaRPr>
          </a:p>
          <a:p>
            <a:pPr marL="1002030" lvl="2" indent="-200025">
              <a:spcBef>
                <a:spcPts val="438"/>
              </a:spcBef>
            </a:pPr>
            <a:endParaRPr lang="en-AU" sz="1800" dirty="0">
              <a:cs typeface="Segoe UI Semilight"/>
            </a:endParaRPr>
          </a:p>
          <a:p>
            <a:pPr marL="0" indent="0">
              <a:spcBef>
                <a:spcPts val="438"/>
              </a:spcBef>
              <a:buNone/>
            </a:pPr>
            <a:endParaRPr lang="en-AU" sz="1800" dirty="0">
              <a:cs typeface="Segoe UI Semilight"/>
            </a:endParaRPr>
          </a:p>
          <a:p>
            <a:pPr marL="0" indent="0">
              <a:spcBef>
                <a:spcPts val="438"/>
              </a:spcBef>
              <a:buNone/>
            </a:pPr>
            <a:r>
              <a:rPr lang="en-AU" sz="1800" dirty="0">
                <a:solidFill>
                  <a:srgbClr val="0070C0"/>
                </a:solidFill>
                <a:cs typeface="Segoe UI Semilight"/>
              </a:rPr>
              <a:t> </a:t>
            </a:r>
            <a:r>
              <a:rPr lang="en-AU" sz="1600" dirty="0">
                <a:solidFill>
                  <a:srgbClr val="0070C0"/>
                </a:solidFill>
                <a:cs typeface="Segoe UI Semilight"/>
              </a:rPr>
              <a:t>Note: Graph ‘y’ axis = 400,000</a:t>
            </a:r>
          </a:p>
          <a:p>
            <a:pPr marL="0" indent="0">
              <a:spcBef>
                <a:spcPts val="438"/>
              </a:spcBef>
              <a:buNone/>
            </a:pPr>
            <a:endParaRPr lang="en-AU" sz="2000" dirty="0">
              <a:cs typeface="Segoe UI Semilight"/>
            </a:endParaRPr>
          </a:p>
          <a:p>
            <a:pPr marL="355" indent="0">
              <a:buNone/>
            </a:pPr>
            <a:r>
              <a:rPr lang="en-AU" sz="2000" dirty="0">
                <a:cs typeface="Segoe UI Semilight"/>
              </a:rPr>
              <a:t>Associated CR volumes: </a:t>
            </a:r>
          </a:p>
          <a:p>
            <a:pPr marL="343255" indent="-342900"/>
            <a:r>
              <a:rPr lang="en-AU" sz="1800" dirty="0">
                <a:cs typeface="Segoe UI Semilight"/>
              </a:rPr>
              <a:t>Max Volume 420,000 (Dec-21)</a:t>
            </a:r>
          </a:p>
          <a:p>
            <a:pPr marL="343255" indent="-342900"/>
            <a:r>
              <a:rPr lang="en-AU" sz="1800" dirty="0">
                <a:cs typeface="Segoe UI Semilight"/>
              </a:rPr>
              <a:t>MSDR volumes not included</a:t>
            </a:r>
          </a:p>
          <a:p>
            <a:pPr marL="343255" indent="-342900"/>
            <a:r>
              <a:rPr lang="en-AU" sz="1800" dirty="0">
                <a:solidFill>
                  <a:srgbClr val="FF0000"/>
                </a:solidFill>
                <a:cs typeface="Segoe UI Semilight"/>
              </a:rPr>
              <a:t>2,500 Net to Reg conversions  </a:t>
            </a:r>
          </a:p>
          <a:p>
            <a:pPr marL="355" indent="0">
              <a:buNone/>
            </a:pPr>
            <a:r>
              <a:rPr lang="en-AU" sz="1800" dirty="0">
                <a:solidFill>
                  <a:srgbClr val="FF0000"/>
                </a:solidFill>
                <a:cs typeface="Segoe UI Semilight"/>
              </a:rPr>
              <a:t>     planned for post 1 Dec 22</a:t>
            </a:r>
            <a:endParaRPr lang="en-AU" sz="1600" dirty="0">
              <a:solidFill>
                <a:srgbClr val="FF0000"/>
              </a:solidFill>
              <a:cs typeface="Segoe UI Semilight"/>
            </a:endParaRPr>
          </a:p>
          <a:p>
            <a:pPr marL="0" indent="0">
              <a:buNone/>
            </a:pPr>
            <a:r>
              <a:rPr lang="en-AU" sz="1600" dirty="0">
                <a:solidFill>
                  <a:srgbClr val="0070C0"/>
                </a:solidFill>
                <a:cs typeface="Segoe UI Semilight"/>
              </a:rPr>
              <a:t>	                                                 Note: Graph ‘y’ axis = 500,000</a:t>
            </a:r>
          </a:p>
          <a:p>
            <a:pPr marL="0" indent="0">
              <a:buNone/>
            </a:pPr>
            <a:endParaRPr lang="en-AU" sz="2049" dirty="0">
              <a:cs typeface="Segoe UI Semilight"/>
            </a:endParaRPr>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15</a:t>
            </a:fld>
            <a:endParaRPr lang="en-AU" dirty="0"/>
          </a:p>
        </p:txBody>
      </p:sp>
      <p:pic>
        <p:nvPicPr>
          <p:cNvPr id="9" name="Picture 8">
            <a:extLst>
              <a:ext uri="{FF2B5EF4-FFF2-40B4-BE49-F238E27FC236}">
                <a16:creationId xmlns:a16="http://schemas.microsoft.com/office/drawing/2014/main" id="{C1AAEF50-3429-4421-80E1-3B4E80994022}"/>
              </a:ext>
            </a:extLst>
          </p:cNvPr>
          <p:cNvPicPr>
            <a:picLocks noChangeAspect="1"/>
          </p:cNvPicPr>
          <p:nvPr/>
        </p:nvPicPr>
        <p:blipFill>
          <a:blip r:embed="rId2"/>
          <a:stretch>
            <a:fillRect/>
          </a:stretch>
        </p:blipFill>
        <p:spPr>
          <a:xfrm>
            <a:off x="308645" y="2496717"/>
            <a:ext cx="4940553" cy="1971465"/>
          </a:xfrm>
          <a:prstGeom prst="rect">
            <a:avLst/>
          </a:prstGeom>
        </p:spPr>
      </p:pic>
      <p:pic>
        <p:nvPicPr>
          <p:cNvPr id="10" name="Picture 9">
            <a:extLst>
              <a:ext uri="{FF2B5EF4-FFF2-40B4-BE49-F238E27FC236}">
                <a16:creationId xmlns:a16="http://schemas.microsoft.com/office/drawing/2014/main" id="{AAE5E491-6EAB-4FD3-8F09-1E1605A72CB1}"/>
              </a:ext>
            </a:extLst>
          </p:cNvPr>
          <p:cNvPicPr>
            <a:picLocks noChangeAspect="1"/>
          </p:cNvPicPr>
          <p:nvPr/>
        </p:nvPicPr>
        <p:blipFill>
          <a:blip r:embed="rId3"/>
          <a:stretch>
            <a:fillRect/>
          </a:stretch>
        </p:blipFill>
        <p:spPr>
          <a:xfrm>
            <a:off x="5442616" y="2496717"/>
            <a:ext cx="4963851" cy="1971465"/>
          </a:xfrm>
          <a:prstGeom prst="rect">
            <a:avLst/>
          </a:prstGeom>
        </p:spPr>
      </p:pic>
      <p:pic>
        <p:nvPicPr>
          <p:cNvPr id="7" name="Picture 6">
            <a:extLst>
              <a:ext uri="{FF2B5EF4-FFF2-40B4-BE49-F238E27FC236}">
                <a16:creationId xmlns:a16="http://schemas.microsoft.com/office/drawing/2014/main" id="{EC973BAD-35E2-4EA8-9B7E-AA47841D1CB5}"/>
              </a:ext>
            </a:extLst>
          </p:cNvPr>
          <p:cNvPicPr>
            <a:picLocks noChangeAspect="1"/>
          </p:cNvPicPr>
          <p:nvPr/>
        </p:nvPicPr>
        <p:blipFill>
          <a:blip r:embed="rId4"/>
          <a:stretch>
            <a:fillRect/>
          </a:stretch>
        </p:blipFill>
        <p:spPr>
          <a:xfrm>
            <a:off x="3800612" y="4723736"/>
            <a:ext cx="6605855" cy="2354270"/>
          </a:xfrm>
          <a:prstGeom prst="rect">
            <a:avLst/>
          </a:prstGeom>
        </p:spPr>
      </p:pic>
    </p:spTree>
    <p:extLst>
      <p:ext uri="{BB962C8B-B14F-4D97-AF65-F5344CB8AC3E}">
        <p14:creationId xmlns:p14="http://schemas.microsoft.com/office/powerpoint/2010/main" val="3771332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5FCD6-6009-4C00-A987-1BE3EEB4D728}"/>
              </a:ext>
            </a:extLst>
          </p:cNvPr>
          <p:cNvSpPr>
            <a:spLocks noGrp="1"/>
          </p:cNvSpPr>
          <p:nvPr>
            <p:ph type="title"/>
          </p:nvPr>
        </p:nvSpPr>
        <p:spPr>
          <a:xfrm>
            <a:off x="206547" y="150494"/>
            <a:ext cx="10255424" cy="1310695"/>
          </a:xfrm>
        </p:spPr>
        <p:txBody>
          <a:bodyPr/>
          <a:lstStyle/>
          <a:p>
            <a:r>
              <a:rPr lang="en-AU" dirty="0"/>
              <a:t>Notification and CR Limits</a:t>
            </a:r>
          </a:p>
        </p:txBody>
      </p:sp>
      <p:sp>
        <p:nvSpPr>
          <p:cNvPr id="3" name="Content Placeholder 2">
            <a:extLst>
              <a:ext uri="{FF2B5EF4-FFF2-40B4-BE49-F238E27FC236}">
                <a16:creationId xmlns:a16="http://schemas.microsoft.com/office/drawing/2014/main" id="{0A29A197-A1BA-4B29-9CD8-7E11CB479ECA}"/>
              </a:ext>
            </a:extLst>
          </p:cNvPr>
          <p:cNvSpPr>
            <a:spLocks noGrp="1"/>
          </p:cNvSpPr>
          <p:nvPr>
            <p:ph idx="1"/>
          </p:nvPr>
        </p:nvSpPr>
        <p:spPr>
          <a:xfrm>
            <a:off x="206546" y="1611683"/>
            <a:ext cx="10255425" cy="5479713"/>
          </a:xfrm>
        </p:spPr>
        <p:txBody>
          <a:bodyPr vert="horz" lIns="91440" tIns="45720" rIns="91440" bIns="45720" rtlCol="0" anchor="t">
            <a:noAutofit/>
          </a:bodyPr>
          <a:lstStyle/>
          <a:p>
            <a:pPr marL="200025" indent="-200025"/>
            <a:r>
              <a:rPr lang="en-AU" sz="1800" dirty="0">
                <a:ea typeface="+mn-lt"/>
                <a:cs typeface="+mn-lt"/>
              </a:rPr>
              <a:t>AEMO has had a number of enquiries relating to daily limit increases </a:t>
            </a:r>
          </a:p>
          <a:p>
            <a:pPr marL="200025" indent="-200025"/>
            <a:r>
              <a:rPr lang="en-AU" sz="1800" dirty="0">
                <a:ea typeface="+mn-lt"/>
                <a:cs typeface="+mn-lt"/>
              </a:rPr>
              <a:t>Participants can increase there limits daily via the Menu Path:</a:t>
            </a:r>
          </a:p>
          <a:p>
            <a:pPr marL="600990" lvl="1" indent="-200025"/>
            <a:endParaRPr lang="en-AU" sz="1249" dirty="0">
              <a:solidFill>
                <a:srgbClr val="FF0000"/>
              </a:solidFill>
              <a:ea typeface="+mn-lt"/>
              <a:cs typeface="+mn-lt"/>
            </a:endParaRPr>
          </a:p>
          <a:p>
            <a:pPr marL="600990" lvl="1" indent="-200025"/>
            <a:r>
              <a:rPr lang="en-AU" sz="1249" dirty="0">
                <a:solidFill>
                  <a:srgbClr val="FF0000"/>
                </a:solidFill>
                <a:ea typeface="+mn-lt"/>
                <a:cs typeface="+mn-lt"/>
              </a:rPr>
              <a:t>Reports and Alerts &gt; Query Monitoring &gt;</a:t>
            </a:r>
          </a:p>
          <a:p>
            <a:pPr marL="1001954" lvl="2" indent="-200025"/>
            <a:endParaRPr lang="en-AU" sz="1249" dirty="0">
              <a:solidFill>
                <a:srgbClr val="FF0000"/>
              </a:solidFill>
              <a:ea typeface="+mn-lt"/>
              <a:cs typeface="+mn-lt"/>
            </a:endParaRPr>
          </a:p>
          <a:p>
            <a:pPr marL="1001954" lvl="2" indent="-200025"/>
            <a:r>
              <a:rPr lang="en-AU" sz="1249" dirty="0">
                <a:solidFill>
                  <a:srgbClr val="FF0000"/>
                </a:solidFill>
                <a:ea typeface="+mn-lt"/>
                <a:cs typeface="+mn-lt"/>
              </a:rPr>
              <a:t>Outbound Notification Queue Monitoring</a:t>
            </a:r>
          </a:p>
          <a:p>
            <a:pPr marL="1001954" lvl="2" indent="-200025"/>
            <a:endParaRPr lang="en-AU" sz="1249" dirty="0">
              <a:solidFill>
                <a:srgbClr val="FF0000"/>
              </a:solidFill>
              <a:ea typeface="+mn-lt"/>
              <a:cs typeface="+mn-lt"/>
            </a:endParaRPr>
          </a:p>
          <a:p>
            <a:pPr marL="1001954" lvl="2" indent="-200025"/>
            <a:endParaRPr lang="en-AU" sz="1249" dirty="0">
              <a:solidFill>
                <a:srgbClr val="FF0000"/>
              </a:solidFill>
              <a:ea typeface="+mn-lt"/>
              <a:cs typeface="+mn-lt"/>
            </a:endParaRPr>
          </a:p>
          <a:p>
            <a:pPr marL="1001954" lvl="2" indent="-200025"/>
            <a:endParaRPr lang="en-AU" sz="1249" dirty="0">
              <a:solidFill>
                <a:srgbClr val="FF0000"/>
              </a:solidFill>
              <a:ea typeface="+mn-lt"/>
              <a:cs typeface="+mn-lt"/>
            </a:endParaRPr>
          </a:p>
          <a:p>
            <a:pPr marL="1001954" lvl="2" indent="-200025"/>
            <a:endParaRPr lang="en-AU" sz="1249" dirty="0">
              <a:solidFill>
                <a:srgbClr val="FF0000"/>
              </a:solidFill>
              <a:ea typeface="+mn-lt"/>
              <a:cs typeface="+mn-lt"/>
            </a:endParaRPr>
          </a:p>
          <a:p>
            <a:pPr marL="1001954" lvl="2" indent="-200025"/>
            <a:endParaRPr lang="en-AU" sz="1249" dirty="0">
              <a:solidFill>
                <a:srgbClr val="FF0000"/>
              </a:solidFill>
              <a:ea typeface="+mn-lt"/>
              <a:cs typeface="+mn-lt"/>
            </a:endParaRPr>
          </a:p>
          <a:p>
            <a:pPr marL="1001954" lvl="2" indent="-200025"/>
            <a:endParaRPr lang="en-AU" sz="1249" dirty="0">
              <a:solidFill>
                <a:srgbClr val="FF0000"/>
              </a:solidFill>
              <a:ea typeface="+mn-lt"/>
              <a:cs typeface="+mn-lt"/>
            </a:endParaRPr>
          </a:p>
          <a:p>
            <a:pPr marL="1001954" lvl="2" indent="-200025"/>
            <a:endParaRPr lang="en-AU" sz="1249" dirty="0">
              <a:solidFill>
                <a:srgbClr val="FF0000"/>
              </a:solidFill>
              <a:ea typeface="+mn-lt"/>
              <a:cs typeface="+mn-lt"/>
            </a:endParaRPr>
          </a:p>
          <a:p>
            <a:pPr marL="1001954" lvl="2" indent="-200025"/>
            <a:r>
              <a:rPr lang="en-AU" sz="1249" dirty="0">
                <a:solidFill>
                  <a:srgbClr val="FF0000"/>
                </a:solidFill>
                <a:ea typeface="+mn-lt"/>
                <a:cs typeface="+mn-lt"/>
              </a:rPr>
              <a:t>Change Request Queue Monitoring</a:t>
            </a:r>
          </a:p>
          <a:p>
            <a:pPr marL="600710" lvl="1" indent="-200025"/>
            <a:endParaRPr lang="en-AU" sz="1600" dirty="0">
              <a:cs typeface="Segoe UI Semilight"/>
            </a:endParaRPr>
          </a:p>
          <a:p>
            <a:pPr marL="600710" lvl="1" indent="-200025"/>
            <a:endParaRPr lang="en-AU" sz="1600" dirty="0">
              <a:cs typeface="Segoe UI Semilight"/>
            </a:endParaRPr>
          </a:p>
          <a:p>
            <a:pPr marL="600710" lvl="1" indent="-200025"/>
            <a:endParaRPr lang="en-AU" sz="1600" dirty="0">
              <a:cs typeface="Segoe UI Semilight"/>
            </a:endParaRPr>
          </a:p>
          <a:p>
            <a:pPr marL="600710" lvl="1" indent="-200025"/>
            <a:endParaRPr lang="en-AU" sz="1600" dirty="0">
              <a:cs typeface="Segoe UI Semilight"/>
            </a:endParaRPr>
          </a:p>
          <a:p>
            <a:pPr marL="199745" indent="-200025"/>
            <a:r>
              <a:rPr lang="en-AU" sz="1800" dirty="0">
                <a:ea typeface="+mn-lt"/>
                <a:cs typeface="+mn-lt"/>
              </a:rPr>
              <a:t>Selecting the Increase button within the window will double the participant limit for the day </a:t>
            </a:r>
          </a:p>
          <a:p>
            <a:pPr marL="199745" indent="-200025"/>
            <a:r>
              <a:rPr lang="en-AU" sz="1800" dirty="0">
                <a:cs typeface="Segoe UI Semilight"/>
              </a:rPr>
              <a:t>A permanent change to participant  limits must be requested via the AEMO Support Hub</a:t>
            </a:r>
          </a:p>
          <a:p>
            <a:pPr marL="600710" lvl="1" indent="-200025"/>
            <a:r>
              <a:rPr lang="en-AU" sz="1249" dirty="0">
                <a:cs typeface="Segoe UI Semilight"/>
              </a:rPr>
              <a:t>Each request is assessed and prior to updating</a:t>
            </a:r>
          </a:p>
          <a:p>
            <a:pPr marL="600710" lvl="1" indent="-200025"/>
            <a:r>
              <a:rPr lang="en-AU" sz="1250" dirty="0">
                <a:cs typeface="Segoe UI Semilight"/>
              </a:rPr>
              <a:t>Participants will be informed of limit changes</a:t>
            </a:r>
          </a:p>
        </p:txBody>
      </p:sp>
      <p:sp>
        <p:nvSpPr>
          <p:cNvPr id="4" name="Slide Number Placeholder 3">
            <a:extLst>
              <a:ext uri="{FF2B5EF4-FFF2-40B4-BE49-F238E27FC236}">
                <a16:creationId xmlns:a16="http://schemas.microsoft.com/office/drawing/2014/main" id="{1301B032-995D-407E-A275-3C300485B563}"/>
              </a:ext>
            </a:extLst>
          </p:cNvPr>
          <p:cNvSpPr>
            <a:spLocks noGrp="1"/>
          </p:cNvSpPr>
          <p:nvPr>
            <p:ph type="sldNum" sz="quarter" idx="12"/>
          </p:nvPr>
        </p:nvSpPr>
        <p:spPr/>
        <p:txBody>
          <a:bodyPr/>
          <a:lstStyle/>
          <a:p>
            <a:fld id="{4EC81F68-4976-451A-B2E9-79BCBD2F70CC}" type="slidenum">
              <a:rPr lang="en-AU" smtClean="0"/>
              <a:t>16</a:t>
            </a:fld>
            <a:endParaRPr lang="en-AU" dirty="0"/>
          </a:p>
        </p:txBody>
      </p:sp>
      <p:pic>
        <p:nvPicPr>
          <p:cNvPr id="5" name="Picture 4">
            <a:extLst>
              <a:ext uri="{FF2B5EF4-FFF2-40B4-BE49-F238E27FC236}">
                <a16:creationId xmlns:a16="http://schemas.microsoft.com/office/drawing/2014/main" id="{B1EC06FD-0CEB-4FEE-A266-0DDA4D1D1FAD}"/>
              </a:ext>
            </a:extLst>
          </p:cNvPr>
          <p:cNvPicPr>
            <a:picLocks noChangeAspect="1"/>
          </p:cNvPicPr>
          <p:nvPr/>
        </p:nvPicPr>
        <p:blipFill>
          <a:blip r:embed="rId2"/>
          <a:stretch>
            <a:fillRect/>
          </a:stretch>
        </p:blipFill>
        <p:spPr>
          <a:xfrm>
            <a:off x="4360985" y="2508579"/>
            <a:ext cx="2338575" cy="1253015"/>
          </a:xfrm>
          <a:prstGeom prst="rect">
            <a:avLst/>
          </a:prstGeom>
        </p:spPr>
      </p:pic>
      <p:pic>
        <p:nvPicPr>
          <p:cNvPr id="6" name="Picture 5">
            <a:extLst>
              <a:ext uri="{FF2B5EF4-FFF2-40B4-BE49-F238E27FC236}">
                <a16:creationId xmlns:a16="http://schemas.microsoft.com/office/drawing/2014/main" id="{D4BAEB95-469A-490C-8F02-A3D26C1F199C}"/>
              </a:ext>
            </a:extLst>
          </p:cNvPr>
          <p:cNvPicPr>
            <a:picLocks noChangeAspect="1"/>
          </p:cNvPicPr>
          <p:nvPr/>
        </p:nvPicPr>
        <p:blipFill>
          <a:blip r:embed="rId3"/>
          <a:stretch>
            <a:fillRect/>
          </a:stretch>
        </p:blipFill>
        <p:spPr>
          <a:xfrm>
            <a:off x="4360985" y="4143575"/>
            <a:ext cx="2356213" cy="1493374"/>
          </a:xfrm>
          <a:prstGeom prst="rect">
            <a:avLst/>
          </a:prstGeom>
        </p:spPr>
      </p:pic>
    </p:spTree>
    <p:extLst>
      <p:ext uri="{BB962C8B-B14F-4D97-AF65-F5344CB8AC3E}">
        <p14:creationId xmlns:p14="http://schemas.microsoft.com/office/powerpoint/2010/main" val="21714608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76A63-BA8D-4C83-9E59-B6E90A026618}"/>
              </a:ext>
            </a:extLst>
          </p:cNvPr>
          <p:cNvSpPr>
            <a:spLocks noGrp="1"/>
          </p:cNvSpPr>
          <p:nvPr>
            <p:ph type="title"/>
          </p:nvPr>
        </p:nvSpPr>
        <p:spPr/>
        <p:txBody>
          <a:bodyPr/>
          <a:lstStyle/>
          <a:p>
            <a:r>
              <a:rPr lang="fr-FR" dirty="0"/>
              <a:t>GLOPOOL Planning</a:t>
            </a:r>
          </a:p>
        </p:txBody>
      </p:sp>
      <p:sp>
        <p:nvSpPr>
          <p:cNvPr id="3" name="Text Placeholder 2">
            <a:extLst>
              <a:ext uri="{FF2B5EF4-FFF2-40B4-BE49-F238E27FC236}">
                <a16:creationId xmlns:a16="http://schemas.microsoft.com/office/drawing/2014/main" id="{5D9F9F8A-7B3B-4CFD-AD51-F4ACC0AD73A4}"/>
              </a:ext>
            </a:extLst>
          </p:cNvPr>
          <p:cNvSpPr>
            <a:spLocks noGrp="1"/>
          </p:cNvSpPr>
          <p:nvPr>
            <p:ph type="body" idx="1"/>
          </p:nvPr>
        </p:nvSpPr>
        <p:spPr/>
        <p:txBody>
          <a:bodyPr/>
          <a:lstStyle/>
          <a:p>
            <a:r>
              <a:rPr lang="en-AU" dirty="0"/>
              <a:t>Paul Lyttle</a:t>
            </a:r>
          </a:p>
        </p:txBody>
      </p:sp>
      <p:sp>
        <p:nvSpPr>
          <p:cNvPr id="4" name="Slide Number Placeholder 3">
            <a:extLst>
              <a:ext uri="{FF2B5EF4-FFF2-40B4-BE49-F238E27FC236}">
                <a16:creationId xmlns:a16="http://schemas.microsoft.com/office/drawing/2014/main" id="{5886942E-5AEC-44B3-8F61-D2530F45260F}"/>
              </a:ext>
            </a:extLst>
          </p:cNvPr>
          <p:cNvSpPr>
            <a:spLocks noGrp="1"/>
          </p:cNvSpPr>
          <p:nvPr>
            <p:ph type="sldNum" sz="quarter" idx="12"/>
          </p:nvPr>
        </p:nvSpPr>
        <p:spPr/>
        <p:txBody>
          <a:bodyPr/>
          <a:lstStyle/>
          <a:p>
            <a:fld id="{4EC81F68-4976-451A-B2E9-79BCBD2F70CC}" type="slidenum">
              <a:rPr lang="en-AU" smtClean="0"/>
              <a:pPr/>
              <a:t>17</a:t>
            </a:fld>
            <a:endParaRPr lang="en-AU" dirty="0"/>
          </a:p>
        </p:txBody>
      </p:sp>
    </p:spTree>
    <p:extLst>
      <p:ext uri="{BB962C8B-B14F-4D97-AF65-F5344CB8AC3E}">
        <p14:creationId xmlns:p14="http://schemas.microsoft.com/office/powerpoint/2010/main" val="27804815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a:xfrm>
            <a:off x="206547" y="150494"/>
            <a:ext cx="10485266" cy="1310695"/>
          </a:xfrm>
        </p:spPr>
        <p:txBody>
          <a:bodyPr/>
          <a:lstStyle/>
          <a:p>
            <a:r>
              <a:rPr lang="en-AU" dirty="0"/>
              <a:t>GLOPOOL Update</a:t>
            </a:r>
          </a:p>
        </p:txBody>
      </p:sp>
      <p:sp>
        <p:nvSpPr>
          <p:cNvPr id="3" name="Content Placeholder 2">
            <a:extLst>
              <a:ext uri="{FF2B5EF4-FFF2-40B4-BE49-F238E27FC236}">
                <a16:creationId xmlns:a16="http://schemas.microsoft.com/office/drawing/2014/main" id="{A4DA0B88-77DD-4B57-9A69-21BD75E6DEDE}"/>
              </a:ext>
            </a:extLst>
          </p:cNvPr>
          <p:cNvSpPr>
            <a:spLocks noGrp="1"/>
          </p:cNvSpPr>
          <p:nvPr>
            <p:ph idx="1"/>
          </p:nvPr>
        </p:nvSpPr>
        <p:spPr>
          <a:xfrm>
            <a:off x="206546" y="1746503"/>
            <a:ext cx="10255425" cy="5662677"/>
          </a:xfrm>
        </p:spPr>
        <p:txBody>
          <a:bodyPr vert="horz" lIns="91440" tIns="45720" rIns="91440" bIns="45720" rtlCol="0" anchor="t">
            <a:normAutofit lnSpcReduction="10000"/>
          </a:bodyPr>
          <a:lstStyle/>
          <a:p>
            <a:pPr marL="200025" indent="-200025"/>
            <a:r>
              <a:rPr lang="en-AU" sz="2000" dirty="0"/>
              <a:t>A draft “Participant ID Update Plan” has been included with this pack</a:t>
            </a:r>
          </a:p>
          <a:p>
            <a:pPr marL="600990" lvl="1" indent="-200025"/>
            <a:r>
              <a:rPr lang="en-AU" sz="1649" dirty="0"/>
              <a:t>Feedback requested by 30 April</a:t>
            </a:r>
          </a:p>
          <a:p>
            <a:pPr marL="200025" indent="-200025"/>
            <a:endParaRPr lang="en-AU" sz="2000" dirty="0"/>
          </a:p>
          <a:p>
            <a:pPr marL="200025" indent="-200025"/>
            <a:r>
              <a:rPr lang="en-AU" sz="2000" dirty="0"/>
              <a:t>This document describes the steps that will be taken to update the participant IDs to ‘GLOPOOL’</a:t>
            </a:r>
          </a:p>
          <a:p>
            <a:pPr marL="200025" indent="-200025"/>
            <a:endParaRPr lang="en-AU" sz="2000" dirty="0"/>
          </a:p>
          <a:p>
            <a:pPr marL="200025" indent="-200025"/>
            <a:r>
              <a:rPr lang="en-AU" sz="2000" dirty="0"/>
              <a:t>The document will not be formally consulted on, however participant comments are welcome</a:t>
            </a:r>
          </a:p>
          <a:p>
            <a:pPr marL="200025" indent="-200025"/>
            <a:endParaRPr lang="en-AU" sz="2000" dirty="0"/>
          </a:p>
          <a:p>
            <a:pPr marL="200025" indent="-200025"/>
            <a:r>
              <a:rPr lang="en-AU" sz="2000" dirty="0"/>
              <a:t>The document includes an estimated delivery time for each step</a:t>
            </a:r>
          </a:p>
          <a:p>
            <a:pPr marL="200025" indent="-200025"/>
            <a:endParaRPr lang="en-AU" sz="2000" dirty="0"/>
          </a:p>
          <a:p>
            <a:pPr marL="200025" indent="-200025"/>
            <a:r>
              <a:rPr lang="en-AU" sz="2000" dirty="0"/>
              <a:t>Where generic market details are to be provided an updated version will be published to capture the information</a:t>
            </a:r>
          </a:p>
          <a:p>
            <a:pPr marL="200025" indent="-200025"/>
            <a:endParaRPr lang="en-AU" sz="2000" dirty="0"/>
          </a:p>
          <a:p>
            <a:pPr marL="200025" indent="-200025"/>
            <a:r>
              <a:rPr lang="en-AU" sz="2000" dirty="0"/>
              <a:t>The next version of the document is scheduled for August 2021 and will include “confirmation of the process for back dated NMI creation”</a:t>
            </a:r>
          </a:p>
          <a:p>
            <a:pPr marL="600990" lvl="1" indent="-200025"/>
            <a:r>
              <a:rPr lang="en-AU" sz="2000" dirty="0"/>
              <a:t>Suggestions of scenarios are welcome from participants</a:t>
            </a:r>
          </a:p>
          <a:p>
            <a:pPr marL="200025" indent="-200025"/>
            <a:endParaRPr lang="en-US" dirty="0"/>
          </a:p>
          <a:p>
            <a:pPr marL="601345" lvl="1" indent="-200025"/>
            <a:endParaRPr lang="en-AU" sz="2225" dirty="0">
              <a:cs typeface="Segoe UI Semilight"/>
            </a:endParaRPr>
          </a:p>
          <a:p>
            <a:pPr marL="0" indent="0">
              <a:lnSpc>
                <a:spcPct val="100000"/>
              </a:lnSpc>
              <a:buNone/>
            </a:pPr>
            <a:endParaRPr lang="en-AU" sz="2400" dirty="0"/>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18</a:t>
            </a:fld>
            <a:endParaRPr lang="en-AU" dirty="0"/>
          </a:p>
        </p:txBody>
      </p:sp>
    </p:spTree>
    <p:extLst>
      <p:ext uri="{BB962C8B-B14F-4D97-AF65-F5344CB8AC3E}">
        <p14:creationId xmlns:p14="http://schemas.microsoft.com/office/powerpoint/2010/main" val="10653251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76A63-BA8D-4C83-9E59-B6E90A026618}"/>
              </a:ext>
            </a:extLst>
          </p:cNvPr>
          <p:cNvSpPr>
            <a:spLocks noGrp="1"/>
          </p:cNvSpPr>
          <p:nvPr>
            <p:ph type="title"/>
          </p:nvPr>
        </p:nvSpPr>
        <p:spPr>
          <a:xfrm>
            <a:off x="729493" y="1884670"/>
            <a:ext cx="9399245" cy="3144614"/>
          </a:xfrm>
        </p:spPr>
        <p:txBody>
          <a:bodyPr/>
          <a:lstStyle/>
          <a:p>
            <a:r>
              <a:rPr lang="en-AU" dirty="0"/>
              <a:t>MTP Update</a:t>
            </a:r>
          </a:p>
        </p:txBody>
      </p:sp>
      <p:sp>
        <p:nvSpPr>
          <p:cNvPr id="3" name="Text Placeholder 2">
            <a:extLst>
              <a:ext uri="{FF2B5EF4-FFF2-40B4-BE49-F238E27FC236}">
                <a16:creationId xmlns:a16="http://schemas.microsoft.com/office/drawing/2014/main" id="{5D9F9F8A-7B3B-4CFD-AD51-F4ACC0AD73A4}"/>
              </a:ext>
            </a:extLst>
          </p:cNvPr>
          <p:cNvSpPr>
            <a:spLocks noGrp="1"/>
          </p:cNvSpPr>
          <p:nvPr>
            <p:ph type="body" idx="1"/>
          </p:nvPr>
        </p:nvSpPr>
        <p:spPr/>
        <p:txBody>
          <a:bodyPr/>
          <a:lstStyle/>
          <a:p>
            <a:r>
              <a:rPr lang="en-AU" b="1" dirty="0"/>
              <a:t>Blaine Miner</a:t>
            </a:r>
          </a:p>
        </p:txBody>
      </p:sp>
      <p:sp>
        <p:nvSpPr>
          <p:cNvPr id="4" name="Slide Number Placeholder 3">
            <a:extLst>
              <a:ext uri="{FF2B5EF4-FFF2-40B4-BE49-F238E27FC236}">
                <a16:creationId xmlns:a16="http://schemas.microsoft.com/office/drawing/2014/main" id="{5886942E-5AEC-44B3-8F61-D2530F45260F}"/>
              </a:ext>
            </a:extLst>
          </p:cNvPr>
          <p:cNvSpPr>
            <a:spLocks noGrp="1"/>
          </p:cNvSpPr>
          <p:nvPr>
            <p:ph type="sldNum" sz="quarter" idx="12"/>
          </p:nvPr>
        </p:nvSpPr>
        <p:spPr/>
        <p:txBody>
          <a:bodyPr/>
          <a:lstStyle/>
          <a:p>
            <a:fld id="{4EC81F68-4976-451A-B2E9-79BCBD2F70CC}" type="slidenum">
              <a:rPr lang="en-AU" smtClean="0"/>
              <a:pPr/>
              <a:t>19</a:t>
            </a:fld>
            <a:endParaRPr lang="en-AU" dirty="0"/>
          </a:p>
        </p:txBody>
      </p:sp>
    </p:spTree>
    <p:extLst>
      <p:ext uri="{BB962C8B-B14F-4D97-AF65-F5344CB8AC3E}">
        <p14:creationId xmlns:p14="http://schemas.microsoft.com/office/powerpoint/2010/main" val="1887278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F1FD31EA-0B02-4F5E-9F04-B0BD413AB60D}"/>
              </a:ext>
            </a:extLst>
          </p:cNvPr>
          <p:cNvSpPr>
            <a:spLocks noGrp="1"/>
          </p:cNvSpPr>
          <p:nvPr>
            <p:ph type="title"/>
          </p:nvPr>
        </p:nvSpPr>
        <p:spPr>
          <a:xfrm>
            <a:off x="233620" y="1173708"/>
            <a:ext cx="2907626" cy="2201542"/>
          </a:xfrm>
        </p:spPr>
        <p:txBody>
          <a:bodyPr/>
          <a:lstStyle/>
          <a:p>
            <a:r>
              <a:rPr lang="en-AU" dirty="0">
                <a:latin typeface="Calibri" panose="020F0502020204030204" pitchFamily="34" charset="0"/>
                <a:cs typeface="Calibri" panose="020F0502020204030204" pitchFamily="34" charset="0"/>
              </a:rPr>
              <a:t>AEMO Competition Law </a:t>
            </a:r>
            <a:br>
              <a:rPr lang="en-AU" dirty="0">
                <a:latin typeface="Calibri" panose="020F0502020204030204" pitchFamily="34" charset="0"/>
                <a:cs typeface="Calibri" panose="020F0502020204030204" pitchFamily="34" charset="0"/>
              </a:rPr>
            </a:br>
            <a:r>
              <a:rPr lang="en-AU" dirty="0">
                <a:latin typeface="Calibri" panose="020F0502020204030204" pitchFamily="34" charset="0"/>
                <a:cs typeface="Calibri" panose="020F0502020204030204" pitchFamily="34" charset="0"/>
              </a:rPr>
              <a:t>Meeting Protocol</a:t>
            </a:r>
            <a:endParaRPr lang="en-AU" dirty="0"/>
          </a:p>
        </p:txBody>
      </p:sp>
      <p:sp>
        <p:nvSpPr>
          <p:cNvPr id="6" name="Slide Number Placeholder 5">
            <a:extLst>
              <a:ext uri="{FF2B5EF4-FFF2-40B4-BE49-F238E27FC236}">
                <a16:creationId xmlns:a16="http://schemas.microsoft.com/office/drawing/2014/main" id="{962C179C-7C0B-4C6E-984B-3E659C1C1E7C}"/>
              </a:ext>
            </a:extLst>
          </p:cNvPr>
          <p:cNvSpPr>
            <a:spLocks noGrp="1"/>
          </p:cNvSpPr>
          <p:nvPr>
            <p:ph type="sldNum" sz="quarter" idx="12"/>
          </p:nvPr>
        </p:nvSpPr>
        <p:spPr/>
        <p:txBody>
          <a:bodyPr/>
          <a:lstStyle/>
          <a:p>
            <a:fld id="{4EC81F68-4976-451A-B2E9-79BCBD2F70CC}" type="slidenum">
              <a:rPr lang="en-AU" smtClean="0"/>
              <a:pPr/>
              <a:t>2</a:t>
            </a:fld>
            <a:endParaRPr lang="en-AU" dirty="0"/>
          </a:p>
        </p:txBody>
      </p:sp>
      <p:sp>
        <p:nvSpPr>
          <p:cNvPr id="13" name="Text Placeholder 12">
            <a:extLst>
              <a:ext uri="{FF2B5EF4-FFF2-40B4-BE49-F238E27FC236}">
                <a16:creationId xmlns:a16="http://schemas.microsoft.com/office/drawing/2014/main" id="{1E0A56E1-88E5-44F7-A23A-29E717150844}"/>
              </a:ext>
            </a:extLst>
          </p:cNvPr>
          <p:cNvSpPr>
            <a:spLocks noGrp="1"/>
          </p:cNvSpPr>
          <p:nvPr>
            <p:ph type="body" sz="quarter" idx="13"/>
          </p:nvPr>
        </p:nvSpPr>
        <p:spPr>
          <a:xfrm>
            <a:off x="3683203" y="892491"/>
            <a:ext cx="6774989" cy="5493476"/>
          </a:xfrm>
        </p:spPr>
        <p:txBody>
          <a:bodyPr>
            <a:noAutofit/>
          </a:bodyPr>
          <a:lstStyle/>
          <a:p>
            <a:pPr marL="0" indent="0">
              <a:buNone/>
            </a:pPr>
            <a:r>
              <a:rPr lang="en-AU" sz="1228" dirty="0">
                <a:latin typeface="Calibri" panose="020F0502020204030204" pitchFamily="34" charset="0"/>
                <a:cs typeface="Calibri" panose="020F0502020204030204" pitchFamily="34" charset="0"/>
              </a:rPr>
              <a:t>AEMO is committed to complying with all applicable laws, including the Competition and Consumer Act 2010 (CCA). In any dealings with AEMO regarding proposed reforms or other initiatives, all participants agree to adhere to the CCA at all times and to comply with this Protocol. Participants must arrange for their representatives to be briefed on competition law risks and obligations.</a:t>
            </a:r>
          </a:p>
          <a:p>
            <a:pPr marL="0" indent="0">
              <a:buNone/>
            </a:pPr>
            <a:r>
              <a:rPr lang="en-AU" sz="1228" dirty="0">
                <a:latin typeface="Calibri" panose="020F0502020204030204" pitchFamily="34" charset="0"/>
                <a:cs typeface="Calibri" panose="020F0502020204030204" pitchFamily="34" charset="0"/>
              </a:rPr>
              <a:t>Participants in AEMO discussions </a:t>
            </a:r>
            <a:r>
              <a:rPr lang="en-AU" sz="1228" b="1" dirty="0">
                <a:latin typeface="Calibri" panose="020F0502020204030204" pitchFamily="34" charset="0"/>
                <a:cs typeface="Calibri" panose="020F0502020204030204" pitchFamily="34" charset="0"/>
              </a:rPr>
              <a:t>must</a:t>
            </a:r>
            <a:r>
              <a:rPr lang="en-AU" sz="1228" dirty="0">
                <a:latin typeface="Calibri" panose="020F0502020204030204" pitchFamily="34" charset="0"/>
                <a:cs typeface="Calibri" panose="020F0502020204030204" pitchFamily="34" charset="0"/>
              </a:rPr>
              <a:t>: </a:t>
            </a:r>
          </a:p>
          <a:p>
            <a:pPr lvl="0"/>
            <a:r>
              <a:rPr lang="en-AU" sz="1228" dirty="0">
                <a:latin typeface="Calibri" panose="020F0502020204030204" pitchFamily="34" charset="0"/>
                <a:cs typeface="Calibri" panose="020F0502020204030204" pitchFamily="34" charset="0"/>
              </a:rPr>
              <a:t>Ensure that discussions are limited to the matters contemplated by the agenda for the discussion  </a:t>
            </a:r>
          </a:p>
          <a:p>
            <a:pPr lvl="0"/>
            <a:r>
              <a:rPr lang="en-AU" sz="1228" dirty="0">
                <a:latin typeface="Calibri" panose="020F0502020204030204" pitchFamily="34" charset="0"/>
                <a:cs typeface="Calibri" panose="020F0502020204030204" pitchFamily="34" charset="0"/>
              </a:rPr>
              <a:t>Make independent and unilateral decisions about their commercial positions and approach in relation to the matters under discussion with AEMO</a:t>
            </a:r>
          </a:p>
          <a:p>
            <a:pPr lvl="0"/>
            <a:r>
              <a:rPr lang="en-AU" sz="1228" dirty="0">
                <a:latin typeface="Calibri" panose="020F0502020204030204" pitchFamily="34" charset="0"/>
                <a:cs typeface="Calibri" panose="020F0502020204030204" pitchFamily="34" charset="0"/>
              </a:rPr>
              <a:t>Immediately and clearly raise an objection with AEMO or the Chair of the meeting if a matter is discussed that the participant is concerned may give rise to competition law risks or a breach of this Protocol</a:t>
            </a:r>
          </a:p>
          <a:p>
            <a:pPr marL="0" indent="0">
              <a:buNone/>
            </a:pPr>
            <a:r>
              <a:rPr lang="en-AU" sz="1228" dirty="0">
                <a:latin typeface="Calibri" panose="020F0502020204030204" pitchFamily="34" charset="0"/>
                <a:cs typeface="Calibri" panose="020F0502020204030204" pitchFamily="34" charset="0"/>
              </a:rPr>
              <a:t>Participants in AEMO meetings </a:t>
            </a:r>
            <a:r>
              <a:rPr lang="en-AU" sz="1228" b="1" dirty="0">
                <a:latin typeface="Calibri" panose="020F0502020204030204" pitchFamily="34" charset="0"/>
                <a:cs typeface="Calibri" panose="020F0502020204030204" pitchFamily="34" charset="0"/>
              </a:rPr>
              <a:t>must not</a:t>
            </a:r>
            <a:r>
              <a:rPr lang="en-AU" sz="1228" dirty="0">
                <a:latin typeface="Calibri" panose="020F0502020204030204" pitchFamily="34" charset="0"/>
                <a:cs typeface="Calibri" panose="020F0502020204030204" pitchFamily="34" charset="0"/>
              </a:rPr>
              <a:t> discuss or agree on the following topics:</a:t>
            </a:r>
          </a:p>
          <a:p>
            <a:pPr lvl="0"/>
            <a:r>
              <a:rPr lang="en-AU" sz="1228" dirty="0">
                <a:latin typeface="Calibri" panose="020F0502020204030204" pitchFamily="34" charset="0"/>
                <a:cs typeface="Calibri" panose="020F0502020204030204" pitchFamily="34" charset="0"/>
              </a:rPr>
              <a:t>Which customers they will supply or market to</a:t>
            </a:r>
          </a:p>
          <a:p>
            <a:pPr lvl="0"/>
            <a:r>
              <a:rPr lang="en-AU" sz="1228" dirty="0">
                <a:latin typeface="Calibri" panose="020F0502020204030204" pitchFamily="34" charset="0"/>
                <a:cs typeface="Calibri" panose="020F0502020204030204" pitchFamily="34" charset="0"/>
              </a:rPr>
              <a:t>The price or other terms at which Participants will supply</a:t>
            </a:r>
          </a:p>
          <a:p>
            <a:pPr lvl="0"/>
            <a:r>
              <a:rPr lang="en-AU" sz="1228" dirty="0">
                <a:latin typeface="Calibri" panose="020F0502020204030204" pitchFamily="34" charset="0"/>
                <a:cs typeface="Calibri" panose="020F0502020204030204" pitchFamily="34" charset="0"/>
              </a:rPr>
              <a:t>Bids or tenders, including the nature of a bid that a Participant intends to make or whether the Participant will participate in the bid</a:t>
            </a:r>
          </a:p>
          <a:p>
            <a:pPr lvl="0"/>
            <a:r>
              <a:rPr lang="en-AU" sz="1228" dirty="0">
                <a:latin typeface="Calibri" panose="020F0502020204030204" pitchFamily="34" charset="0"/>
                <a:cs typeface="Calibri" panose="020F0502020204030204" pitchFamily="34" charset="0"/>
              </a:rPr>
              <a:t>Which suppliers Participants will acquire from (or the price or other terms on which they acquire goods or services)</a:t>
            </a:r>
          </a:p>
          <a:p>
            <a:pPr lvl="0"/>
            <a:r>
              <a:rPr lang="en-AU" sz="1228" dirty="0">
                <a:latin typeface="Calibri" panose="020F0502020204030204" pitchFamily="34" charset="0"/>
                <a:cs typeface="Calibri" panose="020F0502020204030204" pitchFamily="34" charset="0"/>
              </a:rPr>
              <a:t>Refusing to supply a person or company access to any products, services or inputs they require</a:t>
            </a:r>
          </a:p>
          <a:p>
            <a:pPr marL="0" indent="0">
              <a:buNone/>
            </a:pPr>
            <a:endParaRPr lang="en-AU" sz="1052" dirty="0">
              <a:latin typeface="Calibri" panose="020F0502020204030204" pitchFamily="34" charset="0"/>
              <a:cs typeface="Calibri" panose="020F0502020204030204" pitchFamily="34" charset="0"/>
            </a:endParaRPr>
          </a:p>
          <a:p>
            <a:pPr marL="0" indent="0">
              <a:buNone/>
            </a:pPr>
            <a:r>
              <a:rPr lang="en-AU" sz="1052" dirty="0">
                <a:latin typeface="Calibri" panose="020F0502020204030204" pitchFamily="34" charset="0"/>
                <a:cs typeface="Calibri" panose="020F0502020204030204" pitchFamily="34" charset="0"/>
              </a:rPr>
              <a:t>Under no circumstances must Participants share Competitively Sensitive Information. Competitively Sensitive Information means confidential information relating to a Participant which if disclosed to a competitor could affect its current or future commercial strategies, such as pricing information, customer terms and conditions, supply terms and conditions, sales, marketing or procurement strategies, product development, margins, costs, capacity or production planning.</a:t>
            </a:r>
          </a:p>
        </p:txBody>
      </p:sp>
    </p:spTree>
    <p:extLst>
      <p:ext uri="{BB962C8B-B14F-4D97-AF65-F5344CB8AC3E}">
        <p14:creationId xmlns:p14="http://schemas.microsoft.com/office/powerpoint/2010/main" val="8003411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a:xfrm>
            <a:off x="206547" y="150494"/>
            <a:ext cx="10485266" cy="1310695"/>
          </a:xfrm>
        </p:spPr>
        <p:txBody>
          <a:bodyPr/>
          <a:lstStyle/>
          <a:p>
            <a:r>
              <a:rPr lang="en-AU" dirty="0"/>
              <a:t>MTP Update</a:t>
            </a:r>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20</a:t>
            </a:fld>
            <a:endParaRPr lang="en-AU" dirty="0"/>
          </a:p>
        </p:txBody>
      </p:sp>
      <p:graphicFrame>
        <p:nvGraphicFramePr>
          <p:cNvPr id="6" name="Table 5">
            <a:extLst>
              <a:ext uri="{FF2B5EF4-FFF2-40B4-BE49-F238E27FC236}">
                <a16:creationId xmlns:a16="http://schemas.microsoft.com/office/drawing/2014/main" id="{9B7EE67E-7E98-4CA8-B38F-3DCB3E75C94C}"/>
              </a:ext>
            </a:extLst>
          </p:cNvPr>
          <p:cNvGraphicFramePr>
            <a:graphicFrameLocks/>
          </p:cNvGraphicFramePr>
          <p:nvPr>
            <p:extLst>
              <p:ext uri="{D42A27DB-BD31-4B8C-83A1-F6EECF244321}">
                <p14:modId xmlns:p14="http://schemas.microsoft.com/office/powerpoint/2010/main" val="587345204"/>
              </p:ext>
            </p:extLst>
          </p:nvPr>
        </p:nvGraphicFramePr>
        <p:xfrm>
          <a:off x="147153" y="4322885"/>
          <a:ext cx="10400477" cy="1285240"/>
        </p:xfrm>
        <a:graphic>
          <a:graphicData uri="http://schemas.openxmlformats.org/drawingml/2006/table">
            <a:tbl>
              <a:tblPr firstRow="1" bandRow="1">
                <a:tableStyleId>{5C22544A-7EE6-4342-B048-85BDC9FD1C3A}</a:tableStyleId>
              </a:tblPr>
              <a:tblGrid>
                <a:gridCol w="7044543">
                  <a:extLst>
                    <a:ext uri="{9D8B030D-6E8A-4147-A177-3AD203B41FA5}">
                      <a16:colId xmlns:a16="http://schemas.microsoft.com/office/drawing/2014/main" val="116888471"/>
                    </a:ext>
                  </a:extLst>
                </a:gridCol>
                <a:gridCol w="1420380">
                  <a:extLst>
                    <a:ext uri="{9D8B030D-6E8A-4147-A177-3AD203B41FA5}">
                      <a16:colId xmlns:a16="http://schemas.microsoft.com/office/drawing/2014/main" val="4048816944"/>
                    </a:ext>
                  </a:extLst>
                </a:gridCol>
                <a:gridCol w="1935554">
                  <a:extLst>
                    <a:ext uri="{9D8B030D-6E8A-4147-A177-3AD203B41FA5}">
                      <a16:colId xmlns:a16="http://schemas.microsoft.com/office/drawing/2014/main" val="2964596239"/>
                    </a:ext>
                  </a:extLst>
                </a:gridCol>
              </a:tblGrid>
              <a:tr h="370840">
                <a:tc>
                  <a:txBody>
                    <a:bodyPr/>
                    <a:lstStyle/>
                    <a:p>
                      <a:pPr algn="ctr"/>
                      <a:r>
                        <a:rPr lang="en-AU" sz="1200" dirty="0"/>
                        <a:t>Description</a:t>
                      </a:r>
                    </a:p>
                  </a:txBody>
                  <a:tcPr>
                    <a:solidFill>
                      <a:srgbClr val="002060"/>
                    </a:solidFill>
                  </a:tcPr>
                </a:tc>
                <a:tc>
                  <a:txBody>
                    <a:bodyPr/>
                    <a:lstStyle/>
                    <a:p>
                      <a:pPr algn="ctr"/>
                      <a:r>
                        <a:rPr lang="en-AU" sz="1200" dirty="0"/>
                        <a:t>Date</a:t>
                      </a:r>
                    </a:p>
                  </a:txBody>
                  <a:tcPr>
                    <a:solidFill>
                      <a:srgbClr val="002060"/>
                    </a:solidFill>
                  </a:tcPr>
                </a:tc>
                <a:tc>
                  <a:txBody>
                    <a:bodyPr/>
                    <a:lstStyle/>
                    <a:p>
                      <a:pPr lvl="0" algn="ctr">
                        <a:buNone/>
                      </a:pPr>
                      <a:r>
                        <a:rPr lang="en-AU" sz="1200" b="1" i="0" u="none" strike="noStrike" noProof="0" dirty="0">
                          <a:latin typeface="Segoe UI Semilight"/>
                        </a:rPr>
                        <a:t>Activity ID</a:t>
                      </a:r>
                      <a:endParaRPr lang="en-US" sz="1200" b="1" i="0" u="none" strike="noStrike" noProof="0" dirty="0">
                        <a:latin typeface="Segoe UI Semilight"/>
                      </a:endParaRPr>
                    </a:p>
                  </a:txBody>
                  <a:tcPr>
                    <a:solidFill>
                      <a:srgbClr val="002060"/>
                    </a:solidFill>
                  </a:tcPr>
                </a:tc>
                <a:extLst>
                  <a:ext uri="{0D108BD9-81ED-4DB2-BD59-A6C34878D82A}">
                    <a16:rowId xmlns:a16="http://schemas.microsoft.com/office/drawing/2014/main" val="2493088496"/>
                  </a:ext>
                </a:extLst>
              </a:tr>
              <a:tr h="370840">
                <a:tc>
                  <a:txBody>
                    <a:bodyPr/>
                    <a:lstStyle/>
                    <a:p>
                      <a:r>
                        <a:rPr lang="en-AU" sz="1200" dirty="0">
                          <a:solidFill>
                            <a:schemeClr val="bg1"/>
                          </a:solidFill>
                        </a:rPr>
                        <a:t>MCs to provide visibility of the approach / timeframe for required meter replacement or reconfiguration of ‘unknown’ cross boundary meters</a:t>
                      </a:r>
                    </a:p>
                  </a:txBody>
                  <a:tcPr>
                    <a:solidFill>
                      <a:srgbClr val="00B050"/>
                    </a:solidFil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200" dirty="0">
                          <a:solidFill>
                            <a:schemeClr val="bg1"/>
                          </a:solidFill>
                        </a:rPr>
                        <a:t>By 31 March 2021</a:t>
                      </a:r>
                    </a:p>
                  </a:txBody>
                  <a:tcPr>
                    <a:solidFill>
                      <a:srgbClr val="00B050"/>
                    </a:solidFill>
                  </a:tcPr>
                </a:tc>
                <a:tc>
                  <a:txBody>
                    <a:bodyPr/>
                    <a:lstStyle/>
                    <a:p>
                      <a:pPr lvl="0">
                        <a:buNone/>
                      </a:pPr>
                      <a:r>
                        <a:rPr lang="en-US" sz="1200" dirty="0">
                          <a:solidFill>
                            <a:schemeClr val="bg1"/>
                          </a:solidFill>
                        </a:rPr>
                        <a:t>A23</a:t>
                      </a:r>
                    </a:p>
                  </a:txBody>
                  <a:tcPr>
                    <a:solidFill>
                      <a:srgbClr val="00B050"/>
                    </a:solidFill>
                  </a:tcPr>
                </a:tc>
                <a:extLst>
                  <a:ext uri="{0D108BD9-81ED-4DB2-BD59-A6C34878D82A}">
                    <a16:rowId xmlns:a16="http://schemas.microsoft.com/office/drawing/2014/main" val="2170211165"/>
                  </a:ext>
                </a:extLst>
              </a:tr>
              <a:tr h="370840">
                <a:tc>
                  <a:txBody>
                    <a:bodyPr/>
                    <a:lstStyle/>
                    <a:p>
                      <a:r>
                        <a:rPr lang="en-AU" sz="1200" dirty="0">
                          <a:solidFill>
                            <a:schemeClr val="bg1"/>
                          </a:solidFill>
                        </a:rPr>
                        <a:t>MCs to ensure that details of the Inventory Table, calculation methodologies and Agreed Loads are agreed prior to implementation by relevant Registered Participants </a:t>
                      </a:r>
                    </a:p>
                  </a:txBody>
                  <a:tcPr>
                    <a:solidFill>
                      <a:srgbClr val="00B050"/>
                    </a:solidFill>
                  </a:tcPr>
                </a:tc>
                <a:tc>
                  <a:txBody>
                    <a:bodyPr/>
                    <a:lstStyle/>
                    <a:p>
                      <a:pPr algn="ctr"/>
                      <a:r>
                        <a:rPr lang="en-AU" sz="1200" dirty="0">
                          <a:solidFill>
                            <a:schemeClr val="bg1"/>
                          </a:solidFill>
                        </a:rPr>
                        <a:t>By 31 March 2021</a:t>
                      </a:r>
                    </a:p>
                  </a:txBody>
                  <a:tcPr>
                    <a:solidFill>
                      <a:srgbClr val="00B050"/>
                    </a:solidFill>
                  </a:tcPr>
                </a:tc>
                <a:tc>
                  <a:txBody>
                    <a:bodyPr/>
                    <a:lstStyle/>
                    <a:p>
                      <a:pPr lvl="0">
                        <a:buNone/>
                      </a:pPr>
                      <a:r>
                        <a:rPr lang="en-AU" sz="1200" dirty="0">
                          <a:solidFill>
                            <a:schemeClr val="bg1"/>
                          </a:solidFill>
                        </a:rPr>
                        <a:t>A87</a:t>
                      </a:r>
                      <a:endParaRPr lang="en-US" sz="1200" dirty="0">
                        <a:solidFill>
                          <a:schemeClr val="bg1"/>
                        </a:solidFill>
                      </a:endParaRPr>
                    </a:p>
                  </a:txBody>
                  <a:tcPr>
                    <a:solidFill>
                      <a:srgbClr val="00B050"/>
                    </a:solidFill>
                  </a:tcPr>
                </a:tc>
                <a:extLst>
                  <a:ext uri="{0D108BD9-81ED-4DB2-BD59-A6C34878D82A}">
                    <a16:rowId xmlns:a16="http://schemas.microsoft.com/office/drawing/2014/main" val="723622651"/>
                  </a:ext>
                </a:extLst>
              </a:tr>
            </a:tbl>
          </a:graphicData>
        </a:graphic>
      </p:graphicFrame>
      <p:sp>
        <p:nvSpPr>
          <p:cNvPr id="3" name="TextBox 2">
            <a:extLst>
              <a:ext uri="{FF2B5EF4-FFF2-40B4-BE49-F238E27FC236}">
                <a16:creationId xmlns:a16="http://schemas.microsoft.com/office/drawing/2014/main" id="{2F7F6DC1-E341-4FE1-A4A9-09E92AB4BEAE}"/>
              </a:ext>
            </a:extLst>
          </p:cNvPr>
          <p:cNvSpPr txBox="1"/>
          <p:nvPr/>
        </p:nvSpPr>
        <p:spPr>
          <a:xfrm>
            <a:off x="147153" y="3940371"/>
            <a:ext cx="4635861" cy="369332"/>
          </a:xfrm>
          <a:prstGeom prst="rect">
            <a:avLst/>
          </a:prstGeom>
          <a:noFill/>
        </p:spPr>
        <p:txBody>
          <a:bodyPr wrap="square" rtlCol="0">
            <a:spAutoFit/>
          </a:bodyPr>
          <a:lstStyle/>
          <a:p>
            <a:r>
              <a:rPr lang="en-AU" dirty="0"/>
              <a:t>Activities Now Deemed Completed or </a:t>
            </a:r>
            <a:r>
              <a:rPr lang="en-AU" dirty="0">
                <a:solidFill>
                  <a:srgbClr val="FF0000"/>
                </a:solidFill>
              </a:rPr>
              <a:t>Late</a:t>
            </a:r>
          </a:p>
        </p:txBody>
      </p:sp>
      <p:graphicFrame>
        <p:nvGraphicFramePr>
          <p:cNvPr id="8" name="Table 7">
            <a:extLst>
              <a:ext uri="{FF2B5EF4-FFF2-40B4-BE49-F238E27FC236}">
                <a16:creationId xmlns:a16="http://schemas.microsoft.com/office/drawing/2014/main" id="{9F294901-1204-4762-978D-01CCF1E6A774}"/>
              </a:ext>
            </a:extLst>
          </p:cNvPr>
          <p:cNvGraphicFramePr>
            <a:graphicFrameLocks/>
          </p:cNvGraphicFramePr>
          <p:nvPr>
            <p:extLst>
              <p:ext uri="{D42A27DB-BD31-4B8C-83A1-F6EECF244321}">
                <p14:modId xmlns:p14="http://schemas.microsoft.com/office/powerpoint/2010/main" val="3051770275"/>
              </p:ext>
            </p:extLst>
          </p:nvPr>
        </p:nvGraphicFramePr>
        <p:xfrm>
          <a:off x="147153" y="2151184"/>
          <a:ext cx="10400477" cy="1468120"/>
        </p:xfrm>
        <a:graphic>
          <a:graphicData uri="http://schemas.openxmlformats.org/drawingml/2006/table">
            <a:tbl>
              <a:tblPr firstRow="1" bandRow="1">
                <a:tableStyleId>{5C22544A-7EE6-4342-B048-85BDC9FD1C3A}</a:tableStyleId>
              </a:tblPr>
              <a:tblGrid>
                <a:gridCol w="7044543">
                  <a:extLst>
                    <a:ext uri="{9D8B030D-6E8A-4147-A177-3AD203B41FA5}">
                      <a16:colId xmlns:a16="http://schemas.microsoft.com/office/drawing/2014/main" val="116888471"/>
                    </a:ext>
                  </a:extLst>
                </a:gridCol>
                <a:gridCol w="1420380">
                  <a:extLst>
                    <a:ext uri="{9D8B030D-6E8A-4147-A177-3AD203B41FA5}">
                      <a16:colId xmlns:a16="http://schemas.microsoft.com/office/drawing/2014/main" val="4048816944"/>
                    </a:ext>
                  </a:extLst>
                </a:gridCol>
                <a:gridCol w="1935554">
                  <a:extLst>
                    <a:ext uri="{9D8B030D-6E8A-4147-A177-3AD203B41FA5}">
                      <a16:colId xmlns:a16="http://schemas.microsoft.com/office/drawing/2014/main" val="2964596239"/>
                    </a:ext>
                  </a:extLst>
                </a:gridCol>
              </a:tblGrid>
              <a:tr h="370840">
                <a:tc>
                  <a:txBody>
                    <a:bodyPr/>
                    <a:lstStyle/>
                    <a:p>
                      <a:pPr algn="ctr"/>
                      <a:r>
                        <a:rPr lang="en-AU" sz="1200" dirty="0"/>
                        <a:t>Description</a:t>
                      </a:r>
                    </a:p>
                  </a:txBody>
                  <a:tcPr>
                    <a:solidFill>
                      <a:srgbClr val="002060"/>
                    </a:solidFill>
                  </a:tcPr>
                </a:tc>
                <a:tc>
                  <a:txBody>
                    <a:bodyPr/>
                    <a:lstStyle/>
                    <a:p>
                      <a:pPr algn="ctr"/>
                      <a:r>
                        <a:rPr lang="en-AU" sz="1200" dirty="0"/>
                        <a:t>Date</a:t>
                      </a:r>
                    </a:p>
                  </a:txBody>
                  <a:tcPr>
                    <a:solidFill>
                      <a:srgbClr val="002060"/>
                    </a:solidFill>
                  </a:tcPr>
                </a:tc>
                <a:tc>
                  <a:txBody>
                    <a:bodyPr/>
                    <a:lstStyle/>
                    <a:p>
                      <a:pPr lvl="0" algn="ctr">
                        <a:buNone/>
                      </a:pPr>
                      <a:r>
                        <a:rPr lang="en-AU" sz="1200" b="1" i="0" u="none" strike="noStrike" noProof="0" dirty="0">
                          <a:latin typeface="Segoe UI Semilight"/>
                        </a:rPr>
                        <a:t>Activity ID</a:t>
                      </a:r>
                      <a:endParaRPr lang="en-US" sz="1200" b="1" i="0" u="none" strike="noStrike" noProof="0" dirty="0">
                        <a:latin typeface="Segoe UI Semilight"/>
                      </a:endParaRPr>
                    </a:p>
                  </a:txBody>
                  <a:tcPr>
                    <a:solidFill>
                      <a:srgbClr val="002060"/>
                    </a:solidFill>
                  </a:tcPr>
                </a:tc>
                <a:extLst>
                  <a:ext uri="{0D108BD9-81ED-4DB2-BD59-A6C34878D82A}">
                    <a16:rowId xmlns:a16="http://schemas.microsoft.com/office/drawing/2014/main" val="2493088496"/>
                  </a:ext>
                </a:extLst>
              </a:tr>
              <a:tr h="370840">
                <a:tc>
                  <a:txBody>
                    <a:bodyPr/>
                    <a:lstStyle/>
                    <a:p>
                      <a:r>
                        <a:rPr lang="en-AU" sz="1200" dirty="0">
                          <a:solidFill>
                            <a:schemeClr val="tx1"/>
                          </a:solidFill>
                        </a:rPr>
                        <a:t>Update TNI field to the TNI2 value for downstream NMIs associated to a cross boundary supply </a:t>
                      </a:r>
                    </a:p>
                    <a:p>
                      <a:r>
                        <a:rPr lang="en-AU" sz="1200" dirty="0">
                          <a:solidFill>
                            <a:schemeClr val="tx1"/>
                          </a:solidFill>
                        </a:rPr>
                        <a:t>(new activity)</a:t>
                      </a:r>
                    </a:p>
                  </a:txBody>
                  <a:tcPr>
                    <a:solidFill>
                      <a:srgbClr val="FFFF00"/>
                    </a:solidFil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200" dirty="0">
                          <a:solidFill>
                            <a:schemeClr val="tx1"/>
                          </a:solidFill>
                        </a:rPr>
                        <a:t>By 31 August 2021</a:t>
                      </a:r>
                    </a:p>
                  </a:txBody>
                  <a:tcPr>
                    <a:solidFill>
                      <a:srgbClr val="FFFF00"/>
                    </a:solidFill>
                  </a:tcPr>
                </a:tc>
                <a:tc>
                  <a:txBody>
                    <a:bodyPr/>
                    <a:lstStyle/>
                    <a:p>
                      <a:pPr lvl="0">
                        <a:buNone/>
                      </a:pPr>
                      <a:r>
                        <a:rPr lang="en-US" sz="1200" dirty="0">
                          <a:solidFill>
                            <a:schemeClr val="tx1"/>
                          </a:solidFill>
                        </a:rPr>
                        <a:t>A97a</a:t>
                      </a:r>
                    </a:p>
                  </a:txBody>
                  <a:tcPr>
                    <a:solidFill>
                      <a:srgbClr val="FFFF00"/>
                    </a:solidFill>
                  </a:tcPr>
                </a:tc>
                <a:extLst>
                  <a:ext uri="{0D108BD9-81ED-4DB2-BD59-A6C34878D82A}">
                    <a16:rowId xmlns:a16="http://schemas.microsoft.com/office/drawing/2014/main" val="2170211165"/>
                  </a:ext>
                </a:extLst>
              </a:tr>
              <a:tr h="370840">
                <a:tc>
                  <a:txBody>
                    <a:bodyPr/>
                    <a:lstStyle/>
                    <a:p>
                      <a:r>
                        <a:rPr lang="en-AU" sz="1200" dirty="0">
                          <a:solidFill>
                            <a:schemeClr val="tx1"/>
                          </a:solidFill>
                        </a:rPr>
                        <a:t>Provide AEMO estimated number of NMIs and associated energy volumes for each Unmetered Device category within  calculation methodology </a:t>
                      </a:r>
                    </a:p>
                    <a:p>
                      <a:r>
                        <a:rPr lang="en-AU" sz="1200" dirty="0">
                          <a:solidFill>
                            <a:schemeClr val="tx1"/>
                          </a:solidFill>
                        </a:rPr>
                        <a:t>(change in wording)</a:t>
                      </a:r>
                    </a:p>
                  </a:txBody>
                  <a:tcPr>
                    <a:solidFill>
                      <a:srgbClr val="FFFF00"/>
                    </a:solidFil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200" dirty="0">
                          <a:solidFill>
                            <a:schemeClr val="tx1"/>
                          </a:solidFill>
                        </a:rPr>
                        <a:t>By 1 May 2021</a:t>
                      </a:r>
                    </a:p>
                    <a:p>
                      <a:pPr marL="0" marR="0" lvl="0" indent="0" algn="ctr" defTabSz="801929" rtl="0" eaLnBrk="1" fontAlgn="auto" latinLnBrk="0" hangingPunct="1">
                        <a:lnSpc>
                          <a:spcPct val="100000"/>
                        </a:lnSpc>
                        <a:spcBef>
                          <a:spcPts val="0"/>
                        </a:spcBef>
                        <a:spcAft>
                          <a:spcPts val="0"/>
                        </a:spcAft>
                        <a:buClrTx/>
                        <a:buSzTx/>
                        <a:buFontTx/>
                        <a:buNone/>
                        <a:tabLst/>
                        <a:defRPr/>
                      </a:pPr>
                      <a:endParaRPr lang="en-AU" sz="1200" dirty="0">
                        <a:solidFill>
                          <a:schemeClr val="tx1"/>
                        </a:solidFill>
                      </a:endParaRPr>
                    </a:p>
                  </a:txBody>
                  <a:tcPr>
                    <a:solidFill>
                      <a:srgbClr val="FFFF00"/>
                    </a:solidFill>
                  </a:tcPr>
                </a:tc>
                <a:tc>
                  <a:txBody>
                    <a:bodyPr/>
                    <a:lstStyle/>
                    <a:p>
                      <a:pPr lvl="0">
                        <a:buNone/>
                      </a:pPr>
                      <a:r>
                        <a:rPr lang="en-US" sz="1200" dirty="0">
                          <a:solidFill>
                            <a:schemeClr val="tx1"/>
                          </a:solidFill>
                        </a:rPr>
                        <a:t>A89a</a:t>
                      </a:r>
                    </a:p>
                  </a:txBody>
                  <a:tcPr>
                    <a:solidFill>
                      <a:srgbClr val="FFFF00"/>
                    </a:solidFill>
                  </a:tcPr>
                </a:tc>
                <a:extLst>
                  <a:ext uri="{0D108BD9-81ED-4DB2-BD59-A6C34878D82A}">
                    <a16:rowId xmlns:a16="http://schemas.microsoft.com/office/drawing/2014/main" val="121423157"/>
                  </a:ext>
                </a:extLst>
              </a:tr>
            </a:tbl>
          </a:graphicData>
        </a:graphic>
      </p:graphicFrame>
      <p:sp>
        <p:nvSpPr>
          <p:cNvPr id="9" name="TextBox 8">
            <a:extLst>
              <a:ext uri="{FF2B5EF4-FFF2-40B4-BE49-F238E27FC236}">
                <a16:creationId xmlns:a16="http://schemas.microsoft.com/office/drawing/2014/main" id="{18592A65-CB0E-4BDD-B4E2-0E89758653C4}"/>
              </a:ext>
            </a:extLst>
          </p:cNvPr>
          <p:cNvSpPr txBox="1"/>
          <p:nvPr/>
        </p:nvSpPr>
        <p:spPr>
          <a:xfrm>
            <a:off x="147151" y="1781852"/>
            <a:ext cx="3352378" cy="369332"/>
          </a:xfrm>
          <a:prstGeom prst="rect">
            <a:avLst/>
          </a:prstGeom>
          <a:noFill/>
        </p:spPr>
        <p:txBody>
          <a:bodyPr wrap="square" rtlCol="0">
            <a:spAutoFit/>
          </a:bodyPr>
          <a:lstStyle/>
          <a:p>
            <a:r>
              <a:rPr lang="en-AU" dirty="0"/>
              <a:t>Proposed Updates</a:t>
            </a:r>
          </a:p>
        </p:txBody>
      </p:sp>
    </p:spTree>
    <p:extLst>
      <p:ext uri="{BB962C8B-B14F-4D97-AF65-F5344CB8AC3E}">
        <p14:creationId xmlns:p14="http://schemas.microsoft.com/office/powerpoint/2010/main" val="27671913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a:xfrm>
            <a:off x="206547" y="150494"/>
            <a:ext cx="10485266" cy="1310695"/>
          </a:xfrm>
        </p:spPr>
        <p:txBody>
          <a:bodyPr/>
          <a:lstStyle/>
          <a:p>
            <a:r>
              <a:rPr lang="en-AU" dirty="0"/>
              <a:t>Upcoming Transition </a:t>
            </a:r>
            <a:r>
              <a:rPr lang="en-AU" dirty="0">
                <a:solidFill>
                  <a:srgbClr val="FFFF00"/>
                </a:solidFill>
              </a:rPr>
              <a:t>End</a:t>
            </a:r>
            <a:r>
              <a:rPr lang="en-AU" dirty="0"/>
              <a:t> Date Activities</a:t>
            </a:r>
          </a:p>
        </p:txBody>
      </p:sp>
      <p:graphicFrame>
        <p:nvGraphicFramePr>
          <p:cNvPr id="5" name="Table 5">
            <a:extLst>
              <a:ext uri="{FF2B5EF4-FFF2-40B4-BE49-F238E27FC236}">
                <a16:creationId xmlns:a16="http://schemas.microsoft.com/office/drawing/2014/main" id="{B4749FEA-DB41-4E08-ADEC-4FC9C98B61DE}"/>
              </a:ext>
            </a:extLst>
          </p:cNvPr>
          <p:cNvGraphicFramePr>
            <a:graphicFrameLocks noGrp="1"/>
          </p:cNvGraphicFramePr>
          <p:nvPr>
            <p:ph idx="1"/>
            <p:extLst>
              <p:ext uri="{D42A27DB-BD31-4B8C-83A1-F6EECF244321}">
                <p14:modId xmlns:p14="http://schemas.microsoft.com/office/powerpoint/2010/main" val="2180483182"/>
              </p:ext>
            </p:extLst>
          </p:nvPr>
        </p:nvGraphicFramePr>
        <p:xfrm>
          <a:off x="218194" y="1696130"/>
          <a:ext cx="10255423" cy="3312694"/>
        </p:xfrm>
        <a:graphic>
          <a:graphicData uri="http://schemas.openxmlformats.org/drawingml/2006/table">
            <a:tbl>
              <a:tblPr firstRow="1" bandRow="1">
                <a:tableStyleId>{5C22544A-7EE6-4342-B048-85BDC9FD1C3A}</a:tableStyleId>
              </a:tblPr>
              <a:tblGrid>
                <a:gridCol w="6846482">
                  <a:extLst>
                    <a:ext uri="{9D8B030D-6E8A-4147-A177-3AD203B41FA5}">
                      <a16:colId xmlns:a16="http://schemas.microsoft.com/office/drawing/2014/main" val="116888471"/>
                    </a:ext>
                  </a:extLst>
                </a:gridCol>
                <a:gridCol w="1573024">
                  <a:extLst>
                    <a:ext uri="{9D8B030D-6E8A-4147-A177-3AD203B41FA5}">
                      <a16:colId xmlns:a16="http://schemas.microsoft.com/office/drawing/2014/main" val="4048816944"/>
                    </a:ext>
                  </a:extLst>
                </a:gridCol>
                <a:gridCol w="1835917">
                  <a:extLst>
                    <a:ext uri="{9D8B030D-6E8A-4147-A177-3AD203B41FA5}">
                      <a16:colId xmlns:a16="http://schemas.microsoft.com/office/drawing/2014/main" val="2964596239"/>
                    </a:ext>
                  </a:extLst>
                </a:gridCol>
              </a:tblGrid>
              <a:tr h="285014">
                <a:tc>
                  <a:txBody>
                    <a:bodyPr/>
                    <a:lstStyle/>
                    <a:p>
                      <a:pPr algn="ctr"/>
                      <a:r>
                        <a:rPr lang="en-AU" sz="1200" dirty="0"/>
                        <a:t>Description</a:t>
                      </a:r>
                    </a:p>
                  </a:txBody>
                  <a:tcPr>
                    <a:solidFill>
                      <a:srgbClr val="002060"/>
                    </a:solidFill>
                  </a:tcPr>
                </a:tc>
                <a:tc>
                  <a:txBody>
                    <a:bodyPr/>
                    <a:lstStyle/>
                    <a:p>
                      <a:pPr algn="ctr"/>
                      <a:r>
                        <a:rPr lang="en-AU" sz="1200" dirty="0"/>
                        <a:t>Transition End Date</a:t>
                      </a:r>
                    </a:p>
                  </a:txBody>
                  <a:tcPr>
                    <a:solidFill>
                      <a:srgbClr val="002060"/>
                    </a:solidFill>
                  </a:tcPr>
                </a:tc>
                <a:tc>
                  <a:txBody>
                    <a:bodyPr/>
                    <a:lstStyle/>
                    <a:p>
                      <a:pPr lvl="0" algn="ctr">
                        <a:buNone/>
                      </a:pPr>
                      <a:r>
                        <a:rPr lang="en-AU" sz="1200" b="1" i="0" u="none" strike="noStrike" noProof="0" dirty="0">
                          <a:latin typeface="Segoe UI Semilight"/>
                        </a:rPr>
                        <a:t>Activity ID</a:t>
                      </a:r>
                      <a:endParaRPr lang="en-US" sz="1200" b="1" i="0" u="none" strike="noStrike" noProof="0" dirty="0">
                        <a:latin typeface="Segoe UI Semilight"/>
                      </a:endParaRPr>
                    </a:p>
                  </a:txBody>
                  <a:tcPr>
                    <a:solidFill>
                      <a:srgbClr val="002060"/>
                    </a:solidFill>
                  </a:tcPr>
                </a:tc>
                <a:extLst>
                  <a:ext uri="{0D108BD9-81ED-4DB2-BD59-A6C34878D82A}">
                    <a16:rowId xmlns:a16="http://schemas.microsoft.com/office/drawing/2014/main" val="2493088496"/>
                  </a:ext>
                </a:extLst>
              </a:tr>
              <a:tr h="370840">
                <a:tc>
                  <a:txBody>
                    <a:bodyPr/>
                    <a:lstStyle/>
                    <a:p>
                      <a:r>
                        <a:rPr lang="en-AU" sz="1200" dirty="0">
                          <a:solidFill>
                            <a:srgbClr val="FF0000"/>
                          </a:solidFill>
                        </a:rPr>
                        <a:t>AEMO</a:t>
                      </a:r>
                      <a:r>
                        <a:rPr lang="en-AU" sz="1200" dirty="0">
                          <a:solidFill>
                            <a:schemeClr val="tx1"/>
                          </a:solidFill>
                        </a:rPr>
                        <a:t> Metering Business to approve MDP NCONUML profiles/algorithms </a:t>
                      </a:r>
                    </a:p>
                  </a:txBody>
                  <a:tcPr>
                    <a:solidFill>
                      <a:schemeClr val="bg1">
                        <a:lumMod val="85000"/>
                      </a:schemeClr>
                    </a:solidFil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200" dirty="0">
                          <a:solidFill>
                            <a:schemeClr val="tx1"/>
                          </a:solidFill>
                        </a:rPr>
                        <a:t>By 1 May 2021</a:t>
                      </a:r>
                    </a:p>
                  </a:txBody>
                  <a:tcPr>
                    <a:solidFill>
                      <a:schemeClr val="bg1">
                        <a:lumMod val="85000"/>
                      </a:schemeClr>
                    </a:solidFill>
                  </a:tcPr>
                </a:tc>
                <a:tc>
                  <a:txBody>
                    <a:bodyPr/>
                    <a:lstStyle/>
                    <a:p>
                      <a:pPr lvl="0">
                        <a:buNone/>
                      </a:pPr>
                      <a:r>
                        <a:rPr lang="en-US" sz="1200" dirty="0">
                          <a:solidFill>
                            <a:schemeClr val="tx1"/>
                          </a:solidFill>
                        </a:rPr>
                        <a:t>A89</a:t>
                      </a:r>
                    </a:p>
                  </a:txBody>
                  <a:tcPr>
                    <a:solidFill>
                      <a:schemeClr val="bg1">
                        <a:lumMod val="85000"/>
                      </a:schemeClr>
                    </a:solidFill>
                  </a:tcPr>
                </a:tc>
                <a:extLst>
                  <a:ext uri="{0D108BD9-81ED-4DB2-BD59-A6C34878D82A}">
                    <a16:rowId xmlns:a16="http://schemas.microsoft.com/office/drawing/2014/main" val="137501302"/>
                  </a:ext>
                </a:extLst>
              </a:tr>
              <a:tr h="370840">
                <a:tc>
                  <a:txBody>
                    <a:bodyPr/>
                    <a:lstStyle/>
                    <a:p>
                      <a:r>
                        <a:rPr lang="en-AU" sz="1200" dirty="0">
                          <a:solidFill>
                            <a:srgbClr val="FF0000"/>
                          </a:solidFill>
                        </a:rPr>
                        <a:t>MDPs</a:t>
                      </a:r>
                      <a:r>
                        <a:rPr lang="en-AU" sz="1200" dirty="0">
                          <a:solidFill>
                            <a:schemeClr val="tx1"/>
                          </a:solidFill>
                        </a:rPr>
                        <a:t> to provide </a:t>
                      </a:r>
                      <a:r>
                        <a:rPr lang="en-AU" sz="1200" b="0" i="0" u="none" strike="noStrike" noProof="0" dirty="0">
                          <a:solidFill>
                            <a:schemeClr val="tx1"/>
                          </a:solidFill>
                          <a:latin typeface="Segoe UI Semilight"/>
                        </a:rPr>
                        <a:t>AEMO estimated number of NMIs and associated energy volumes for each Unmetered Device category within  calculation methodology </a:t>
                      </a:r>
                      <a:endParaRPr lang="en-AU" sz="1200" b="0" i="0" u="none" strike="noStrike" noProof="0" dirty="0">
                        <a:latin typeface="Segoe UI Semilight"/>
                      </a:endParaRPr>
                    </a:p>
                  </a:txBody>
                  <a:tcPr>
                    <a:solidFill>
                      <a:schemeClr val="bg1">
                        <a:lumMod val="95000"/>
                      </a:schemeClr>
                    </a:solidFil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200" dirty="0">
                          <a:solidFill>
                            <a:schemeClr val="tx1"/>
                          </a:solidFill>
                        </a:rPr>
                        <a:t>By 1 May 2021</a:t>
                      </a:r>
                    </a:p>
                  </a:txBody>
                  <a:tcPr>
                    <a:solidFill>
                      <a:schemeClr val="bg1">
                        <a:lumMod val="95000"/>
                      </a:schemeClr>
                    </a:solidFill>
                  </a:tcPr>
                </a:tc>
                <a:tc>
                  <a:txBody>
                    <a:bodyPr/>
                    <a:lstStyle/>
                    <a:p>
                      <a:pPr lvl="0">
                        <a:buNone/>
                      </a:pPr>
                      <a:r>
                        <a:rPr lang="en-US" sz="1200" dirty="0">
                          <a:solidFill>
                            <a:schemeClr val="tx1"/>
                          </a:solidFill>
                        </a:rPr>
                        <a:t>A89a</a:t>
                      </a:r>
                    </a:p>
                  </a:txBody>
                  <a:tcPr>
                    <a:solidFill>
                      <a:schemeClr val="bg1">
                        <a:lumMod val="95000"/>
                      </a:schemeClr>
                    </a:solidFill>
                  </a:tcPr>
                </a:tc>
                <a:extLst>
                  <a:ext uri="{0D108BD9-81ED-4DB2-BD59-A6C34878D82A}">
                    <a16:rowId xmlns:a16="http://schemas.microsoft.com/office/drawing/2014/main" val="2211670905"/>
                  </a:ext>
                </a:extLst>
              </a:tr>
              <a:tr h="370840">
                <a:tc>
                  <a:txBody>
                    <a:bodyPr/>
                    <a:lstStyle/>
                    <a:p>
                      <a:r>
                        <a:rPr lang="en-AU" sz="1200" dirty="0">
                          <a:solidFill>
                            <a:srgbClr val="FF0000"/>
                          </a:solidFill>
                        </a:rPr>
                        <a:t>MCs</a:t>
                      </a:r>
                      <a:r>
                        <a:rPr lang="en-AU" sz="1200" dirty="0">
                          <a:solidFill>
                            <a:schemeClr val="tx1"/>
                          </a:solidFill>
                        </a:rPr>
                        <a:t> to provide progress and amendments to forward plans for Type 1-3, subset of 4 and ‘known’ cross boundary meters to AEMO</a:t>
                      </a:r>
                    </a:p>
                  </a:txBody>
                  <a:tcPr>
                    <a:solidFill>
                      <a:schemeClr val="bg1">
                        <a:lumMod val="85000"/>
                      </a:schemeClr>
                    </a:solidFill>
                  </a:tcPr>
                </a:tc>
                <a:tc>
                  <a:txBody>
                    <a:bodyPr/>
                    <a:lstStyle/>
                    <a:p>
                      <a:pPr algn="ctr"/>
                      <a:r>
                        <a:rPr lang="en-AU" sz="1200" dirty="0">
                          <a:solidFill>
                            <a:schemeClr val="tx1"/>
                          </a:solidFill>
                        </a:rPr>
                        <a:t>By 1 May 2021</a:t>
                      </a:r>
                    </a:p>
                  </a:txBody>
                  <a:tcPr>
                    <a:solidFill>
                      <a:schemeClr val="bg1">
                        <a:lumMod val="85000"/>
                      </a:schemeClr>
                    </a:solidFill>
                  </a:tcPr>
                </a:tc>
                <a:tc>
                  <a:txBody>
                    <a:bodyPr/>
                    <a:lstStyle/>
                    <a:p>
                      <a:pPr lvl="0">
                        <a:buNone/>
                      </a:pPr>
                      <a:r>
                        <a:rPr lang="en-AU" sz="1200" dirty="0">
                          <a:solidFill>
                            <a:schemeClr val="tx1"/>
                          </a:solidFill>
                        </a:rPr>
                        <a:t>A3a, A8a, A13a, A19a</a:t>
                      </a:r>
                      <a:endParaRPr lang="en-US" sz="1200" dirty="0">
                        <a:solidFill>
                          <a:schemeClr val="tx1"/>
                        </a:solidFill>
                      </a:endParaRPr>
                    </a:p>
                  </a:txBody>
                  <a:tcPr>
                    <a:solidFill>
                      <a:schemeClr val="bg1">
                        <a:lumMod val="85000"/>
                      </a:schemeClr>
                    </a:solidFill>
                  </a:tcPr>
                </a:tc>
                <a:extLst>
                  <a:ext uri="{0D108BD9-81ED-4DB2-BD59-A6C34878D82A}">
                    <a16:rowId xmlns:a16="http://schemas.microsoft.com/office/drawing/2014/main" val="1439713943"/>
                  </a:ext>
                </a:extLst>
              </a:tr>
              <a:tr h="370840">
                <a:tc>
                  <a:txBody>
                    <a:bodyPr/>
                    <a:lstStyle/>
                    <a:p>
                      <a:r>
                        <a:rPr lang="en-AU" sz="1200" dirty="0">
                          <a:solidFill>
                            <a:srgbClr val="FF0000"/>
                          </a:solidFill>
                        </a:rPr>
                        <a:t>MDPs</a:t>
                      </a:r>
                      <a:r>
                        <a:rPr lang="en-AU" sz="1200" dirty="0">
                          <a:solidFill>
                            <a:schemeClr val="tx1"/>
                          </a:solidFill>
                        </a:rPr>
                        <a:t> to provide progress and amendments to forward plans for Type 1-3, subset 4, 4, 4A, VICAMI and Sample meters to AEMO</a:t>
                      </a:r>
                    </a:p>
                  </a:txBody>
                  <a:tcPr>
                    <a:solidFill>
                      <a:schemeClr val="bg1">
                        <a:lumMod val="95000"/>
                      </a:schemeClr>
                    </a:solidFill>
                  </a:tcPr>
                </a:tc>
                <a:tc>
                  <a:txBody>
                    <a:bodyPr/>
                    <a:lstStyle/>
                    <a:p>
                      <a:pPr algn="ctr"/>
                      <a:r>
                        <a:rPr lang="en-AU" sz="1200" dirty="0">
                          <a:solidFill>
                            <a:schemeClr val="tx1"/>
                          </a:solidFill>
                        </a:rPr>
                        <a:t>By 1 May 2021</a:t>
                      </a:r>
                    </a:p>
                  </a:txBody>
                  <a:tcPr>
                    <a:solidFill>
                      <a:schemeClr val="bg1">
                        <a:lumMod val="95000"/>
                      </a:schemeClr>
                    </a:solidFill>
                  </a:tcPr>
                </a:tc>
                <a:tc>
                  <a:txBody>
                    <a:bodyPr/>
                    <a:lstStyle/>
                    <a:p>
                      <a:pPr lvl="0">
                        <a:buNone/>
                      </a:pPr>
                      <a:r>
                        <a:rPr lang="en-AU" sz="1200" dirty="0">
                          <a:solidFill>
                            <a:schemeClr val="tx1"/>
                          </a:solidFill>
                        </a:rPr>
                        <a:t>A52a, A58a, A64a, A70a</a:t>
                      </a:r>
                      <a:endParaRPr lang="en-US" sz="1200" dirty="0">
                        <a:solidFill>
                          <a:schemeClr val="tx1"/>
                        </a:solidFill>
                      </a:endParaRPr>
                    </a:p>
                  </a:txBody>
                  <a:tcPr>
                    <a:solidFill>
                      <a:schemeClr val="bg1">
                        <a:lumMod val="95000"/>
                      </a:schemeClr>
                    </a:solidFill>
                  </a:tcPr>
                </a:tc>
                <a:extLst>
                  <a:ext uri="{0D108BD9-81ED-4DB2-BD59-A6C34878D82A}">
                    <a16:rowId xmlns:a16="http://schemas.microsoft.com/office/drawing/2014/main" val="1786247718"/>
                  </a:ext>
                </a:extLst>
              </a:tr>
              <a:tr h="370840">
                <a:tc>
                  <a:txBody>
                    <a:bodyPr/>
                    <a:lstStyle/>
                    <a:p>
                      <a:r>
                        <a:rPr lang="en-AU" sz="1200" dirty="0">
                          <a:solidFill>
                            <a:srgbClr val="FF0000"/>
                          </a:solidFill>
                        </a:rPr>
                        <a:t>MDPs</a:t>
                      </a:r>
                      <a:r>
                        <a:rPr lang="en-AU" sz="1200" dirty="0">
                          <a:solidFill>
                            <a:schemeClr val="tx1"/>
                          </a:solidFill>
                        </a:rPr>
                        <a:t> to provide progress and amendments to datastream conversion plans, to convert Net datastreams to register level</a:t>
                      </a:r>
                    </a:p>
                  </a:txBody>
                  <a:tcPr>
                    <a:solidFill>
                      <a:schemeClr val="bg1">
                        <a:lumMod val="85000"/>
                      </a:schemeClr>
                    </a:solidFill>
                  </a:tcPr>
                </a:tc>
                <a:tc>
                  <a:txBody>
                    <a:bodyPr/>
                    <a:lstStyle/>
                    <a:p>
                      <a:pPr algn="ctr"/>
                      <a:r>
                        <a:rPr lang="en-AU" sz="1200" dirty="0">
                          <a:solidFill>
                            <a:schemeClr val="tx1"/>
                          </a:solidFill>
                        </a:rPr>
                        <a:t>By 1 May 2021</a:t>
                      </a:r>
                    </a:p>
                  </a:txBody>
                  <a:tcPr>
                    <a:solidFill>
                      <a:schemeClr val="bg1">
                        <a:lumMod val="85000"/>
                      </a:schemeClr>
                    </a:solidFill>
                  </a:tcPr>
                </a:tc>
                <a:tc>
                  <a:txBody>
                    <a:bodyPr/>
                    <a:lstStyle/>
                    <a:p>
                      <a:pPr lvl="0">
                        <a:buNone/>
                      </a:pPr>
                      <a:r>
                        <a:rPr lang="en-AU" sz="1200" kern="1200" dirty="0">
                          <a:solidFill>
                            <a:schemeClr val="dk1"/>
                          </a:solidFill>
                          <a:latin typeface="+mn-lt"/>
                          <a:ea typeface="+mn-ea"/>
                          <a:cs typeface="+mn-cs"/>
                        </a:rPr>
                        <a:t>A32a, A37a, A42a, A52b, A58b, A64b, A70b, A82a</a:t>
                      </a:r>
                      <a:endParaRPr lang="en-US" sz="1200" kern="1200" dirty="0">
                        <a:solidFill>
                          <a:schemeClr val="dk1"/>
                        </a:solidFill>
                        <a:latin typeface="+mn-lt"/>
                        <a:ea typeface="+mn-ea"/>
                        <a:cs typeface="+mn-cs"/>
                      </a:endParaRPr>
                    </a:p>
                  </a:txBody>
                  <a:tcPr>
                    <a:solidFill>
                      <a:schemeClr val="bg1">
                        <a:lumMod val="85000"/>
                      </a:schemeClr>
                    </a:solidFill>
                  </a:tcPr>
                </a:tc>
                <a:extLst>
                  <a:ext uri="{0D108BD9-81ED-4DB2-BD59-A6C34878D82A}">
                    <a16:rowId xmlns:a16="http://schemas.microsoft.com/office/drawing/2014/main" val="2417988539"/>
                  </a:ext>
                </a:extLst>
              </a:tr>
              <a:tr h="370840">
                <a:tc>
                  <a:txBody>
                    <a:bodyPr/>
                    <a:lstStyle/>
                    <a:p>
                      <a:r>
                        <a:rPr lang="en-AU" sz="1200" dirty="0">
                          <a:solidFill>
                            <a:srgbClr val="FF0000"/>
                          </a:solidFill>
                        </a:rPr>
                        <a:t>LNSPs </a:t>
                      </a:r>
                      <a:r>
                        <a:rPr lang="en-AU" sz="1200" dirty="0">
                          <a:solidFill>
                            <a:schemeClr val="tx1"/>
                          </a:solidFill>
                        </a:rPr>
                        <a:t>to provide progress and amendments to Cross Boundary and NCONUMLs NMI Create plans</a:t>
                      </a:r>
                    </a:p>
                  </a:txBody>
                  <a:tcPr>
                    <a:solidFill>
                      <a:schemeClr val="bg1">
                        <a:lumMod val="95000"/>
                      </a:schemeClr>
                    </a:solidFill>
                  </a:tcPr>
                </a:tc>
                <a:tc>
                  <a:txBody>
                    <a:bodyPr/>
                    <a:lstStyle/>
                    <a:p>
                      <a:pPr algn="ctr"/>
                      <a:r>
                        <a:rPr lang="en-AU" sz="1200" dirty="0">
                          <a:solidFill>
                            <a:schemeClr val="tx1"/>
                          </a:solidFill>
                        </a:rPr>
                        <a:t>By 1 May 2021</a:t>
                      </a:r>
                    </a:p>
                  </a:txBody>
                  <a:tcPr>
                    <a:solidFill>
                      <a:schemeClr val="bg1">
                        <a:lumMod val="95000"/>
                      </a:schemeClr>
                    </a:solidFill>
                  </a:tcPr>
                </a:tc>
                <a:tc>
                  <a:txBody>
                    <a:bodyPr/>
                    <a:lstStyle/>
                    <a:p>
                      <a:pPr lvl="0">
                        <a:buNone/>
                      </a:pPr>
                      <a:r>
                        <a:rPr lang="en-US" sz="1200" dirty="0">
                          <a:solidFill>
                            <a:schemeClr val="tx1"/>
                          </a:solidFill>
                        </a:rPr>
                        <a:t>A95a, A99a</a:t>
                      </a:r>
                    </a:p>
                  </a:txBody>
                  <a:tcPr>
                    <a:solidFill>
                      <a:schemeClr val="bg1">
                        <a:lumMod val="95000"/>
                      </a:schemeClr>
                    </a:solidFill>
                  </a:tcPr>
                </a:tc>
                <a:extLst>
                  <a:ext uri="{0D108BD9-81ED-4DB2-BD59-A6C34878D82A}">
                    <a16:rowId xmlns:a16="http://schemas.microsoft.com/office/drawing/2014/main" val="1962142872"/>
                  </a:ext>
                </a:extLst>
              </a:tr>
              <a:tr h="370840">
                <a:tc>
                  <a:txBody>
                    <a:bodyPr/>
                    <a:lstStyle/>
                    <a:p>
                      <a:r>
                        <a:rPr lang="en-AU" sz="1200" dirty="0">
                          <a:solidFill>
                            <a:srgbClr val="FF0000"/>
                          </a:solidFill>
                        </a:rPr>
                        <a:t>Participants</a:t>
                      </a:r>
                      <a:r>
                        <a:rPr lang="en-AU" sz="1200" dirty="0"/>
                        <a:t> to establish agreements to allow the delivery of 5min metering data pre 1 Oct 2021 between NSP, Retailer, MDP and AEMO, as applicable</a:t>
                      </a:r>
                    </a:p>
                  </a:txBody>
                  <a:tcPr>
                    <a:solidFill>
                      <a:schemeClr val="bg1">
                        <a:lumMod val="85000"/>
                      </a:schemeClr>
                    </a:solidFill>
                  </a:tcPr>
                </a:tc>
                <a:tc>
                  <a:txBody>
                    <a:bodyPr/>
                    <a:lstStyle/>
                    <a:p>
                      <a:pPr algn="ctr"/>
                      <a:r>
                        <a:rPr lang="en-AU" sz="1200" dirty="0">
                          <a:solidFill>
                            <a:schemeClr val="tx1"/>
                          </a:solidFill>
                        </a:rPr>
                        <a:t>By 31 May 2021</a:t>
                      </a:r>
                    </a:p>
                  </a:txBody>
                  <a:tcPr>
                    <a:solidFill>
                      <a:schemeClr val="bg1">
                        <a:lumMod val="85000"/>
                      </a:schemeClr>
                    </a:solidFill>
                  </a:tcPr>
                </a:tc>
                <a:tc>
                  <a:txBody>
                    <a:bodyPr/>
                    <a:lstStyle/>
                    <a:p>
                      <a:pPr lvl="0">
                        <a:buNone/>
                      </a:pPr>
                      <a:r>
                        <a:rPr lang="en-AU" sz="1200" dirty="0"/>
                        <a:t>A32, A37, A42, A47, A53, A59, A65, A71, A84, A88</a:t>
                      </a:r>
                      <a:endParaRPr lang="en-US" sz="1200" dirty="0"/>
                    </a:p>
                  </a:txBody>
                  <a:tcPr>
                    <a:solidFill>
                      <a:schemeClr val="bg1">
                        <a:lumMod val="85000"/>
                      </a:schemeClr>
                    </a:solidFill>
                  </a:tcPr>
                </a:tc>
                <a:extLst>
                  <a:ext uri="{0D108BD9-81ED-4DB2-BD59-A6C34878D82A}">
                    <a16:rowId xmlns:a16="http://schemas.microsoft.com/office/drawing/2014/main" val="3319209400"/>
                  </a:ext>
                </a:extLst>
              </a:tr>
            </a:tbl>
          </a:graphicData>
        </a:graphic>
      </p:graphicFrame>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21</a:t>
            </a:fld>
            <a:endParaRPr lang="en-AU" dirty="0"/>
          </a:p>
        </p:txBody>
      </p:sp>
    </p:spTree>
    <p:extLst>
      <p:ext uri="{BB962C8B-B14F-4D97-AF65-F5344CB8AC3E}">
        <p14:creationId xmlns:p14="http://schemas.microsoft.com/office/powerpoint/2010/main" val="42416156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a:xfrm>
            <a:off x="206547" y="150494"/>
            <a:ext cx="10485266" cy="1310695"/>
          </a:xfrm>
        </p:spPr>
        <p:txBody>
          <a:bodyPr/>
          <a:lstStyle/>
          <a:p>
            <a:r>
              <a:rPr lang="en-AU" dirty="0"/>
              <a:t>Upcoming Transition </a:t>
            </a:r>
            <a:r>
              <a:rPr lang="en-AU" dirty="0">
                <a:solidFill>
                  <a:srgbClr val="FFFF00"/>
                </a:solidFill>
              </a:rPr>
              <a:t>Start</a:t>
            </a:r>
            <a:r>
              <a:rPr lang="en-AU" dirty="0"/>
              <a:t> Date Activities</a:t>
            </a:r>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22</a:t>
            </a:fld>
            <a:endParaRPr lang="en-AU" dirty="0"/>
          </a:p>
        </p:txBody>
      </p:sp>
      <p:graphicFrame>
        <p:nvGraphicFramePr>
          <p:cNvPr id="8" name="Table 7">
            <a:extLst>
              <a:ext uri="{FF2B5EF4-FFF2-40B4-BE49-F238E27FC236}">
                <a16:creationId xmlns:a16="http://schemas.microsoft.com/office/drawing/2014/main" id="{324D773E-B4B1-4E3C-BB08-A99C661866ED}"/>
              </a:ext>
            </a:extLst>
          </p:cNvPr>
          <p:cNvGraphicFramePr>
            <a:graphicFrameLocks/>
          </p:cNvGraphicFramePr>
          <p:nvPr>
            <p:extLst>
              <p:ext uri="{D42A27DB-BD31-4B8C-83A1-F6EECF244321}">
                <p14:modId xmlns:p14="http://schemas.microsoft.com/office/powerpoint/2010/main" val="3694323229"/>
              </p:ext>
            </p:extLst>
          </p:nvPr>
        </p:nvGraphicFramePr>
        <p:xfrm>
          <a:off x="206547" y="1728263"/>
          <a:ext cx="10255423" cy="3215640"/>
        </p:xfrm>
        <a:graphic>
          <a:graphicData uri="http://schemas.openxmlformats.org/drawingml/2006/table">
            <a:tbl>
              <a:tblPr firstRow="1" bandRow="1">
                <a:tableStyleId>{5C22544A-7EE6-4342-B048-85BDC9FD1C3A}</a:tableStyleId>
              </a:tblPr>
              <a:tblGrid>
                <a:gridCol w="6737777">
                  <a:extLst>
                    <a:ext uri="{9D8B030D-6E8A-4147-A177-3AD203B41FA5}">
                      <a16:colId xmlns:a16="http://schemas.microsoft.com/office/drawing/2014/main" val="116888471"/>
                    </a:ext>
                  </a:extLst>
                </a:gridCol>
                <a:gridCol w="1609087">
                  <a:extLst>
                    <a:ext uri="{9D8B030D-6E8A-4147-A177-3AD203B41FA5}">
                      <a16:colId xmlns:a16="http://schemas.microsoft.com/office/drawing/2014/main" val="4048816944"/>
                    </a:ext>
                  </a:extLst>
                </a:gridCol>
                <a:gridCol w="1908559">
                  <a:extLst>
                    <a:ext uri="{9D8B030D-6E8A-4147-A177-3AD203B41FA5}">
                      <a16:colId xmlns:a16="http://schemas.microsoft.com/office/drawing/2014/main" val="2964596239"/>
                    </a:ext>
                  </a:extLst>
                </a:gridCol>
              </a:tblGrid>
              <a:tr h="0">
                <a:tc>
                  <a:txBody>
                    <a:bodyPr/>
                    <a:lstStyle/>
                    <a:p>
                      <a:pPr algn="ctr"/>
                      <a:r>
                        <a:rPr lang="en-AU" sz="1200" dirty="0"/>
                        <a:t>Description</a:t>
                      </a:r>
                    </a:p>
                  </a:txBody>
                  <a:tcPr>
                    <a:solidFill>
                      <a:srgbClr val="002060"/>
                    </a:solidFill>
                  </a:tcPr>
                </a:tc>
                <a:tc>
                  <a:txBody>
                    <a:bodyPr/>
                    <a:lstStyle/>
                    <a:p>
                      <a:pPr algn="ctr"/>
                      <a:r>
                        <a:rPr lang="en-AU" sz="1200" dirty="0"/>
                        <a:t>Transition Start Date</a:t>
                      </a:r>
                    </a:p>
                  </a:txBody>
                  <a:tcPr>
                    <a:solidFill>
                      <a:srgbClr val="002060"/>
                    </a:solidFill>
                  </a:tcPr>
                </a:tc>
                <a:tc>
                  <a:txBody>
                    <a:bodyPr/>
                    <a:lstStyle/>
                    <a:p>
                      <a:pPr lvl="0" algn="ctr">
                        <a:buNone/>
                      </a:pPr>
                      <a:r>
                        <a:rPr lang="en-AU" sz="1200" b="1" i="0" u="none" strike="noStrike" noProof="0" dirty="0">
                          <a:latin typeface="Segoe UI Semilight"/>
                        </a:rPr>
                        <a:t>Activity ID</a:t>
                      </a:r>
                      <a:endParaRPr lang="en-US" sz="1200" b="1" i="0" u="none" strike="noStrike" noProof="0" dirty="0">
                        <a:latin typeface="Segoe UI Semilight"/>
                      </a:endParaRPr>
                    </a:p>
                  </a:txBody>
                  <a:tcPr>
                    <a:solidFill>
                      <a:srgbClr val="002060"/>
                    </a:solidFill>
                  </a:tcPr>
                </a:tc>
                <a:extLst>
                  <a:ext uri="{0D108BD9-81ED-4DB2-BD59-A6C34878D82A}">
                    <a16:rowId xmlns:a16="http://schemas.microsoft.com/office/drawing/2014/main" val="2493088496"/>
                  </a:ext>
                </a:extLst>
              </a:tr>
              <a:tr h="370840">
                <a:tc>
                  <a:txBody>
                    <a:bodyPr/>
                    <a:lstStyle/>
                    <a:p>
                      <a:pPr lvl="0">
                        <a:buNone/>
                      </a:pPr>
                      <a:r>
                        <a:rPr lang="en-AU" sz="1200" dirty="0">
                          <a:solidFill>
                            <a:srgbClr val="FF0000"/>
                          </a:solidFill>
                        </a:rPr>
                        <a:t>MPs</a:t>
                      </a:r>
                      <a:r>
                        <a:rPr lang="en-AU" sz="1200" dirty="0">
                          <a:solidFill>
                            <a:schemeClr val="tx1"/>
                          </a:solidFill>
                        </a:rPr>
                        <a:t> able to update the Meter Read Type code (RTC) with four-character values, resulting from BAU activities</a:t>
                      </a:r>
                      <a:endParaRPr lang="en-US" sz="1200" dirty="0">
                        <a:solidFill>
                          <a:schemeClr val="tx1"/>
                        </a:solidFill>
                      </a:endParaRPr>
                    </a:p>
                  </a:txBody>
                  <a:tcPr>
                    <a:solidFill>
                      <a:schemeClr val="bg1">
                        <a:lumMod val="85000"/>
                      </a:schemeClr>
                    </a:solidFill>
                  </a:tcPr>
                </a:tc>
                <a:tc>
                  <a:txBody>
                    <a:bodyPr/>
                    <a:lstStyle/>
                    <a:p>
                      <a:pPr marL="0" marR="0" lvl="0" indent="0" algn="ctr" rtl="0">
                        <a:lnSpc>
                          <a:spcPct val="100000"/>
                        </a:lnSpc>
                        <a:spcBef>
                          <a:spcPts val="0"/>
                        </a:spcBef>
                        <a:spcAft>
                          <a:spcPts val="0"/>
                        </a:spcAft>
                        <a:buClrTx/>
                        <a:buSzTx/>
                        <a:buFontTx/>
                        <a:buNone/>
                      </a:pPr>
                      <a:r>
                        <a:rPr lang="en-AU" sz="1200" dirty="0">
                          <a:solidFill>
                            <a:schemeClr val="tx1"/>
                          </a:solidFill>
                        </a:rPr>
                        <a:t>From 1 May 2021</a:t>
                      </a:r>
                    </a:p>
                  </a:txBody>
                  <a:tcPr>
                    <a:solidFill>
                      <a:schemeClr val="bg1">
                        <a:lumMod val="85000"/>
                      </a:schemeClr>
                    </a:solidFill>
                  </a:tcPr>
                </a:tc>
                <a:tc>
                  <a:txBody>
                    <a:bodyPr/>
                    <a:lstStyle/>
                    <a:p>
                      <a:pPr lvl="0">
                        <a:buNone/>
                      </a:pPr>
                      <a:r>
                        <a:rPr lang="en-US" sz="1200" dirty="0">
                          <a:solidFill>
                            <a:schemeClr val="tx1"/>
                          </a:solidFill>
                        </a:rPr>
                        <a:t>A4a, A9a, A14a, A20a</a:t>
                      </a:r>
                    </a:p>
                  </a:txBody>
                  <a:tcPr>
                    <a:solidFill>
                      <a:schemeClr val="bg1">
                        <a:lumMod val="85000"/>
                      </a:schemeClr>
                    </a:solidFill>
                  </a:tcPr>
                </a:tc>
                <a:extLst>
                  <a:ext uri="{0D108BD9-81ED-4DB2-BD59-A6C34878D82A}">
                    <a16:rowId xmlns:a16="http://schemas.microsoft.com/office/drawing/2014/main" val="2170211165"/>
                  </a:ext>
                </a:extLst>
              </a:tr>
              <a:tr h="370840">
                <a:tc>
                  <a:txBody>
                    <a:bodyPr/>
                    <a:lstStyle/>
                    <a:p>
                      <a:pPr lvl="0">
                        <a:buNone/>
                      </a:pPr>
                      <a:r>
                        <a:rPr lang="en-AU" sz="1200" dirty="0">
                          <a:solidFill>
                            <a:srgbClr val="FF0000"/>
                          </a:solidFill>
                        </a:rPr>
                        <a:t>MDPs</a:t>
                      </a:r>
                      <a:r>
                        <a:rPr lang="en-AU" sz="1200" dirty="0">
                          <a:solidFill>
                            <a:schemeClr val="tx1"/>
                          </a:solidFill>
                        </a:rPr>
                        <a:t> able to create/convert export and import Active (kWh) and Reactive (kVarh) energy datastreams, where applicable, in the CNDS table</a:t>
                      </a:r>
                      <a:endParaRPr lang="en-US" sz="1200" dirty="0">
                        <a:solidFill>
                          <a:schemeClr val="tx1"/>
                        </a:solidFill>
                      </a:endParaRPr>
                    </a:p>
                  </a:txBody>
                  <a:tcPr>
                    <a:solidFill>
                      <a:schemeClr val="bg1">
                        <a:lumMod val="95000"/>
                      </a:schemeClr>
                    </a:solidFill>
                  </a:tcPr>
                </a:tc>
                <a:tc>
                  <a:txBody>
                    <a:bodyPr/>
                    <a:lstStyle/>
                    <a:p>
                      <a:pPr marL="0" marR="0" lvl="0" indent="0" algn="ctr" rtl="0">
                        <a:lnSpc>
                          <a:spcPct val="100000"/>
                        </a:lnSpc>
                        <a:spcBef>
                          <a:spcPts val="0"/>
                        </a:spcBef>
                        <a:spcAft>
                          <a:spcPts val="0"/>
                        </a:spcAft>
                        <a:buClrTx/>
                        <a:buSzTx/>
                        <a:buFontTx/>
                        <a:buNone/>
                      </a:pPr>
                      <a:r>
                        <a:rPr lang="en-AU" sz="1200" dirty="0">
                          <a:solidFill>
                            <a:schemeClr val="tx1"/>
                          </a:solidFill>
                        </a:rPr>
                        <a:t>From 31 May 2021</a:t>
                      </a:r>
                    </a:p>
                  </a:txBody>
                  <a:tcPr>
                    <a:solidFill>
                      <a:schemeClr val="bg1">
                        <a:lumMod val="95000"/>
                      </a:schemeClr>
                    </a:solidFill>
                  </a:tcPr>
                </a:tc>
                <a:tc>
                  <a:txBody>
                    <a:bodyPr/>
                    <a:lstStyle/>
                    <a:p>
                      <a:pPr lvl="0">
                        <a:buNone/>
                      </a:pPr>
                      <a:r>
                        <a:rPr lang="en-AU" sz="1200" dirty="0">
                          <a:solidFill>
                            <a:schemeClr val="tx1"/>
                          </a:solidFill>
                        </a:rPr>
                        <a:t>A36, A40, A45, A51, A57, A63, A69, A75</a:t>
                      </a:r>
                      <a:endParaRPr lang="en-US" sz="1200" dirty="0">
                        <a:solidFill>
                          <a:schemeClr val="tx1"/>
                        </a:solidFill>
                      </a:endParaRPr>
                    </a:p>
                  </a:txBody>
                  <a:tcPr>
                    <a:solidFill>
                      <a:schemeClr val="bg1">
                        <a:lumMod val="95000"/>
                      </a:schemeClr>
                    </a:solidFill>
                  </a:tcPr>
                </a:tc>
                <a:extLst>
                  <a:ext uri="{0D108BD9-81ED-4DB2-BD59-A6C34878D82A}">
                    <a16:rowId xmlns:a16="http://schemas.microsoft.com/office/drawing/2014/main" val="3481515327"/>
                  </a:ext>
                </a:extLst>
              </a:tr>
              <a:tr h="370840">
                <a:tc>
                  <a:txBody>
                    <a:bodyPr/>
                    <a:lstStyle/>
                    <a:p>
                      <a:pPr lvl="0">
                        <a:buNone/>
                      </a:pPr>
                      <a:r>
                        <a:rPr lang="en-US" sz="1200" dirty="0">
                          <a:solidFill>
                            <a:srgbClr val="FF0000"/>
                          </a:solidFill>
                        </a:rPr>
                        <a:t>Participants</a:t>
                      </a:r>
                      <a:r>
                        <a:rPr lang="en-US" sz="1200" dirty="0">
                          <a:solidFill>
                            <a:schemeClr val="tx1"/>
                          </a:solidFill>
                        </a:rPr>
                        <a:t> able to create cross-boundary NMIs, datastreams and registers</a:t>
                      </a:r>
                    </a:p>
                  </a:txBody>
                  <a:tcPr>
                    <a:solidFill>
                      <a:schemeClr val="bg1">
                        <a:lumMod val="85000"/>
                      </a:schemeClr>
                    </a:solidFil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200" dirty="0">
                          <a:solidFill>
                            <a:schemeClr val="tx1"/>
                          </a:solidFill>
                        </a:rPr>
                        <a:t>From 31 May 2021</a:t>
                      </a:r>
                    </a:p>
                  </a:txBody>
                  <a:tcPr>
                    <a:solidFill>
                      <a:schemeClr val="bg1">
                        <a:lumMod val="85000"/>
                      </a:schemeClr>
                    </a:solidFill>
                  </a:tcPr>
                </a:tc>
                <a:tc>
                  <a:txBody>
                    <a:bodyPr/>
                    <a:lstStyle/>
                    <a:p>
                      <a:pPr lvl="0">
                        <a:buNone/>
                      </a:pPr>
                      <a:r>
                        <a:rPr lang="en-US" sz="1200" dirty="0">
                          <a:solidFill>
                            <a:schemeClr val="tx1"/>
                          </a:solidFill>
                        </a:rPr>
                        <a:t>A95, A96, A97</a:t>
                      </a:r>
                    </a:p>
                  </a:txBody>
                  <a:tcPr>
                    <a:solidFill>
                      <a:schemeClr val="bg1">
                        <a:lumMod val="85000"/>
                      </a:schemeClr>
                    </a:solidFill>
                  </a:tcPr>
                </a:tc>
                <a:extLst>
                  <a:ext uri="{0D108BD9-81ED-4DB2-BD59-A6C34878D82A}">
                    <a16:rowId xmlns:a16="http://schemas.microsoft.com/office/drawing/2014/main" val="1788209359"/>
                  </a:ext>
                </a:extLst>
              </a:tr>
              <a:tr h="370840">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US" sz="1200" dirty="0">
                          <a:solidFill>
                            <a:srgbClr val="FF0000"/>
                          </a:solidFill>
                        </a:rPr>
                        <a:t>Participants</a:t>
                      </a:r>
                      <a:r>
                        <a:rPr lang="en-US" sz="1200" dirty="0">
                          <a:solidFill>
                            <a:schemeClr val="tx1"/>
                          </a:solidFill>
                        </a:rPr>
                        <a:t> able to create NCONUML NMIs, datastreams and registers</a:t>
                      </a:r>
                    </a:p>
                  </a:txBody>
                  <a:tcPr>
                    <a:solidFill>
                      <a:schemeClr val="bg1">
                        <a:lumMod val="95000"/>
                      </a:schemeClr>
                    </a:solidFil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200" dirty="0">
                          <a:solidFill>
                            <a:schemeClr val="tx1"/>
                          </a:solidFill>
                        </a:rPr>
                        <a:t>From 31 May 2021</a:t>
                      </a:r>
                    </a:p>
                  </a:txBody>
                  <a:tcPr>
                    <a:solidFill>
                      <a:schemeClr val="bg1">
                        <a:lumMod val="95000"/>
                      </a:schemeClr>
                    </a:solidFill>
                  </a:tcPr>
                </a:tc>
                <a:tc>
                  <a:txBody>
                    <a:bodyPr/>
                    <a:lstStyle/>
                    <a:p>
                      <a:pPr lvl="0">
                        <a:buNone/>
                      </a:pPr>
                      <a:r>
                        <a:rPr lang="en-US" sz="1200" dirty="0">
                          <a:solidFill>
                            <a:schemeClr val="tx1"/>
                          </a:solidFill>
                        </a:rPr>
                        <a:t>A99, A100, A101</a:t>
                      </a:r>
                    </a:p>
                  </a:txBody>
                  <a:tcPr>
                    <a:solidFill>
                      <a:schemeClr val="bg1">
                        <a:lumMod val="95000"/>
                      </a:schemeClr>
                    </a:solidFill>
                  </a:tcPr>
                </a:tc>
                <a:extLst>
                  <a:ext uri="{0D108BD9-81ED-4DB2-BD59-A6C34878D82A}">
                    <a16:rowId xmlns:a16="http://schemas.microsoft.com/office/drawing/2014/main" val="2292043733"/>
                  </a:ext>
                </a:extLst>
              </a:tr>
              <a:tr h="370840">
                <a:tc>
                  <a:txBody>
                    <a:bodyPr/>
                    <a:lstStyle/>
                    <a:p>
                      <a:pPr lvl="0">
                        <a:buNone/>
                      </a:pPr>
                      <a:r>
                        <a:rPr lang="en-US" sz="1200" dirty="0">
                          <a:solidFill>
                            <a:srgbClr val="FF0000"/>
                          </a:solidFill>
                        </a:rPr>
                        <a:t>MDPs</a:t>
                      </a:r>
                      <a:r>
                        <a:rPr lang="en-US" sz="1200" dirty="0"/>
                        <a:t> able to send </a:t>
                      </a:r>
                      <a:r>
                        <a:rPr lang="en-AU" sz="1200" dirty="0"/>
                        <a:t>15 and 30min metering data via MDFF to AEMO</a:t>
                      </a:r>
                      <a:endParaRPr lang="en-US" sz="1200" dirty="0"/>
                    </a:p>
                  </a:txBody>
                  <a:tcPr>
                    <a:solidFill>
                      <a:schemeClr val="bg1">
                        <a:lumMod val="85000"/>
                      </a:schemeClr>
                    </a:solidFil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200" dirty="0">
                          <a:solidFill>
                            <a:schemeClr val="tx1"/>
                          </a:solidFill>
                        </a:rPr>
                        <a:t>From 31 May 2021</a:t>
                      </a:r>
                    </a:p>
                  </a:txBody>
                  <a:tcPr>
                    <a:solidFill>
                      <a:schemeClr val="bg1">
                        <a:lumMod val="85000"/>
                      </a:schemeClr>
                    </a:solidFill>
                  </a:tcPr>
                </a:tc>
                <a:tc>
                  <a:txBody>
                    <a:bodyPr/>
                    <a:lstStyle/>
                    <a:p>
                      <a:pPr lvl="0">
                        <a:buNone/>
                      </a:pPr>
                      <a:r>
                        <a:rPr lang="en-US" sz="1200" dirty="0"/>
                        <a:t>A94</a:t>
                      </a:r>
                    </a:p>
                  </a:txBody>
                  <a:tcPr>
                    <a:solidFill>
                      <a:schemeClr val="bg1">
                        <a:lumMod val="85000"/>
                      </a:schemeClr>
                    </a:solidFill>
                  </a:tcPr>
                </a:tc>
                <a:extLst>
                  <a:ext uri="{0D108BD9-81ED-4DB2-BD59-A6C34878D82A}">
                    <a16:rowId xmlns:a16="http://schemas.microsoft.com/office/drawing/2014/main" val="3722050529"/>
                  </a:ext>
                </a:extLst>
              </a:tr>
              <a:tr h="370840">
                <a:tc>
                  <a:txBody>
                    <a:bodyPr/>
                    <a:lstStyle/>
                    <a:p>
                      <a:pPr lvl="0">
                        <a:buNone/>
                      </a:pPr>
                      <a:r>
                        <a:rPr lang="en-US" sz="1200" dirty="0">
                          <a:solidFill>
                            <a:srgbClr val="FF0000"/>
                          </a:solidFill>
                        </a:rPr>
                        <a:t>LNSPs</a:t>
                      </a:r>
                      <a:r>
                        <a:rPr lang="en-US" sz="1200" dirty="0"/>
                        <a:t> able to apply new NMI classification codes</a:t>
                      </a:r>
                    </a:p>
                  </a:txBody>
                  <a:tcPr>
                    <a:solidFill>
                      <a:schemeClr val="bg1">
                        <a:lumMod val="95000"/>
                      </a:schemeClr>
                    </a:solidFil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200" dirty="0">
                          <a:solidFill>
                            <a:schemeClr val="tx1"/>
                          </a:solidFill>
                        </a:rPr>
                        <a:t>From 31 May 2021</a:t>
                      </a:r>
                    </a:p>
                  </a:txBody>
                  <a:tcPr>
                    <a:solidFill>
                      <a:schemeClr val="bg1">
                        <a:lumMod val="95000"/>
                      </a:schemeClr>
                    </a:solidFill>
                  </a:tcPr>
                </a:tc>
                <a:tc>
                  <a:txBody>
                    <a:bodyPr/>
                    <a:lstStyle/>
                    <a:p>
                      <a:pPr lvl="0">
                        <a:buNone/>
                      </a:pPr>
                      <a:r>
                        <a:rPr lang="en-US" sz="1200" dirty="0"/>
                        <a:t>A103, A105, A107, A109, A111, A113, A115</a:t>
                      </a:r>
                    </a:p>
                  </a:txBody>
                  <a:tcPr>
                    <a:solidFill>
                      <a:schemeClr val="bg1">
                        <a:lumMod val="95000"/>
                      </a:schemeClr>
                    </a:solidFill>
                  </a:tcPr>
                </a:tc>
                <a:extLst>
                  <a:ext uri="{0D108BD9-81ED-4DB2-BD59-A6C34878D82A}">
                    <a16:rowId xmlns:a16="http://schemas.microsoft.com/office/drawing/2014/main" val="3326821364"/>
                  </a:ext>
                </a:extLst>
              </a:tr>
              <a:tr h="370840">
                <a:tc>
                  <a:txBody>
                    <a:bodyPr/>
                    <a:lstStyle/>
                    <a:p>
                      <a:pPr lvl="0">
                        <a:buNone/>
                      </a:pPr>
                      <a:r>
                        <a:rPr lang="en-AU" sz="1200" dirty="0">
                          <a:solidFill>
                            <a:srgbClr val="FF0000"/>
                          </a:solidFill>
                        </a:rPr>
                        <a:t>MDPs</a:t>
                      </a:r>
                      <a:r>
                        <a:rPr lang="en-AU" sz="1200" dirty="0"/>
                        <a:t> able to provide 5min metering data to AEMO (MDFF) (Export and import (active (kWh) and reactive (kVarh)) energy metering data as applicable) </a:t>
                      </a:r>
                      <a:endParaRPr lang="en-US" sz="1200" dirty="0"/>
                    </a:p>
                  </a:txBody>
                  <a:tcPr>
                    <a:solidFill>
                      <a:schemeClr val="bg1">
                        <a:lumMod val="85000"/>
                      </a:schemeClr>
                    </a:solidFill>
                  </a:tcPr>
                </a:tc>
                <a:tc>
                  <a:txBody>
                    <a:bodyPr/>
                    <a:lstStyle/>
                    <a:p>
                      <a:pPr algn="ctr"/>
                      <a:r>
                        <a:rPr lang="en-AU" sz="1200" dirty="0">
                          <a:solidFill>
                            <a:schemeClr val="tx1"/>
                          </a:solidFill>
                        </a:rPr>
                        <a:t>From 21 June 2021</a:t>
                      </a:r>
                    </a:p>
                  </a:txBody>
                  <a:tcPr>
                    <a:solidFill>
                      <a:schemeClr val="bg1">
                        <a:lumMod val="85000"/>
                      </a:schemeClr>
                    </a:solidFill>
                  </a:tcPr>
                </a:tc>
                <a:tc>
                  <a:txBody>
                    <a:bodyPr/>
                    <a:lstStyle/>
                    <a:p>
                      <a:pPr lvl="0">
                        <a:buNone/>
                      </a:pPr>
                      <a:r>
                        <a:rPr lang="en-US" sz="1200" dirty="0"/>
                        <a:t>A35, A41, A46, A50, A56, A62, A68, A74, A86, A92</a:t>
                      </a:r>
                    </a:p>
                  </a:txBody>
                  <a:tcPr>
                    <a:solidFill>
                      <a:schemeClr val="bg1">
                        <a:lumMod val="85000"/>
                      </a:schemeClr>
                    </a:solidFill>
                  </a:tcPr>
                </a:tc>
                <a:extLst>
                  <a:ext uri="{0D108BD9-81ED-4DB2-BD59-A6C34878D82A}">
                    <a16:rowId xmlns:a16="http://schemas.microsoft.com/office/drawing/2014/main" val="482602021"/>
                  </a:ext>
                </a:extLst>
              </a:tr>
            </a:tbl>
          </a:graphicData>
        </a:graphic>
      </p:graphicFrame>
    </p:spTree>
    <p:extLst>
      <p:ext uri="{BB962C8B-B14F-4D97-AF65-F5344CB8AC3E}">
        <p14:creationId xmlns:p14="http://schemas.microsoft.com/office/powerpoint/2010/main" val="24935582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89DB2-7FBA-4766-909B-5155964B4E9D}"/>
              </a:ext>
            </a:extLst>
          </p:cNvPr>
          <p:cNvSpPr>
            <a:spLocks noGrp="1"/>
          </p:cNvSpPr>
          <p:nvPr>
            <p:ph type="title"/>
          </p:nvPr>
        </p:nvSpPr>
        <p:spPr>
          <a:xfrm>
            <a:off x="729493" y="1884670"/>
            <a:ext cx="9221689" cy="3144614"/>
          </a:xfrm>
        </p:spPr>
        <p:txBody>
          <a:bodyPr/>
          <a:lstStyle/>
          <a:p>
            <a:r>
              <a:rPr lang="en-AU" sz="5250" dirty="0">
                <a:latin typeface="Arial"/>
                <a:cs typeface="Arial"/>
              </a:rPr>
              <a:t>Cross Boundary Supply Guideline</a:t>
            </a:r>
            <a:endParaRPr lang="en-AU" sz="5250" dirty="0">
              <a:latin typeface="Arial" panose="020B0604020202020204" pitchFamily="34" charset="0"/>
              <a:cs typeface="Arial" panose="020B0604020202020204" pitchFamily="34" charset="0"/>
            </a:endParaRPr>
          </a:p>
        </p:txBody>
      </p:sp>
      <p:sp>
        <p:nvSpPr>
          <p:cNvPr id="3" name="Text Placeholder 2">
            <a:extLst>
              <a:ext uri="{FF2B5EF4-FFF2-40B4-BE49-F238E27FC236}">
                <a16:creationId xmlns:a16="http://schemas.microsoft.com/office/drawing/2014/main" id="{7FF61616-11FF-4493-ABFE-31CA102329A0}"/>
              </a:ext>
            </a:extLst>
          </p:cNvPr>
          <p:cNvSpPr>
            <a:spLocks noGrp="1"/>
          </p:cNvSpPr>
          <p:nvPr>
            <p:ph type="body" idx="1"/>
          </p:nvPr>
        </p:nvSpPr>
        <p:spPr>
          <a:xfrm>
            <a:off x="729493" y="5059034"/>
            <a:ext cx="9221689" cy="1653678"/>
          </a:xfrm>
        </p:spPr>
        <p:txBody>
          <a:bodyPr vert="horz" lIns="91440" tIns="45720" rIns="91440" bIns="45720" rtlCol="0" anchor="t">
            <a:normAutofit/>
          </a:bodyPr>
          <a:lstStyle/>
          <a:p>
            <a:r>
              <a:rPr lang="en-AU" sz="2100" dirty="0"/>
              <a:t>David Ripper</a:t>
            </a:r>
            <a:endParaRPr lang="en-AU" dirty="0">
              <a:latin typeface="Arial" panose="020B0604020202020204" pitchFamily="34" charset="0"/>
              <a:cs typeface="Arial" panose="020B0604020202020204" pitchFamily="34" charset="0"/>
            </a:endParaRPr>
          </a:p>
        </p:txBody>
      </p:sp>
      <p:sp>
        <p:nvSpPr>
          <p:cNvPr id="4" name="Slide Number Placeholder 5">
            <a:extLst>
              <a:ext uri="{FF2B5EF4-FFF2-40B4-BE49-F238E27FC236}">
                <a16:creationId xmlns:a16="http://schemas.microsoft.com/office/drawing/2014/main" id="{AF05FD86-41F3-47F6-8D42-A9C87160FC9A}"/>
              </a:ext>
            </a:extLst>
          </p:cNvPr>
          <p:cNvSpPr>
            <a:spLocks noGrp="1"/>
          </p:cNvSpPr>
          <p:nvPr>
            <p:ph type="sldNum" sz="quarter" idx="12"/>
          </p:nvPr>
        </p:nvSpPr>
        <p:spPr>
          <a:xfrm>
            <a:off x="9956751" y="7006699"/>
            <a:ext cx="505220" cy="402483"/>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AU" sz="1052" b="0" i="0" u="none" strike="noStrike" kern="1200" cap="none" spc="0" normalizeH="0" baseline="0" noProof="0" dirty="0">
              <a:ln>
                <a:noFill/>
              </a:ln>
              <a:solidFill>
                <a:srgbClr val="222324">
                  <a:tint val="75000"/>
                </a:srgb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26422759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036FB-68AB-42D2-854F-411C00C1495F}"/>
              </a:ext>
            </a:extLst>
          </p:cNvPr>
          <p:cNvSpPr>
            <a:spLocks noGrp="1"/>
          </p:cNvSpPr>
          <p:nvPr>
            <p:ph type="title"/>
          </p:nvPr>
        </p:nvSpPr>
        <p:spPr>
          <a:xfrm>
            <a:off x="206547" y="150494"/>
            <a:ext cx="7894138" cy="1310695"/>
          </a:xfrm>
        </p:spPr>
        <p:txBody>
          <a:bodyPr anchor="b">
            <a:normAutofit/>
          </a:bodyPr>
          <a:lstStyle/>
          <a:p>
            <a:r>
              <a:rPr lang="en-AU" sz="3850" dirty="0">
                <a:latin typeface="Arial"/>
                <a:cs typeface="Arial"/>
              </a:rPr>
              <a:t>Cross Boundary Supply Guideline</a:t>
            </a:r>
            <a:endParaRPr lang="en-US" dirty="0"/>
          </a:p>
        </p:txBody>
      </p:sp>
      <p:sp>
        <p:nvSpPr>
          <p:cNvPr id="3" name="Content Placeholder 2">
            <a:extLst>
              <a:ext uri="{FF2B5EF4-FFF2-40B4-BE49-F238E27FC236}">
                <a16:creationId xmlns:a16="http://schemas.microsoft.com/office/drawing/2014/main" id="{D7586C48-3689-47D4-8867-D788646D9250}"/>
              </a:ext>
            </a:extLst>
          </p:cNvPr>
          <p:cNvSpPr>
            <a:spLocks noGrp="1"/>
          </p:cNvSpPr>
          <p:nvPr>
            <p:ph sz="quarter" idx="4"/>
          </p:nvPr>
        </p:nvSpPr>
        <p:spPr>
          <a:xfrm>
            <a:off x="294144" y="1899138"/>
            <a:ext cx="10172994" cy="4923819"/>
          </a:xfrm>
        </p:spPr>
        <p:txBody>
          <a:bodyPr vert="horz" lIns="91440" tIns="45720" rIns="91440" bIns="45720" rtlCol="0" anchor="t">
            <a:normAutofit/>
          </a:bodyPr>
          <a:lstStyle/>
          <a:p>
            <a:pPr marL="200025" indent="-200025"/>
            <a:r>
              <a:rPr lang="en-AU" sz="2000" dirty="0">
                <a:ea typeface="+mn-lt"/>
                <a:cs typeface="+mn-lt"/>
              </a:rPr>
              <a:t>Participant feedback requested clarification of aspects of the Guideline - these suggestions have been included in the Final version. </a:t>
            </a:r>
          </a:p>
          <a:p>
            <a:pPr marL="200025" indent="-200025"/>
            <a:endParaRPr lang="en-AU" sz="2000" dirty="0">
              <a:cs typeface="Segoe UI Semilight"/>
            </a:endParaRPr>
          </a:p>
          <a:p>
            <a:pPr marL="200025" indent="-200025"/>
            <a:r>
              <a:rPr lang="en-AU" sz="2000" dirty="0">
                <a:ea typeface="+mn-lt"/>
                <a:cs typeface="+mn-lt"/>
              </a:rPr>
              <a:t>Also included changes that more clearly describe the process and information to be provided before modifying or creating a Cross Boundary connection point (section 3.2 and a new clause 3.1(d)).  </a:t>
            </a:r>
          </a:p>
          <a:p>
            <a:pPr marL="200025" indent="-200025"/>
            <a:endParaRPr lang="en-AU" sz="2000" dirty="0">
              <a:ea typeface="+mn-lt"/>
              <a:cs typeface="+mn-lt"/>
            </a:endParaRPr>
          </a:p>
          <a:p>
            <a:pPr marL="200025" indent="-200025"/>
            <a:r>
              <a:rPr lang="en-AU" sz="2000" dirty="0">
                <a:ea typeface="+mn-lt"/>
                <a:cs typeface="+mn-lt"/>
              </a:rPr>
              <a:t>Responsibility for the population of NMI attributes clarified in 3.3.1, 3.3.2, 3.3.3 and 3.3.4.</a:t>
            </a:r>
          </a:p>
          <a:p>
            <a:pPr marL="200025" indent="-200025"/>
            <a:endParaRPr lang="en-AU" sz="2000" dirty="0"/>
          </a:p>
          <a:p>
            <a:pPr marL="200025" indent="-200025">
              <a:spcBef>
                <a:spcPts val="438"/>
              </a:spcBef>
            </a:pPr>
            <a:r>
              <a:rPr lang="en-AU" sz="2000" dirty="0">
                <a:ea typeface="+mn-lt"/>
                <a:cs typeface="+mn-lt"/>
              </a:rPr>
              <a:t>Guide to the Role of MC - added the last paragraph to section 2.2 where DBs intending to become MC for Cross Boundary connection points must be registered in that role.  </a:t>
            </a:r>
            <a:endParaRPr lang="en-AU" sz="2000" dirty="0">
              <a:cs typeface="Segoe UI Semilight"/>
            </a:endParaRPr>
          </a:p>
        </p:txBody>
      </p:sp>
      <p:sp>
        <p:nvSpPr>
          <p:cNvPr id="4" name="Slide Number Placeholder 3">
            <a:extLst>
              <a:ext uri="{FF2B5EF4-FFF2-40B4-BE49-F238E27FC236}">
                <a16:creationId xmlns:a16="http://schemas.microsoft.com/office/drawing/2014/main" id="{D4C9155D-941D-47B3-A634-A455B11CAA35}"/>
              </a:ext>
            </a:extLst>
          </p:cNvPr>
          <p:cNvSpPr>
            <a:spLocks noGrp="1"/>
          </p:cNvSpPr>
          <p:nvPr>
            <p:ph type="sldNum" sz="quarter" idx="12"/>
          </p:nvPr>
        </p:nvSpPr>
        <p:spPr>
          <a:xfrm>
            <a:off x="9956751" y="7006699"/>
            <a:ext cx="505220" cy="402483"/>
          </a:xfrm>
        </p:spPr>
        <p:txBody>
          <a:bodyPr anchor="ctr">
            <a:normAutofit/>
          </a:bodyPr>
          <a:lstStyle/>
          <a:p>
            <a:pPr>
              <a:spcAft>
                <a:spcPts val="600"/>
              </a:spcAft>
            </a:pPr>
            <a:fld id="{4EC81F68-4976-451A-B2E9-79BCBD2F70CC}" type="slidenum">
              <a:rPr lang="en-AU" smtClean="0"/>
              <a:pPr>
                <a:spcAft>
                  <a:spcPts val="600"/>
                </a:spcAft>
              </a:pPr>
              <a:t>24</a:t>
            </a:fld>
            <a:endParaRPr lang="en-AU" dirty="0"/>
          </a:p>
        </p:txBody>
      </p:sp>
    </p:spTree>
    <p:extLst>
      <p:ext uri="{BB962C8B-B14F-4D97-AF65-F5344CB8AC3E}">
        <p14:creationId xmlns:p14="http://schemas.microsoft.com/office/powerpoint/2010/main" val="17364924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89DB2-7FBA-4766-909B-5155964B4E9D}"/>
              </a:ext>
            </a:extLst>
          </p:cNvPr>
          <p:cNvSpPr>
            <a:spLocks noGrp="1"/>
          </p:cNvSpPr>
          <p:nvPr>
            <p:ph type="title"/>
          </p:nvPr>
        </p:nvSpPr>
        <p:spPr>
          <a:xfrm>
            <a:off x="729493" y="1884670"/>
            <a:ext cx="9221689" cy="3144614"/>
          </a:xfrm>
        </p:spPr>
        <p:txBody>
          <a:bodyPr/>
          <a:lstStyle/>
          <a:p>
            <a:r>
              <a:rPr lang="en-AU" dirty="0">
                <a:latin typeface="Arial" panose="020B0604020202020204" pitchFamily="34" charset="0"/>
                <a:cs typeface="Arial" panose="020B0604020202020204" pitchFamily="34" charset="0"/>
              </a:rPr>
              <a:t>Next steps and general business</a:t>
            </a:r>
          </a:p>
        </p:txBody>
      </p:sp>
      <p:sp>
        <p:nvSpPr>
          <p:cNvPr id="3" name="Text Placeholder 2">
            <a:extLst>
              <a:ext uri="{FF2B5EF4-FFF2-40B4-BE49-F238E27FC236}">
                <a16:creationId xmlns:a16="http://schemas.microsoft.com/office/drawing/2014/main" id="{7FF61616-11FF-4493-ABFE-31CA102329A0}"/>
              </a:ext>
            </a:extLst>
          </p:cNvPr>
          <p:cNvSpPr>
            <a:spLocks noGrp="1"/>
          </p:cNvSpPr>
          <p:nvPr>
            <p:ph type="body" idx="1"/>
          </p:nvPr>
        </p:nvSpPr>
        <p:spPr>
          <a:xfrm>
            <a:off x="729493" y="5059034"/>
            <a:ext cx="9221689" cy="1653678"/>
          </a:xfrm>
        </p:spPr>
        <p:txBody>
          <a:bodyPr/>
          <a:lstStyle/>
          <a:p>
            <a:r>
              <a:rPr lang="en-AU" dirty="0"/>
              <a:t>Greg Minney</a:t>
            </a:r>
            <a:endParaRPr lang="en-AU" dirty="0">
              <a:latin typeface="Arial" panose="020B0604020202020204" pitchFamily="34" charset="0"/>
              <a:cs typeface="Arial" panose="020B0604020202020204" pitchFamily="34" charset="0"/>
            </a:endParaRPr>
          </a:p>
        </p:txBody>
      </p:sp>
      <p:sp>
        <p:nvSpPr>
          <p:cNvPr id="4" name="Slide Number Placeholder 5">
            <a:extLst>
              <a:ext uri="{FF2B5EF4-FFF2-40B4-BE49-F238E27FC236}">
                <a16:creationId xmlns:a16="http://schemas.microsoft.com/office/drawing/2014/main" id="{AF05FD86-41F3-47F6-8D42-A9C87160FC9A}"/>
              </a:ext>
            </a:extLst>
          </p:cNvPr>
          <p:cNvSpPr>
            <a:spLocks noGrp="1"/>
          </p:cNvSpPr>
          <p:nvPr>
            <p:ph type="sldNum" sz="quarter" idx="12"/>
          </p:nvPr>
        </p:nvSpPr>
        <p:spPr>
          <a:xfrm>
            <a:off x="9956751" y="7006699"/>
            <a:ext cx="505220" cy="402483"/>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AU" sz="1052" b="0" i="0" u="none" strike="noStrike" kern="1200" cap="none" spc="0" normalizeH="0" baseline="0" noProof="0" dirty="0">
              <a:ln>
                <a:noFill/>
              </a:ln>
              <a:solidFill>
                <a:srgbClr val="222324">
                  <a:tint val="75000"/>
                </a:srgb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41213823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036FB-68AB-42D2-854F-411C00C1495F}"/>
              </a:ext>
            </a:extLst>
          </p:cNvPr>
          <p:cNvSpPr>
            <a:spLocks noGrp="1"/>
          </p:cNvSpPr>
          <p:nvPr>
            <p:ph type="title"/>
          </p:nvPr>
        </p:nvSpPr>
        <p:spPr>
          <a:xfrm>
            <a:off x="206547" y="150494"/>
            <a:ext cx="7894138" cy="1310695"/>
          </a:xfrm>
        </p:spPr>
        <p:txBody>
          <a:bodyPr anchor="b">
            <a:normAutofit/>
          </a:bodyPr>
          <a:lstStyle/>
          <a:p>
            <a:r>
              <a:rPr lang="en-AU" dirty="0"/>
              <a:t>Next steps &amp; general business</a:t>
            </a:r>
          </a:p>
        </p:txBody>
      </p:sp>
      <p:sp>
        <p:nvSpPr>
          <p:cNvPr id="3" name="Content Placeholder 2">
            <a:extLst>
              <a:ext uri="{FF2B5EF4-FFF2-40B4-BE49-F238E27FC236}">
                <a16:creationId xmlns:a16="http://schemas.microsoft.com/office/drawing/2014/main" id="{D7586C48-3689-47D4-8867-D788646D9250}"/>
              </a:ext>
            </a:extLst>
          </p:cNvPr>
          <p:cNvSpPr>
            <a:spLocks noGrp="1"/>
          </p:cNvSpPr>
          <p:nvPr>
            <p:ph sz="quarter" idx="4"/>
          </p:nvPr>
        </p:nvSpPr>
        <p:spPr>
          <a:xfrm>
            <a:off x="294144" y="1899138"/>
            <a:ext cx="10172994" cy="4923819"/>
          </a:xfrm>
        </p:spPr>
        <p:txBody>
          <a:bodyPr vert="horz" lIns="91440" tIns="45720" rIns="91440" bIns="45720" rtlCol="0" anchor="t">
            <a:normAutofit/>
          </a:bodyPr>
          <a:lstStyle/>
          <a:p>
            <a:pPr marL="200025" indent="-200025"/>
            <a:r>
              <a:rPr lang="en-AU" sz="2450" dirty="0">
                <a:ea typeface="+mn-lt"/>
                <a:cs typeface="+mn-lt"/>
              </a:rPr>
              <a:t>Industry Readiness Survey responses due today (15 Apr)</a:t>
            </a:r>
            <a:endParaRPr lang="en-US" dirty="0"/>
          </a:p>
          <a:p>
            <a:pPr marL="200025" indent="-200025"/>
            <a:r>
              <a:rPr lang="en-AU" sz="2450" dirty="0"/>
              <a:t>Next TFG scheduled for Thurs 13 May 2021</a:t>
            </a:r>
            <a:endParaRPr lang="en-US" sz="2450" dirty="0">
              <a:cs typeface="Segoe UI Semilight"/>
            </a:endParaRPr>
          </a:p>
          <a:p>
            <a:pPr marL="600710" lvl="1" indent="-200025"/>
            <a:r>
              <a:rPr lang="en-AU" sz="2099" dirty="0"/>
              <a:t>Agenda items for next meeting</a:t>
            </a:r>
          </a:p>
          <a:p>
            <a:pPr marL="1001395" lvl="2" indent="-200025"/>
            <a:r>
              <a:rPr lang="en-AU" sz="1750" dirty="0">
                <a:cs typeface="Segoe UI Semilight"/>
              </a:rPr>
              <a:t>Rollout plan updates</a:t>
            </a:r>
          </a:p>
          <a:p>
            <a:pPr marL="1001395" lvl="2" indent="-200025"/>
            <a:r>
              <a:rPr lang="en-AU" sz="1750" dirty="0">
                <a:cs typeface="Segoe UI Semilight"/>
              </a:rPr>
              <a:t>MSDR update</a:t>
            </a:r>
          </a:p>
          <a:p>
            <a:pPr marL="1001395" lvl="2" indent="-200025"/>
            <a:r>
              <a:rPr lang="en-AU" sz="1750" dirty="0">
                <a:cs typeface="Segoe UI Semilight"/>
              </a:rPr>
              <a:t>“Participant ID Update Plan” Feedback</a:t>
            </a:r>
          </a:p>
        </p:txBody>
      </p:sp>
      <p:sp>
        <p:nvSpPr>
          <p:cNvPr id="4" name="Slide Number Placeholder 3">
            <a:extLst>
              <a:ext uri="{FF2B5EF4-FFF2-40B4-BE49-F238E27FC236}">
                <a16:creationId xmlns:a16="http://schemas.microsoft.com/office/drawing/2014/main" id="{D4C9155D-941D-47B3-A634-A455B11CAA35}"/>
              </a:ext>
            </a:extLst>
          </p:cNvPr>
          <p:cNvSpPr>
            <a:spLocks noGrp="1"/>
          </p:cNvSpPr>
          <p:nvPr>
            <p:ph type="sldNum" sz="quarter" idx="12"/>
          </p:nvPr>
        </p:nvSpPr>
        <p:spPr>
          <a:xfrm>
            <a:off x="9956751" y="7006699"/>
            <a:ext cx="505220" cy="402483"/>
          </a:xfrm>
        </p:spPr>
        <p:txBody>
          <a:bodyPr anchor="ctr">
            <a:normAutofit/>
          </a:bodyPr>
          <a:lstStyle/>
          <a:p>
            <a:pPr>
              <a:spcAft>
                <a:spcPts val="600"/>
              </a:spcAft>
            </a:pPr>
            <a:fld id="{4EC81F68-4976-451A-B2E9-79BCBD2F70CC}" type="slidenum">
              <a:rPr lang="en-AU" smtClean="0"/>
              <a:pPr>
                <a:spcAft>
                  <a:spcPts val="600"/>
                </a:spcAft>
              </a:pPr>
              <a:t>26</a:t>
            </a:fld>
            <a:endParaRPr lang="en-AU" dirty="0"/>
          </a:p>
        </p:txBody>
      </p:sp>
    </p:spTree>
    <p:extLst>
      <p:ext uri="{BB962C8B-B14F-4D97-AF65-F5344CB8AC3E}">
        <p14:creationId xmlns:p14="http://schemas.microsoft.com/office/powerpoint/2010/main" val="21307831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89DB2-7FBA-4766-909B-5155964B4E9D}"/>
              </a:ext>
            </a:extLst>
          </p:cNvPr>
          <p:cNvSpPr>
            <a:spLocks noGrp="1"/>
          </p:cNvSpPr>
          <p:nvPr>
            <p:ph type="title"/>
          </p:nvPr>
        </p:nvSpPr>
        <p:spPr>
          <a:xfrm>
            <a:off x="735062" y="921509"/>
            <a:ext cx="9221689" cy="3144614"/>
          </a:xfrm>
        </p:spPr>
        <p:txBody>
          <a:bodyPr/>
          <a:lstStyle/>
          <a:p>
            <a:pPr algn="ctr"/>
            <a:r>
              <a:rPr lang="en-AU" dirty="0">
                <a:latin typeface="Arial" panose="020B0604020202020204" pitchFamily="34" charset="0"/>
                <a:cs typeface="Arial" panose="020B0604020202020204" pitchFamily="34" charset="0"/>
              </a:rPr>
              <a:t>Thank you for your attendance and participation!</a:t>
            </a:r>
          </a:p>
        </p:txBody>
      </p:sp>
      <p:sp>
        <p:nvSpPr>
          <p:cNvPr id="4" name="Slide Number Placeholder 5">
            <a:extLst>
              <a:ext uri="{FF2B5EF4-FFF2-40B4-BE49-F238E27FC236}">
                <a16:creationId xmlns:a16="http://schemas.microsoft.com/office/drawing/2014/main" id="{AF05FD86-41F3-47F6-8D42-A9C87160FC9A}"/>
              </a:ext>
            </a:extLst>
          </p:cNvPr>
          <p:cNvSpPr>
            <a:spLocks noGrp="1"/>
          </p:cNvSpPr>
          <p:nvPr>
            <p:ph type="sldNum" sz="quarter" idx="12"/>
          </p:nvPr>
        </p:nvSpPr>
        <p:spPr>
          <a:xfrm>
            <a:off x="9956751" y="7006699"/>
            <a:ext cx="505220" cy="402483"/>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AU" sz="1052" b="0" i="0" u="none" strike="noStrike" kern="1200" cap="none" spc="0" normalizeH="0" baseline="0" noProof="0" dirty="0">
              <a:ln>
                <a:noFill/>
              </a:ln>
              <a:solidFill>
                <a:srgbClr val="222324">
                  <a:tint val="75000"/>
                </a:srgb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42772679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1469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931AF-E38F-4CBB-99D0-77B07A6DF2DA}"/>
              </a:ext>
            </a:extLst>
          </p:cNvPr>
          <p:cNvSpPr>
            <a:spLocks noGrp="1"/>
          </p:cNvSpPr>
          <p:nvPr>
            <p:ph type="title"/>
          </p:nvPr>
        </p:nvSpPr>
        <p:spPr>
          <a:xfrm>
            <a:off x="206547" y="4190"/>
            <a:ext cx="10485266" cy="1310695"/>
          </a:xfrm>
        </p:spPr>
        <p:txBody>
          <a:bodyPr>
            <a:normAutofit fontScale="90000"/>
          </a:bodyPr>
          <a:lstStyle/>
          <a:p>
            <a:r>
              <a:rPr lang="en-AU" dirty="0">
                <a:latin typeface="Arial" panose="020B0604020202020204" pitchFamily="34" charset="0"/>
                <a:cs typeface="Arial" panose="020B0604020202020204" pitchFamily="34" charset="0"/>
              </a:rPr>
              <a:t>Agenda</a:t>
            </a:r>
            <a:br>
              <a:rPr lang="en-AU" dirty="0">
                <a:latin typeface="Arial" panose="020B0604020202020204" pitchFamily="34" charset="0"/>
                <a:cs typeface="Arial" panose="020B0604020202020204" pitchFamily="34" charset="0"/>
              </a:rPr>
            </a:br>
            <a:r>
              <a:rPr lang="en-AU" sz="2700" b="1" dirty="0">
                <a:solidFill>
                  <a:srgbClr val="FFFF00"/>
                </a:solidFill>
                <a:latin typeface="Arial" panose="020B0604020202020204" pitchFamily="34" charset="0"/>
                <a:cs typeface="Arial" panose="020B0604020202020204" pitchFamily="34" charset="0"/>
              </a:rPr>
              <a:t>**Please disconnect from your workplace VPN for the WebEx call**</a:t>
            </a:r>
            <a:endParaRPr lang="en-AU" dirty="0">
              <a:latin typeface="Arial" panose="020B0604020202020204" pitchFamily="34" charset="0"/>
              <a:cs typeface="Arial" panose="020B0604020202020204" pitchFamily="34" charset="0"/>
            </a:endParaRPr>
          </a:p>
        </p:txBody>
      </p:sp>
      <p:sp>
        <p:nvSpPr>
          <p:cNvPr id="6" name="Slide Number Placeholder 5">
            <a:extLst>
              <a:ext uri="{FF2B5EF4-FFF2-40B4-BE49-F238E27FC236}">
                <a16:creationId xmlns:a16="http://schemas.microsoft.com/office/drawing/2014/main" id="{C03465CF-94CC-48DA-A9F9-C442C67EE642}"/>
              </a:ext>
            </a:extLst>
          </p:cNvPr>
          <p:cNvSpPr>
            <a:spLocks noGrp="1"/>
          </p:cNvSpPr>
          <p:nvPr>
            <p:ph type="sldNum" sz="quarter" idx="12"/>
          </p:nvPr>
        </p:nvSpPr>
        <p:spPr/>
        <p:txBody>
          <a:bodyPr/>
          <a:lstStyle/>
          <a:p>
            <a:fld id="{4EC81F68-4976-451A-B2E9-79BCBD2F70CC}" type="slidenum">
              <a:rPr lang="en-AU" smtClean="0"/>
              <a:pPr/>
              <a:t>3</a:t>
            </a:fld>
            <a:endParaRPr lang="en-AU" dirty="0"/>
          </a:p>
        </p:txBody>
      </p:sp>
      <p:sp>
        <p:nvSpPr>
          <p:cNvPr id="8" name="AutoShape 2" descr="Image result for contro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dirty="0"/>
          </a:p>
        </p:txBody>
      </p:sp>
      <p:graphicFrame>
        <p:nvGraphicFramePr>
          <p:cNvPr id="3" name="Table 2">
            <a:extLst>
              <a:ext uri="{FF2B5EF4-FFF2-40B4-BE49-F238E27FC236}">
                <a16:creationId xmlns:a16="http://schemas.microsoft.com/office/drawing/2014/main" id="{62711CFE-9D89-4F3F-8EF2-82FDD5EC0D46}"/>
              </a:ext>
            </a:extLst>
          </p:cNvPr>
          <p:cNvGraphicFramePr>
            <a:graphicFrameLocks noGrp="1"/>
          </p:cNvGraphicFramePr>
          <p:nvPr>
            <p:extLst>
              <p:ext uri="{D42A27DB-BD31-4B8C-83A1-F6EECF244321}">
                <p14:modId xmlns:p14="http://schemas.microsoft.com/office/powerpoint/2010/main" val="2231546584"/>
              </p:ext>
            </p:extLst>
          </p:nvPr>
        </p:nvGraphicFramePr>
        <p:xfrm>
          <a:off x="92180" y="1537919"/>
          <a:ext cx="10514666" cy="3221859"/>
        </p:xfrm>
        <a:graphic>
          <a:graphicData uri="http://schemas.openxmlformats.org/drawingml/2006/table">
            <a:tbl>
              <a:tblPr firstRow="1" firstCol="1" bandRow="1">
                <a:tableStyleId>{5C22544A-7EE6-4342-B048-85BDC9FD1C3A}</a:tableStyleId>
              </a:tblPr>
              <a:tblGrid>
                <a:gridCol w="612436">
                  <a:extLst>
                    <a:ext uri="{9D8B030D-6E8A-4147-A177-3AD203B41FA5}">
                      <a16:colId xmlns:a16="http://schemas.microsoft.com/office/drawing/2014/main" val="538271126"/>
                    </a:ext>
                  </a:extLst>
                </a:gridCol>
                <a:gridCol w="1303199">
                  <a:extLst>
                    <a:ext uri="{9D8B030D-6E8A-4147-A177-3AD203B41FA5}">
                      <a16:colId xmlns:a16="http://schemas.microsoft.com/office/drawing/2014/main" val="1740697902"/>
                    </a:ext>
                  </a:extLst>
                </a:gridCol>
                <a:gridCol w="4795833">
                  <a:extLst>
                    <a:ext uri="{9D8B030D-6E8A-4147-A177-3AD203B41FA5}">
                      <a16:colId xmlns:a16="http://schemas.microsoft.com/office/drawing/2014/main" val="659629278"/>
                    </a:ext>
                  </a:extLst>
                </a:gridCol>
                <a:gridCol w="3803198">
                  <a:extLst>
                    <a:ext uri="{9D8B030D-6E8A-4147-A177-3AD203B41FA5}">
                      <a16:colId xmlns:a16="http://schemas.microsoft.com/office/drawing/2014/main" val="2467962161"/>
                    </a:ext>
                  </a:extLst>
                </a:gridCol>
              </a:tblGrid>
              <a:tr h="352997">
                <a:tc>
                  <a:txBody>
                    <a:bodyPr/>
                    <a:lstStyle/>
                    <a:p>
                      <a:pPr algn="ctr">
                        <a:spcBef>
                          <a:spcPts val="100"/>
                        </a:spcBef>
                        <a:spcAft>
                          <a:spcPts val="100"/>
                        </a:spcAft>
                        <a:tabLst>
                          <a:tab pos="252095" algn="l"/>
                          <a:tab pos="504190" algn="l"/>
                          <a:tab pos="756285" algn="l"/>
                        </a:tabLst>
                      </a:pPr>
                      <a:r>
                        <a:rPr lang="en-AU" sz="1200" cap="all" dirty="0">
                          <a:effectLst/>
                          <a:latin typeface="+mn-lt"/>
                          <a:cs typeface="Arial"/>
                        </a:rPr>
                        <a:t>NO</a:t>
                      </a:r>
                      <a:endParaRPr lang="en-AU" sz="1200" b="1" dirty="0">
                        <a:solidFill>
                          <a:srgbClr val="2E74B5"/>
                        </a:solidFill>
                        <a:effectLst/>
                        <a:latin typeface="+mn-lt"/>
                        <a:ea typeface="Times New Roman" panose="02020603050405020304" pitchFamily="18" charset="0"/>
                        <a:cs typeface="Arial"/>
                      </a:endParaRPr>
                    </a:p>
                  </a:txBody>
                  <a:tcPr marL="68580" marR="68580" marT="0" marB="0" anchor="ctr"/>
                </a:tc>
                <a:tc>
                  <a:txBody>
                    <a:bodyPr/>
                    <a:lstStyle/>
                    <a:p>
                      <a:pPr algn="ctr">
                        <a:spcBef>
                          <a:spcPts val="100"/>
                        </a:spcBef>
                        <a:spcAft>
                          <a:spcPts val="100"/>
                        </a:spcAft>
                        <a:tabLst>
                          <a:tab pos="252095" algn="l"/>
                          <a:tab pos="504190" algn="l"/>
                          <a:tab pos="756285" algn="l"/>
                        </a:tabLst>
                      </a:pPr>
                      <a:r>
                        <a:rPr lang="en-AU" sz="1200" cap="all" dirty="0">
                          <a:effectLst/>
                          <a:latin typeface="+mn-lt"/>
                          <a:cs typeface="Arial"/>
                        </a:rPr>
                        <a:t>Indicative Time</a:t>
                      </a:r>
                      <a:endParaRPr lang="en-AU" sz="1200" b="1" dirty="0">
                        <a:solidFill>
                          <a:srgbClr val="2E74B5"/>
                        </a:solidFill>
                        <a:effectLst/>
                        <a:latin typeface="+mn-lt"/>
                        <a:ea typeface="Times New Roman" panose="02020603050405020304" pitchFamily="18" charset="0"/>
                        <a:cs typeface="Arial"/>
                      </a:endParaRPr>
                    </a:p>
                  </a:txBody>
                  <a:tcPr marL="68580" marR="68580" marT="0" marB="0" anchor="ctr"/>
                </a:tc>
                <a:tc>
                  <a:txBody>
                    <a:bodyPr/>
                    <a:lstStyle/>
                    <a:p>
                      <a:pPr algn="ctr">
                        <a:spcBef>
                          <a:spcPts val="100"/>
                        </a:spcBef>
                        <a:spcAft>
                          <a:spcPts val="100"/>
                        </a:spcAft>
                        <a:tabLst>
                          <a:tab pos="252095" algn="l"/>
                          <a:tab pos="504190" algn="l"/>
                          <a:tab pos="756285" algn="l"/>
                        </a:tabLst>
                      </a:pPr>
                      <a:r>
                        <a:rPr lang="en-AU" sz="1200" cap="all" dirty="0">
                          <a:effectLst/>
                          <a:latin typeface="+mn-lt"/>
                          <a:cs typeface="Arial"/>
                        </a:rPr>
                        <a:t>AGENDA ITEM</a:t>
                      </a:r>
                      <a:endParaRPr lang="en-AU" sz="1200" b="1" dirty="0">
                        <a:solidFill>
                          <a:srgbClr val="2E74B5"/>
                        </a:solidFill>
                        <a:effectLst/>
                        <a:latin typeface="+mn-lt"/>
                        <a:ea typeface="Times New Roman" panose="02020603050405020304" pitchFamily="18" charset="0"/>
                        <a:cs typeface="Arial"/>
                      </a:endParaRPr>
                    </a:p>
                  </a:txBody>
                  <a:tcPr marL="68580" marR="68580" marT="0" marB="0" anchor="ctr"/>
                </a:tc>
                <a:tc>
                  <a:txBody>
                    <a:bodyPr/>
                    <a:lstStyle/>
                    <a:p>
                      <a:r>
                        <a:rPr lang="en-AU" sz="1200" cap="all" dirty="0">
                          <a:effectLst/>
                          <a:latin typeface="+mn-lt"/>
                          <a:cs typeface="Arial"/>
                        </a:rPr>
                        <a:t>Responsible</a:t>
                      </a:r>
                      <a:endParaRPr lang="en-AU" sz="1200" dirty="0">
                        <a:cs typeface="Arial"/>
                      </a:endParaRPr>
                    </a:p>
                  </a:txBody>
                  <a:tcPr marL="68580" marR="68580" marT="0" marB="0" anchor="ctr"/>
                </a:tc>
                <a:extLst>
                  <a:ext uri="{0D108BD9-81ED-4DB2-BD59-A6C34878D82A}">
                    <a16:rowId xmlns:a16="http://schemas.microsoft.com/office/drawing/2014/main" val="2054372720"/>
                  </a:ext>
                </a:extLst>
              </a:tr>
              <a:tr h="400009">
                <a:tc>
                  <a:txBody>
                    <a:bodyPr/>
                    <a:lstStyle/>
                    <a:p>
                      <a:pPr algn="ctr">
                        <a:spcBef>
                          <a:spcPts val="100"/>
                        </a:spcBef>
                        <a:spcAft>
                          <a:spcPts val="100"/>
                        </a:spcAft>
                        <a:tabLst>
                          <a:tab pos="504190" algn="l"/>
                          <a:tab pos="756285" algn="l"/>
                        </a:tabLst>
                      </a:pPr>
                      <a:r>
                        <a:rPr lang="en-AU" sz="1200" b="1" dirty="0">
                          <a:solidFill>
                            <a:schemeClr val="bg1"/>
                          </a:solidFill>
                          <a:effectLst/>
                          <a:latin typeface="+mn-lt"/>
                          <a:ea typeface="Times New Roman" panose="02020603050405020304" pitchFamily="18" charset="0"/>
                          <a:cs typeface="Arial"/>
                        </a:rPr>
                        <a:t>1</a:t>
                      </a:r>
                    </a:p>
                  </a:txBody>
                  <a:tcPr marL="68580" marR="68580" marT="0" marB="0" anchor="ctr"/>
                </a:tc>
                <a:tc>
                  <a:txBody>
                    <a:bodyPr/>
                    <a:lstStyle/>
                    <a:p>
                      <a:pPr marL="0" algn="ctr" defTabSz="801929" rtl="0" eaLnBrk="1" latinLnBrk="0" hangingPunct="1">
                        <a:spcBef>
                          <a:spcPts val="100"/>
                        </a:spcBef>
                        <a:spcAft>
                          <a:spcPts val="100"/>
                        </a:spcAft>
                        <a:tabLst>
                          <a:tab pos="504190" algn="l"/>
                          <a:tab pos="756285" algn="l"/>
                        </a:tabLst>
                      </a:pPr>
                      <a:r>
                        <a:rPr lang="en-AU" sz="1200" kern="1200" dirty="0">
                          <a:solidFill>
                            <a:schemeClr val="dk1"/>
                          </a:solidFill>
                          <a:latin typeface="+mn-lt"/>
                          <a:ea typeface="+mn-ea"/>
                          <a:cs typeface="+mn-cs"/>
                        </a:rPr>
                        <a:t>10:30 - 10:40</a:t>
                      </a:r>
                    </a:p>
                  </a:txBody>
                  <a:tcPr marL="68580" marR="68580" marT="0" marB="0" anchor="ctr"/>
                </a:tc>
                <a:tc>
                  <a:txBody>
                    <a:bodyPr/>
                    <a:lstStyle/>
                    <a:p>
                      <a:pPr marL="0" algn="l" defTabSz="801929" rtl="0" eaLnBrk="1" latinLnBrk="0" hangingPunct="1">
                        <a:spcBef>
                          <a:spcPts val="100"/>
                        </a:spcBef>
                        <a:spcAft>
                          <a:spcPts val="100"/>
                        </a:spcAft>
                        <a:tabLst>
                          <a:tab pos="504190" algn="l"/>
                          <a:tab pos="756285" algn="l"/>
                        </a:tabLst>
                      </a:pPr>
                      <a:r>
                        <a:rPr lang="en-AU" sz="1200" dirty="0">
                          <a:effectLst/>
                          <a:latin typeface="+mn-lt"/>
                          <a:cs typeface="Arial"/>
                        </a:rPr>
                        <a:t>Welcome and introduction</a:t>
                      </a:r>
                      <a:endParaRPr lang="en-AU" sz="1200" kern="1200" dirty="0">
                        <a:solidFill>
                          <a:schemeClr val="dk1"/>
                        </a:solidFill>
                        <a:latin typeface="+mn-lt"/>
                        <a:ea typeface="+mn-ea"/>
                        <a:cs typeface="Arial"/>
                      </a:endParaRPr>
                    </a:p>
                  </a:txBody>
                  <a:tcPr marL="68580" marR="68580" marT="0" marB="0" anchor="ctr"/>
                </a:tc>
                <a:tc>
                  <a:txBody>
                    <a:bodyPr/>
                    <a:lstStyle/>
                    <a:p>
                      <a:pPr marL="0" algn="l" defTabSz="801929" rtl="0" eaLnBrk="1" latinLnBrk="0" hangingPunct="1">
                        <a:spcBef>
                          <a:spcPts val="100"/>
                        </a:spcBef>
                        <a:spcAft>
                          <a:spcPts val="100"/>
                        </a:spcAft>
                        <a:tabLst>
                          <a:tab pos="504190" algn="l"/>
                          <a:tab pos="756285" algn="l"/>
                        </a:tabLst>
                      </a:pPr>
                      <a:r>
                        <a:rPr lang="en-AU" sz="1200" b="0" kern="1200" dirty="0">
                          <a:solidFill>
                            <a:schemeClr val="tx1"/>
                          </a:solidFill>
                          <a:effectLst/>
                          <a:latin typeface="+mn-lt"/>
                          <a:ea typeface="+mn-ea"/>
                          <a:cs typeface="Arial"/>
                        </a:rPr>
                        <a:t>Greg Minney</a:t>
                      </a:r>
                      <a:endParaRPr lang="en-AU" sz="1200" kern="1200" dirty="0">
                        <a:solidFill>
                          <a:schemeClr val="dk1"/>
                        </a:solidFill>
                        <a:latin typeface="+mn-lt"/>
                        <a:ea typeface="+mn-ea"/>
                        <a:cs typeface="Arial"/>
                      </a:endParaRPr>
                    </a:p>
                  </a:txBody>
                  <a:tcPr marL="68580" marR="68580" marT="0" marB="0" anchor="ctr"/>
                </a:tc>
                <a:extLst>
                  <a:ext uri="{0D108BD9-81ED-4DB2-BD59-A6C34878D82A}">
                    <a16:rowId xmlns:a16="http://schemas.microsoft.com/office/drawing/2014/main" val="1102688441"/>
                  </a:ext>
                </a:extLst>
              </a:tr>
              <a:tr h="421631">
                <a:tc>
                  <a:txBody>
                    <a:bodyPr/>
                    <a:lstStyle/>
                    <a:p>
                      <a:pPr lvl="0" algn="ctr">
                        <a:spcBef>
                          <a:spcPts val="100"/>
                        </a:spcBef>
                        <a:spcAft>
                          <a:spcPts val="100"/>
                        </a:spcAft>
                        <a:buNone/>
                        <a:tabLst>
                          <a:tab pos="504190" algn="l"/>
                          <a:tab pos="756285" algn="l"/>
                        </a:tabLst>
                      </a:pPr>
                      <a:r>
                        <a:rPr lang="en-AU" sz="1200" b="1" dirty="0">
                          <a:solidFill>
                            <a:schemeClr val="bg1"/>
                          </a:solidFill>
                          <a:effectLst/>
                          <a:latin typeface="+mn-lt"/>
                          <a:ea typeface="Times New Roman" panose="02020603050405020304" pitchFamily="18" charset="0"/>
                          <a:cs typeface="Arial"/>
                        </a:rPr>
                        <a:t>2</a:t>
                      </a:r>
                    </a:p>
                  </a:txBody>
                  <a:tcPr marL="68580" marR="68580" marT="0" marB="0" anchor="ctr"/>
                </a:tc>
                <a:tc>
                  <a:txBody>
                    <a:bodyPr/>
                    <a:lstStyle/>
                    <a:p>
                      <a:pPr marL="0" marR="0" lvl="0" indent="0" algn="ctr"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200" kern="1200" dirty="0">
                          <a:solidFill>
                            <a:schemeClr val="dk1"/>
                          </a:solidFill>
                          <a:latin typeface="+mn-lt"/>
                          <a:ea typeface="+mn-ea"/>
                          <a:cs typeface="+mn-cs"/>
                        </a:rPr>
                        <a:t>10:40 - 11:00</a:t>
                      </a:r>
                    </a:p>
                  </a:txBody>
                  <a:tcPr marL="68580" marR="68580" marT="0" marB="0" anchor="ctr"/>
                </a:tc>
                <a:tc>
                  <a:txBody>
                    <a:bodyPr/>
                    <a:lstStyle/>
                    <a:p>
                      <a:pPr marL="0" marR="0" lvl="0" indent="0" algn="l" rtl="0" eaLnBrk="1" fontAlgn="auto" latinLnBrk="0" hangingPunct="1">
                        <a:lnSpc>
                          <a:spcPct val="100000"/>
                        </a:lnSpc>
                        <a:spcBef>
                          <a:spcPts val="0"/>
                        </a:spcBef>
                        <a:spcAft>
                          <a:spcPts val="0"/>
                        </a:spcAft>
                        <a:buClrTx/>
                        <a:buSzTx/>
                        <a:buFontTx/>
                        <a:buNone/>
                      </a:pPr>
                      <a:r>
                        <a:rPr lang="en-AU" sz="1200" dirty="0">
                          <a:cs typeface="Arial"/>
                        </a:rPr>
                        <a:t>MSDR Data Transition WG Debrief </a:t>
                      </a:r>
                      <a:endParaRPr lang="en-US" dirty="0"/>
                    </a:p>
                  </a:txBody>
                  <a:tcPr marL="68580" marR="68580" marT="0" marB="0" anchor="ct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200" b="0" kern="1200" dirty="0">
                          <a:solidFill>
                            <a:schemeClr val="tx1"/>
                          </a:solidFill>
                          <a:effectLst/>
                          <a:latin typeface="+mn-lt"/>
                          <a:ea typeface="+mn-ea"/>
                          <a:cs typeface="Arial"/>
                        </a:rPr>
                        <a:t>Blaine Miner</a:t>
                      </a:r>
                      <a:endParaRPr lang="en-AU" sz="1200" b="0" kern="1200" dirty="0">
                        <a:solidFill>
                          <a:schemeClr val="tx1"/>
                        </a:solidFill>
                        <a:latin typeface="+mn-lt"/>
                        <a:ea typeface="+mn-ea"/>
                        <a:cs typeface="Arial"/>
                      </a:endParaRPr>
                    </a:p>
                  </a:txBody>
                  <a:tcPr marL="68580" marR="68580" marT="0" marB="0" anchor="ctr"/>
                </a:tc>
                <a:extLst>
                  <a:ext uri="{0D108BD9-81ED-4DB2-BD59-A6C34878D82A}">
                    <a16:rowId xmlns:a16="http://schemas.microsoft.com/office/drawing/2014/main" val="1976767218"/>
                  </a:ext>
                </a:extLst>
              </a:tr>
              <a:tr h="410820">
                <a:tc>
                  <a:txBody>
                    <a:bodyPr/>
                    <a:lstStyle/>
                    <a:p>
                      <a:pPr lvl="0" algn="ctr">
                        <a:spcBef>
                          <a:spcPts val="100"/>
                        </a:spcBef>
                        <a:spcAft>
                          <a:spcPts val="100"/>
                        </a:spcAft>
                        <a:buNone/>
                        <a:tabLst>
                          <a:tab pos="504190" algn="l"/>
                          <a:tab pos="756285" algn="l"/>
                        </a:tabLst>
                      </a:pPr>
                      <a:r>
                        <a:rPr lang="en-AU" sz="1200" b="1" dirty="0">
                          <a:solidFill>
                            <a:schemeClr val="bg1"/>
                          </a:solidFill>
                          <a:effectLst/>
                          <a:latin typeface="+mn-lt"/>
                          <a:ea typeface="Times New Roman" panose="02020603050405020304" pitchFamily="18" charset="0"/>
                          <a:cs typeface="Arial"/>
                        </a:rPr>
                        <a:t>3</a:t>
                      </a:r>
                    </a:p>
                  </a:txBody>
                  <a:tcPr marL="68580" marR="68580" marT="0" marB="0" anchor="ctr"/>
                </a:tc>
                <a:tc>
                  <a:txBody>
                    <a:bodyPr/>
                    <a:lstStyle/>
                    <a:p>
                      <a:pPr marL="0" marR="0" lvl="0" indent="0" algn="ctr"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200" kern="1200" dirty="0">
                          <a:solidFill>
                            <a:schemeClr val="dk1"/>
                          </a:solidFill>
                          <a:latin typeface="+mn-lt"/>
                          <a:ea typeface="+mn-ea"/>
                          <a:cs typeface="+mn-cs"/>
                        </a:rPr>
                        <a:t>11:00 - 11:45</a:t>
                      </a:r>
                    </a:p>
                  </a:txBody>
                  <a:tcPr marL="68580" marR="68580" marT="0" marB="0" anchor="ctr"/>
                </a:tc>
                <a:tc>
                  <a:txBody>
                    <a:bodyPr/>
                    <a:lstStyle/>
                    <a:p>
                      <a:pPr lvl="0">
                        <a:buNone/>
                      </a:pPr>
                      <a:r>
                        <a:rPr lang="en-US" sz="1200" dirty="0"/>
                        <a:t>CATS Transaction Analysis update</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200" b="0" kern="1200" dirty="0">
                          <a:solidFill>
                            <a:schemeClr val="tx1"/>
                          </a:solidFill>
                          <a:effectLst/>
                          <a:latin typeface="+mn-lt"/>
                          <a:ea typeface="+mn-ea"/>
                          <a:cs typeface="Arial"/>
                        </a:rPr>
                        <a:t>Blaine Miner/Paul Lyttle</a:t>
                      </a:r>
                      <a:endParaRPr lang="en-AU" sz="1200" kern="1200" dirty="0">
                        <a:solidFill>
                          <a:schemeClr val="dk1"/>
                        </a:solidFill>
                        <a:latin typeface="+mn-lt"/>
                        <a:ea typeface="+mn-ea"/>
                        <a:cs typeface="Arial"/>
                      </a:endParaRPr>
                    </a:p>
                  </a:txBody>
                  <a:tcPr marL="68580" marR="68580" marT="0" marB="0" anchor="ctr"/>
                </a:tc>
                <a:extLst>
                  <a:ext uri="{0D108BD9-81ED-4DB2-BD59-A6C34878D82A}">
                    <a16:rowId xmlns:a16="http://schemas.microsoft.com/office/drawing/2014/main" val="3107938064"/>
                  </a:ext>
                </a:extLst>
              </a:tr>
              <a:tr h="389198">
                <a:tc>
                  <a:txBody>
                    <a:bodyPr/>
                    <a:lstStyle/>
                    <a:p>
                      <a:pPr lvl="0" algn="ctr">
                        <a:spcBef>
                          <a:spcPts val="100"/>
                        </a:spcBef>
                        <a:spcAft>
                          <a:spcPts val="100"/>
                        </a:spcAft>
                        <a:buNone/>
                        <a:tabLst>
                          <a:tab pos="504190" algn="l"/>
                          <a:tab pos="756285" algn="l"/>
                        </a:tabLst>
                      </a:pPr>
                      <a:r>
                        <a:rPr lang="en-AU" sz="1200" b="1" dirty="0">
                          <a:solidFill>
                            <a:schemeClr val="bg1"/>
                          </a:solidFill>
                          <a:effectLst/>
                          <a:latin typeface="+mn-lt"/>
                          <a:ea typeface="Times New Roman" panose="02020603050405020304" pitchFamily="18" charset="0"/>
                          <a:cs typeface="Arial"/>
                        </a:rPr>
                        <a:t>4</a:t>
                      </a:r>
                    </a:p>
                  </a:txBody>
                  <a:tcPr marL="68580" marR="68580" marT="0" marB="0" anchor="ctr"/>
                </a:tc>
                <a:tc>
                  <a:txBody>
                    <a:bodyPr/>
                    <a:lstStyle/>
                    <a:p>
                      <a:pPr marL="0" marR="0" lvl="0" indent="0" algn="ctr"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200" kern="1200" dirty="0">
                          <a:solidFill>
                            <a:schemeClr val="dk1"/>
                          </a:solidFill>
                          <a:latin typeface="+mn-lt"/>
                          <a:ea typeface="+mn-ea"/>
                          <a:cs typeface="+mn-cs"/>
                        </a:rPr>
                        <a:t>11:45 - 12:00</a:t>
                      </a:r>
                    </a:p>
                  </a:txBody>
                  <a:tcPr marL="68580" marR="68580" marT="0" marB="0" anchor="ctr"/>
                </a:tc>
                <a:tc>
                  <a:txBody>
                    <a:bodyPr/>
                    <a:lstStyle/>
                    <a:p>
                      <a:r>
                        <a:rPr lang="en-AU" sz="1200" dirty="0">
                          <a:cs typeface="Arial"/>
                        </a:rPr>
                        <a:t>GLOPOOL planning</a:t>
                      </a:r>
                    </a:p>
                  </a:txBody>
                  <a:tcPr marL="68580" marR="68580" marT="0" marB="0" anchor="ctr"/>
                </a:tc>
                <a:tc>
                  <a:txBody>
                    <a:bodyPr/>
                    <a:lstStyle/>
                    <a:p>
                      <a:r>
                        <a:rPr lang="en-AU" sz="1200" dirty="0">
                          <a:cs typeface="Arial"/>
                        </a:rPr>
                        <a:t>Paul Lyttle</a:t>
                      </a:r>
                    </a:p>
                  </a:txBody>
                  <a:tcPr marL="68580" marR="68580" marT="0" marB="0" anchor="ctr"/>
                </a:tc>
                <a:extLst>
                  <a:ext uri="{0D108BD9-81ED-4DB2-BD59-A6C34878D82A}">
                    <a16:rowId xmlns:a16="http://schemas.microsoft.com/office/drawing/2014/main" val="4286006986"/>
                  </a:ext>
                </a:extLst>
              </a:tr>
              <a:tr h="443253">
                <a:tc>
                  <a:txBody>
                    <a:bodyPr/>
                    <a:lstStyle/>
                    <a:p>
                      <a:pPr algn="ctr">
                        <a:spcBef>
                          <a:spcPts val="100"/>
                        </a:spcBef>
                        <a:spcAft>
                          <a:spcPts val="100"/>
                        </a:spcAft>
                        <a:tabLst>
                          <a:tab pos="504190" algn="l"/>
                          <a:tab pos="756285" algn="l"/>
                        </a:tabLst>
                      </a:pPr>
                      <a:r>
                        <a:rPr lang="en-AU" sz="1200" b="1" dirty="0">
                          <a:solidFill>
                            <a:schemeClr val="bg1"/>
                          </a:solidFill>
                          <a:effectLst/>
                          <a:latin typeface="+mn-lt"/>
                          <a:ea typeface="Times New Roman" panose="02020603050405020304" pitchFamily="18" charset="0"/>
                          <a:cs typeface="Arial"/>
                        </a:rPr>
                        <a:t>5</a:t>
                      </a:r>
                    </a:p>
                  </a:txBody>
                  <a:tcPr marL="68580" marR="68580" marT="0" marB="0" anchor="ctr"/>
                </a:tc>
                <a:tc>
                  <a:txBody>
                    <a:bodyPr/>
                    <a:lstStyle/>
                    <a:p>
                      <a:pPr marL="0" algn="ctr" defTabSz="801929" rtl="0" eaLnBrk="1" latinLnBrk="0" hangingPunct="1">
                        <a:spcBef>
                          <a:spcPts val="100"/>
                        </a:spcBef>
                        <a:spcAft>
                          <a:spcPts val="100"/>
                        </a:spcAft>
                        <a:tabLst>
                          <a:tab pos="504190" algn="l"/>
                          <a:tab pos="756285" algn="l"/>
                        </a:tabLst>
                      </a:pPr>
                      <a:r>
                        <a:rPr lang="en-AU" sz="1200" kern="1200" dirty="0">
                          <a:solidFill>
                            <a:schemeClr val="dk1"/>
                          </a:solidFill>
                          <a:latin typeface="+mn-lt"/>
                          <a:ea typeface="+mn-ea"/>
                          <a:cs typeface="+mn-cs"/>
                        </a:rPr>
                        <a:t>12:00 - 12:10</a:t>
                      </a:r>
                    </a:p>
                  </a:txBody>
                  <a:tcPr marL="68580" marR="68580" marT="0" marB="0" anchor="ctr"/>
                </a:tc>
                <a:tc>
                  <a:txBody>
                    <a:bodyPr/>
                    <a:lstStyle/>
                    <a:p>
                      <a:r>
                        <a:rPr lang="fr-FR" sz="1200" dirty="0"/>
                        <a:t>MTP Update</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200" b="0" kern="1200" dirty="0">
                          <a:solidFill>
                            <a:schemeClr val="tx1"/>
                          </a:solidFill>
                          <a:effectLst/>
                          <a:latin typeface="+mn-lt"/>
                          <a:ea typeface="+mn-ea"/>
                          <a:cs typeface="Arial"/>
                        </a:rPr>
                        <a:t>Blaine Miner</a:t>
                      </a:r>
                      <a:endParaRPr lang="en-AU" sz="1200" b="0" kern="1200" dirty="0">
                        <a:solidFill>
                          <a:schemeClr val="tx1"/>
                        </a:solidFill>
                        <a:latin typeface="+mn-lt"/>
                        <a:ea typeface="+mn-ea"/>
                        <a:cs typeface="Arial"/>
                      </a:endParaRPr>
                    </a:p>
                  </a:txBody>
                  <a:tcPr marL="68580" marR="68580" marT="0" marB="0" anchor="ctr"/>
                </a:tc>
                <a:extLst>
                  <a:ext uri="{0D108BD9-81ED-4DB2-BD59-A6C34878D82A}">
                    <a16:rowId xmlns:a16="http://schemas.microsoft.com/office/drawing/2014/main" val="815682833"/>
                  </a:ext>
                </a:extLst>
              </a:tr>
              <a:tr h="389198">
                <a:tc>
                  <a:txBody>
                    <a:bodyPr/>
                    <a:lstStyle/>
                    <a:p>
                      <a:pPr lvl="0" algn="ctr">
                        <a:spcBef>
                          <a:spcPts val="100"/>
                        </a:spcBef>
                        <a:spcAft>
                          <a:spcPts val="100"/>
                        </a:spcAft>
                        <a:buNone/>
                        <a:tabLst>
                          <a:tab pos="504190" algn="l"/>
                          <a:tab pos="756285" algn="l"/>
                        </a:tabLst>
                      </a:pPr>
                      <a:r>
                        <a:rPr lang="en-AU" sz="1200" b="1" dirty="0">
                          <a:solidFill>
                            <a:schemeClr val="bg1"/>
                          </a:solidFill>
                          <a:effectLst/>
                          <a:latin typeface="+mn-lt"/>
                          <a:ea typeface="Times New Roman" panose="02020603050405020304" pitchFamily="18" charset="0"/>
                          <a:cs typeface="Arial"/>
                        </a:rPr>
                        <a:t>6</a:t>
                      </a:r>
                    </a:p>
                  </a:txBody>
                  <a:tcPr marL="68580" marR="68580" marT="0" marB="0" anchor="ctr"/>
                </a:tc>
                <a:tc>
                  <a:txBody>
                    <a:bodyPr/>
                    <a:lstStyle/>
                    <a:p>
                      <a:pPr marL="0" lvl="0" algn="ctr">
                        <a:spcBef>
                          <a:spcPts val="100"/>
                        </a:spcBef>
                        <a:spcAft>
                          <a:spcPts val="100"/>
                        </a:spcAft>
                        <a:buNone/>
                      </a:pPr>
                      <a:r>
                        <a:rPr lang="en-AU" sz="1200" b="0" i="0" u="none" strike="noStrike" kern="1200" noProof="0" dirty="0">
                          <a:solidFill>
                            <a:schemeClr val="dk1"/>
                          </a:solidFill>
                        </a:rPr>
                        <a:t>12:10 - 12:20</a:t>
                      </a:r>
                      <a:endParaRPr lang="en-US" dirty="0"/>
                    </a:p>
                  </a:txBody>
                  <a:tcPr marL="68580" marR="68580" marT="0" marB="0" anchor="ctr"/>
                </a:tc>
                <a:tc>
                  <a:txBody>
                    <a:bodyPr/>
                    <a:lstStyle/>
                    <a:p>
                      <a:pPr lvl="0">
                        <a:buNone/>
                      </a:pPr>
                      <a:r>
                        <a:rPr lang="fr-FR" sz="1200" dirty="0"/>
                        <a:t>Cross Boundary Supplies Guideline</a:t>
                      </a:r>
                    </a:p>
                  </a:txBody>
                  <a:tcPr marL="68580" marR="68580" marT="0" marB="0" anchor="ctr"/>
                </a:tc>
                <a:tc>
                  <a:txBody>
                    <a:bodyPr/>
                    <a:lstStyle/>
                    <a:p>
                      <a:pPr marL="0" lvl="0" indent="0" algn="l">
                        <a:lnSpc>
                          <a:spcPct val="100000"/>
                        </a:lnSpc>
                        <a:spcBef>
                          <a:spcPts val="100"/>
                        </a:spcBef>
                        <a:spcAft>
                          <a:spcPts val="100"/>
                        </a:spcAft>
                        <a:buNone/>
                      </a:pPr>
                      <a:r>
                        <a:rPr lang="en-AU" sz="1200" b="0" kern="1200" dirty="0">
                          <a:solidFill>
                            <a:schemeClr val="tx1"/>
                          </a:solidFill>
                          <a:effectLst/>
                          <a:latin typeface="+mn-lt"/>
                          <a:ea typeface="+mn-ea"/>
                          <a:cs typeface="Arial"/>
                        </a:rPr>
                        <a:t>David Ripper</a:t>
                      </a:r>
                    </a:p>
                  </a:txBody>
                  <a:tcPr marL="68580" marR="68580" marT="0" marB="0" anchor="ctr"/>
                </a:tc>
                <a:extLst>
                  <a:ext uri="{0D108BD9-81ED-4DB2-BD59-A6C34878D82A}">
                    <a16:rowId xmlns:a16="http://schemas.microsoft.com/office/drawing/2014/main" val="3756218833"/>
                  </a:ext>
                </a:extLst>
              </a:tr>
              <a:tr h="414753">
                <a:tc>
                  <a:txBody>
                    <a:bodyPr/>
                    <a:lstStyle/>
                    <a:p>
                      <a:pPr algn="ctr">
                        <a:spcBef>
                          <a:spcPts val="100"/>
                        </a:spcBef>
                        <a:spcAft>
                          <a:spcPts val="100"/>
                        </a:spcAft>
                        <a:tabLst>
                          <a:tab pos="504190" algn="l"/>
                          <a:tab pos="756285" algn="l"/>
                        </a:tabLst>
                      </a:pPr>
                      <a:r>
                        <a:rPr lang="en-AU" sz="1200" b="1" dirty="0">
                          <a:solidFill>
                            <a:schemeClr val="bg1"/>
                          </a:solidFill>
                          <a:effectLst/>
                          <a:latin typeface="+mn-lt"/>
                          <a:ea typeface="Times New Roman" panose="02020603050405020304" pitchFamily="18" charset="0"/>
                          <a:cs typeface="Arial"/>
                        </a:rPr>
                        <a:t>7</a:t>
                      </a:r>
                    </a:p>
                  </a:txBody>
                  <a:tcPr marL="68580" marR="68580" marT="0" marB="0" anchor="ctr"/>
                </a:tc>
                <a:tc>
                  <a:txBody>
                    <a:bodyPr/>
                    <a:lstStyle/>
                    <a:p>
                      <a:pPr marL="0" algn="ctr" defTabSz="801929" rtl="0" eaLnBrk="1" latinLnBrk="0" hangingPunct="1">
                        <a:spcBef>
                          <a:spcPts val="100"/>
                        </a:spcBef>
                        <a:spcAft>
                          <a:spcPts val="100"/>
                        </a:spcAft>
                        <a:tabLst>
                          <a:tab pos="504190" algn="l"/>
                          <a:tab pos="756285" algn="l"/>
                        </a:tabLst>
                      </a:pPr>
                      <a:r>
                        <a:rPr lang="en-AU" sz="1200" kern="1200" dirty="0">
                          <a:solidFill>
                            <a:schemeClr val="dk1"/>
                          </a:solidFill>
                          <a:latin typeface="+mn-lt"/>
                          <a:ea typeface="+mn-ea"/>
                          <a:cs typeface="+mn-cs"/>
                        </a:rPr>
                        <a:t>12:20 - 12:30</a:t>
                      </a:r>
                    </a:p>
                  </a:txBody>
                  <a:tcPr marL="68580" marR="68580" marT="0" marB="0" anchor="ctr"/>
                </a:tc>
                <a:tc>
                  <a:txBody>
                    <a:bodyPr/>
                    <a:lstStyle/>
                    <a:p>
                      <a:r>
                        <a:rPr lang="en-AU" sz="1200" b="0" kern="1200" dirty="0">
                          <a:solidFill>
                            <a:schemeClr val="tx1"/>
                          </a:solidFill>
                          <a:effectLst/>
                          <a:latin typeface="+mn-lt"/>
                          <a:ea typeface="+mn-ea"/>
                          <a:cs typeface="Arial"/>
                        </a:rPr>
                        <a:t>Next steps and general business</a:t>
                      </a:r>
                      <a:endParaRPr lang="en-AU" sz="1200" dirty="0">
                        <a:cs typeface="Arial"/>
                      </a:endParaRPr>
                    </a:p>
                  </a:txBody>
                  <a:tcPr marL="68580" marR="68580" marT="0" marB="0" anchor="ctr"/>
                </a:tc>
                <a:tc>
                  <a:txBody>
                    <a:bodyPr/>
                    <a:lstStyle/>
                    <a:p>
                      <a:r>
                        <a:rPr lang="en-AU" sz="1200" b="0" kern="1200" dirty="0">
                          <a:solidFill>
                            <a:schemeClr val="tx1"/>
                          </a:solidFill>
                          <a:effectLst/>
                          <a:latin typeface="+mn-lt"/>
                          <a:cs typeface="Arial"/>
                        </a:rPr>
                        <a:t>Greg Minney</a:t>
                      </a:r>
                      <a:endParaRPr lang="en-AU" sz="1200" dirty="0">
                        <a:cs typeface="Arial"/>
                      </a:endParaRPr>
                    </a:p>
                  </a:txBody>
                  <a:tcPr marL="68580" marR="68580" marT="0" marB="0" anchor="ctr"/>
                </a:tc>
                <a:extLst>
                  <a:ext uri="{0D108BD9-81ED-4DB2-BD59-A6C34878D82A}">
                    <a16:rowId xmlns:a16="http://schemas.microsoft.com/office/drawing/2014/main" val="3817438379"/>
                  </a:ext>
                </a:extLst>
              </a:tr>
            </a:tbl>
          </a:graphicData>
        </a:graphic>
      </p:graphicFrame>
    </p:spTree>
    <p:extLst>
      <p:ext uri="{BB962C8B-B14F-4D97-AF65-F5344CB8AC3E}">
        <p14:creationId xmlns:p14="http://schemas.microsoft.com/office/powerpoint/2010/main" val="3750593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76A63-BA8D-4C83-9E59-B6E90A026618}"/>
              </a:ext>
            </a:extLst>
          </p:cNvPr>
          <p:cNvSpPr>
            <a:spLocks noGrp="1"/>
          </p:cNvSpPr>
          <p:nvPr>
            <p:ph type="title"/>
          </p:nvPr>
        </p:nvSpPr>
        <p:spPr/>
        <p:txBody>
          <a:bodyPr/>
          <a:lstStyle/>
          <a:p>
            <a:r>
              <a:rPr lang="en-AU" dirty="0"/>
              <a:t>MSDR Data Transition WG Debrief </a:t>
            </a:r>
          </a:p>
        </p:txBody>
      </p:sp>
      <p:sp>
        <p:nvSpPr>
          <p:cNvPr id="3" name="Text Placeholder 2">
            <a:extLst>
              <a:ext uri="{FF2B5EF4-FFF2-40B4-BE49-F238E27FC236}">
                <a16:creationId xmlns:a16="http://schemas.microsoft.com/office/drawing/2014/main" id="{5D9F9F8A-7B3B-4CFD-AD51-F4ACC0AD73A4}"/>
              </a:ext>
            </a:extLst>
          </p:cNvPr>
          <p:cNvSpPr>
            <a:spLocks noGrp="1"/>
          </p:cNvSpPr>
          <p:nvPr>
            <p:ph type="body" idx="1"/>
          </p:nvPr>
        </p:nvSpPr>
        <p:spPr/>
        <p:txBody>
          <a:bodyPr/>
          <a:lstStyle/>
          <a:p>
            <a:r>
              <a:rPr lang="en-AU" dirty="0"/>
              <a:t>Blaine Miner</a:t>
            </a:r>
          </a:p>
        </p:txBody>
      </p:sp>
      <p:sp>
        <p:nvSpPr>
          <p:cNvPr id="4" name="Slide Number Placeholder 3">
            <a:extLst>
              <a:ext uri="{FF2B5EF4-FFF2-40B4-BE49-F238E27FC236}">
                <a16:creationId xmlns:a16="http://schemas.microsoft.com/office/drawing/2014/main" id="{5886942E-5AEC-44B3-8F61-D2530F45260F}"/>
              </a:ext>
            </a:extLst>
          </p:cNvPr>
          <p:cNvSpPr>
            <a:spLocks noGrp="1"/>
          </p:cNvSpPr>
          <p:nvPr>
            <p:ph type="sldNum" sz="quarter" idx="12"/>
          </p:nvPr>
        </p:nvSpPr>
        <p:spPr/>
        <p:txBody>
          <a:bodyPr/>
          <a:lstStyle/>
          <a:p>
            <a:fld id="{4EC81F68-4976-451A-B2E9-79BCBD2F70CC}" type="slidenum">
              <a:rPr lang="en-AU" smtClean="0"/>
              <a:pPr/>
              <a:t>4</a:t>
            </a:fld>
            <a:endParaRPr lang="en-AU" dirty="0"/>
          </a:p>
        </p:txBody>
      </p:sp>
    </p:spTree>
    <p:extLst>
      <p:ext uri="{BB962C8B-B14F-4D97-AF65-F5344CB8AC3E}">
        <p14:creationId xmlns:p14="http://schemas.microsoft.com/office/powerpoint/2010/main" val="31676535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5FCD6-6009-4C00-A987-1BE3EEB4D728}"/>
              </a:ext>
            </a:extLst>
          </p:cNvPr>
          <p:cNvSpPr>
            <a:spLocks noGrp="1"/>
          </p:cNvSpPr>
          <p:nvPr>
            <p:ph type="title"/>
          </p:nvPr>
        </p:nvSpPr>
        <p:spPr>
          <a:xfrm>
            <a:off x="206547" y="150494"/>
            <a:ext cx="10255424" cy="1310695"/>
          </a:xfrm>
        </p:spPr>
        <p:txBody>
          <a:bodyPr/>
          <a:lstStyle/>
          <a:p>
            <a:r>
              <a:rPr lang="en-AU" dirty="0"/>
              <a:t>MSDR Data Transition WG Debrief </a:t>
            </a:r>
          </a:p>
        </p:txBody>
      </p:sp>
      <p:sp>
        <p:nvSpPr>
          <p:cNvPr id="3" name="Content Placeholder 2">
            <a:extLst>
              <a:ext uri="{FF2B5EF4-FFF2-40B4-BE49-F238E27FC236}">
                <a16:creationId xmlns:a16="http://schemas.microsoft.com/office/drawing/2014/main" id="{0A29A197-A1BA-4B29-9CD8-7E11CB479ECA}"/>
              </a:ext>
            </a:extLst>
          </p:cNvPr>
          <p:cNvSpPr>
            <a:spLocks noGrp="1"/>
          </p:cNvSpPr>
          <p:nvPr>
            <p:ph idx="1"/>
          </p:nvPr>
        </p:nvSpPr>
        <p:spPr>
          <a:xfrm>
            <a:off x="206546" y="1841881"/>
            <a:ext cx="10255425" cy="5479713"/>
          </a:xfrm>
        </p:spPr>
        <p:txBody>
          <a:bodyPr vert="horz" lIns="91440" tIns="45720" rIns="91440" bIns="45720" rtlCol="0" anchor="t">
            <a:normAutofit/>
          </a:bodyPr>
          <a:lstStyle/>
          <a:p>
            <a:pPr marL="200025" lvl="0" indent="-200025">
              <a:lnSpc>
                <a:spcPct val="110000"/>
              </a:lnSpc>
            </a:pPr>
            <a:r>
              <a:rPr lang="en-AU" sz="2000" dirty="0"/>
              <a:t>AEMO hosted the first workshop on Tuesday the 30th of March </a:t>
            </a:r>
          </a:p>
          <a:p>
            <a:pPr marL="600990" lvl="1" indent="-200025">
              <a:lnSpc>
                <a:spcPct val="110000"/>
              </a:lnSpc>
            </a:pPr>
            <a:r>
              <a:rPr lang="en-AU" sz="1649" dirty="0"/>
              <a:t>Attended by over 100 representatives from market participants</a:t>
            </a:r>
          </a:p>
          <a:p>
            <a:pPr marL="200025" lvl="0" indent="-200025">
              <a:lnSpc>
                <a:spcPct val="110000"/>
              </a:lnSpc>
            </a:pPr>
            <a:r>
              <a:rPr lang="en-AU" sz="2000" dirty="0"/>
              <a:t>Workshop participants went through the MSDR changes field by field and were asked to provide initial feedback on:</a:t>
            </a:r>
          </a:p>
          <a:p>
            <a:pPr marL="600990" lvl="1" indent="-200025">
              <a:lnSpc>
                <a:spcPct val="110000"/>
              </a:lnSpc>
            </a:pPr>
            <a:r>
              <a:rPr lang="en-AU" sz="1649" dirty="0"/>
              <a:t>Priority (high, medium and low)</a:t>
            </a:r>
          </a:p>
          <a:p>
            <a:pPr marL="600990" lvl="1" indent="-200025">
              <a:lnSpc>
                <a:spcPct val="110000"/>
              </a:lnSpc>
            </a:pPr>
            <a:r>
              <a:rPr lang="en-AU" sz="1649" dirty="0"/>
              <a:t>Expected data volumes</a:t>
            </a:r>
          </a:p>
          <a:p>
            <a:pPr marL="600990" lvl="1" indent="-200025">
              <a:lnSpc>
                <a:spcPct val="110000"/>
              </a:lnSpc>
            </a:pPr>
            <a:r>
              <a:rPr lang="en-AU" sz="1649" dirty="0"/>
              <a:t>Whether a “compliance holiday” was required</a:t>
            </a:r>
          </a:p>
          <a:p>
            <a:pPr marL="600990" lvl="1" indent="-200025">
              <a:lnSpc>
                <a:spcPct val="110000"/>
              </a:lnSpc>
            </a:pPr>
            <a:r>
              <a:rPr lang="en-AU" sz="1649" dirty="0"/>
              <a:t>The proposed approach of using CRs to update that field</a:t>
            </a:r>
          </a:p>
          <a:p>
            <a:pPr marL="200025" lvl="0" indent="-200025">
              <a:lnSpc>
                <a:spcPct val="110000"/>
              </a:lnSpc>
            </a:pPr>
            <a:r>
              <a:rPr lang="en-AU" sz="2000" dirty="0"/>
              <a:t>The slide presentation was updated during that meeting</a:t>
            </a:r>
            <a:endParaRPr lang="en-AU" sz="2000" dirty="0">
              <a:highlight>
                <a:srgbClr val="FFFF00"/>
              </a:highlight>
              <a:cs typeface="Segoe UI Semilight"/>
            </a:endParaRPr>
          </a:p>
        </p:txBody>
      </p:sp>
      <p:sp>
        <p:nvSpPr>
          <p:cNvPr id="4" name="Slide Number Placeholder 3">
            <a:extLst>
              <a:ext uri="{FF2B5EF4-FFF2-40B4-BE49-F238E27FC236}">
                <a16:creationId xmlns:a16="http://schemas.microsoft.com/office/drawing/2014/main" id="{1301B032-995D-407E-A275-3C300485B563}"/>
              </a:ext>
            </a:extLst>
          </p:cNvPr>
          <p:cNvSpPr>
            <a:spLocks noGrp="1"/>
          </p:cNvSpPr>
          <p:nvPr>
            <p:ph type="sldNum" sz="quarter" idx="12"/>
          </p:nvPr>
        </p:nvSpPr>
        <p:spPr/>
        <p:txBody>
          <a:bodyPr/>
          <a:lstStyle/>
          <a:p>
            <a:fld id="{4EC81F68-4976-451A-B2E9-79BCBD2F70CC}" type="slidenum">
              <a:rPr lang="en-AU" smtClean="0"/>
              <a:t>5</a:t>
            </a:fld>
            <a:endParaRPr lang="en-AU" dirty="0"/>
          </a:p>
        </p:txBody>
      </p:sp>
    </p:spTree>
    <p:extLst>
      <p:ext uri="{BB962C8B-B14F-4D97-AF65-F5344CB8AC3E}">
        <p14:creationId xmlns:p14="http://schemas.microsoft.com/office/powerpoint/2010/main" val="16068129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5FCD6-6009-4C00-A987-1BE3EEB4D728}"/>
              </a:ext>
            </a:extLst>
          </p:cNvPr>
          <p:cNvSpPr>
            <a:spLocks noGrp="1"/>
          </p:cNvSpPr>
          <p:nvPr>
            <p:ph type="title"/>
          </p:nvPr>
        </p:nvSpPr>
        <p:spPr>
          <a:xfrm>
            <a:off x="206547" y="150494"/>
            <a:ext cx="10255424" cy="1310695"/>
          </a:xfrm>
        </p:spPr>
        <p:txBody>
          <a:bodyPr/>
          <a:lstStyle/>
          <a:p>
            <a:r>
              <a:rPr lang="en-AU" dirty="0"/>
              <a:t>MSDR Data Transition WG Debrief </a:t>
            </a:r>
          </a:p>
        </p:txBody>
      </p:sp>
      <p:sp>
        <p:nvSpPr>
          <p:cNvPr id="3" name="Content Placeholder 2">
            <a:extLst>
              <a:ext uri="{FF2B5EF4-FFF2-40B4-BE49-F238E27FC236}">
                <a16:creationId xmlns:a16="http://schemas.microsoft.com/office/drawing/2014/main" id="{0A29A197-A1BA-4B29-9CD8-7E11CB479ECA}"/>
              </a:ext>
            </a:extLst>
          </p:cNvPr>
          <p:cNvSpPr>
            <a:spLocks noGrp="1"/>
          </p:cNvSpPr>
          <p:nvPr>
            <p:ph idx="1"/>
          </p:nvPr>
        </p:nvSpPr>
        <p:spPr>
          <a:xfrm>
            <a:off x="229842" y="1848276"/>
            <a:ext cx="10255425" cy="5479713"/>
          </a:xfrm>
        </p:spPr>
        <p:txBody>
          <a:bodyPr vert="horz" lIns="91440" tIns="45720" rIns="91440" bIns="45720" rtlCol="0" anchor="t">
            <a:normAutofit/>
          </a:bodyPr>
          <a:lstStyle/>
          <a:p>
            <a:pPr marL="200025" lvl="0" indent="-200025">
              <a:lnSpc>
                <a:spcPct val="110000"/>
              </a:lnSpc>
            </a:pPr>
            <a:r>
              <a:rPr lang="en-AU" sz="2000" dirty="0"/>
              <a:t>Workshop #2 scheduled to be held on Friday April 30</a:t>
            </a:r>
          </a:p>
          <a:p>
            <a:pPr marL="200025" lvl="0" indent="-200025">
              <a:lnSpc>
                <a:spcPct val="110000"/>
              </a:lnSpc>
            </a:pPr>
            <a:r>
              <a:rPr lang="en-AU" sz="2000" dirty="0"/>
              <a:t>AEMO’s preferred approach for the data transition is to use change requests where possible</a:t>
            </a:r>
          </a:p>
          <a:p>
            <a:pPr marL="600990" lvl="1" indent="-200025">
              <a:lnSpc>
                <a:spcPct val="110000"/>
              </a:lnSpc>
            </a:pPr>
            <a:r>
              <a:rPr lang="en-AU" sz="1650" dirty="0"/>
              <a:t>AEMO recognises that it will take time for participants to provide all the data and as such recognises the need for a “compliance holiday” from the effective date until a date to be determined.</a:t>
            </a:r>
          </a:p>
          <a:p>
            <a:pPr marL="200025" lvl="0" indent="-200025">
              <a:lnSpc>
                <a:spcPct val="110000"/>
              </a:lnSpc>
            </a:pPr>
            <a:r>
              <a:rPr lang="en-AU" sz="2000" dirty="0"/>
              <a:t>AEMO looks forward to receiving your feedback prior to the workshop as to:</a:t>
            </a:r>
          </a:p>
          <a:p>
            <a:pPr marL="600990" lvl="1" indent="-200025">
              <a:lnSpc>
                <a:spcPct val="110000"/>
              </a:lnSpc>
            </a:pPr>
            <a:r>
              <a:rPr lang="en-AU" sz="1650" dirty="0"/>
              <a:t>AEMO’s proposed use of Change Requests</a:t>
            </a:r>
          </a:p>
          <a:p>
            <a:pPr marL="600990" lvl="1" indent="-200025">
              <a:lnSpc>
                <a:spcPct val="110000"/>
              </a:lnSpc>
            </a:pPr>
            <a:r>
              <a:rPr lang="en-AU" sz="1650" dirty="0"/>
              <a:t>The length of time for the associated “compliance holiday”</a:t>
            </a:r>
          </a:p>
          <a:p>
            <a:pPr marL="600990" lvl="1" indent="-200025">
              <a:lnSpc>
                <a:spcPct val="110000"/>
              </a:lnSpc>
            </a:pPr>
            <a:r>
              <a:rPr lang="en-AU" sz="1650" dirty="0"/>
              <a:t>How industry could best schedule the updates so that notification volumes are more manageable</a:t>
            </a:r>
          </a:p>
          <a:p>
            <a:pPr marL="600990" lvl="1" indent="-200025">
              <a:lnSpc>
                <a:spcPct val="110000"/>
              </a:lnSpc>
            </a:pPr>
            <a:r>
              <a:rPr lang="en-AU" sz="1650" dirty="0"/>
              <a:t>Which field(s) should be updated first (and why)</a:t>
            </a:r>
            <a:endParaRPr lang="en-AU" sz="1650" dirty="0">
              <a:highlight>
                <a:srgbClr val="FFFF00"/>
              </a:highlight>
              <a:cs typeface="Segoe UI Semilight"/>
            </a:endParaRPr>
          </a:p>
        </p:txBody>
      </p:sp>
      <p:sp>
        <p:nvSpPr>
          <p:cNvPr id="4" name="Slide Number Placeholder 3">
            <a:extLst>
              <a:ext uri="{FF2B5EF4-FFF2-40B4-BE49-F238E27FC236}">
                <a16:creationId xmlns:a16="http://schemas.microsoft.com/office/drawing/2014/main" id="{1301B032-995D-407E-A275-3C300485B563}"/>
              </a:ext>
            </a:extLst>
          </p:cNvPr>
          <p:cNvSpPr>
            <a:spLocks noGrp="1"/>
          </p:cNvSpPr>
          <p:nvPr>
            <p:ph type="sldNum" sz="quarter" idx="12"/>
          </p:nvPr>
        </p:nvSpPr>
        <p:spPr/>
        <p:txBody>
          <a:bodyPr/>
          <a:lstStyle/>
          <a:p>
            <a:fld id="{4EC81F68-4976-451A-B2E9-79BCBD2F70CC}" type="slidenum">
              <a:rPr lang="en-AU" smtClean="0"/>
              <a:t>6</a:t>
            </a:fld>
            <a:endParaRPr lang="en-AU" dirty="0"/>
          </a:p>
        </p:txBody>
      </p:sp>
    </p:spTree>
    <p:extLst>
      <p:ext uri="{BB962C8B-B14F-4D97-AF65-F5344CB8AC3E}">
        <p14:creationId xmlns:p14="http://schemas.microsoft.com/office/powerpoint/2010/main" val="29556117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5FCD6-6009-4C00-A987-1BE3EEB4D728}"/>
              </a:ext>
            </a:extLst>
          </p:cNvPr>
          <p:cNvSpPr>
            <a:spLocks noGrp="1"/>
          </p:cNvSpPr>
          <p:nvPr>
            <p:ph type="title"/>
          </p:nvPr>
        </p:nvSpPr>
        <p:spPr>
          <a:xfrm>
            <a:off x="206547" y="150494"/>
            <a:ext cx="10255424" cy="1310695"/>
          </a:xfrm>
        </p:spPr>
        <p:txBody>
          <a:bodyPr/>
          <a:lstStyle/>
          <a:p>
            <a:r>
              <a:rPr lang="en-AU" dirty="0"/>
              <a:t>MSDR Data Transition WG Debrief </a:t>
            </a:r>
          </a:p>
        </p:txBody>
      </p:sp>
      <p:sp>
        <p:nvSpPr>
          <p:cNvPr id="3" name="Content Placeholder 2">
            <a:extLst>
              <a:ext uri="{FF2B5EF4-FFF2-40B4-BE49-F238E27FC236}">
                <a16:creationId xmlns:a16="http://schemas.microsoft.com/office/drawing/2014/main" id="{0A29A197-A1BA-4B29-9CD8-7E11CB479ECA}"/>
              </a:ext>
            </a:extLst>
          </p:cNvPr>
          <p:cNvSpPr>
            <a:spLocks noGrp="1"/>
          </p:cNvSpPr>
          <p:nvPr>
            <p:ph idx="1"/>
          </p:nvPr>
        </p:nvSpPr>
        <p:spPr>
          <a:xfrm>
            <a:off x="206546" y="1784332"/>
            <a:ext cx="10255425" cy="5479713"/>
          </a:xfrm>
        </p:spPr>
        <p:txBody>
          <a:bodyPr vert="horz" lIns="91440" tIns="45720" rIns="91440" bIns="45720" rtlCol="0" anchor="t">
            <a:noAutofit/>
          </a:bodyPr>
          <a:lstStyle/>
          <a:p>
            <a:pPr marL="200025" lvl="0" indent="-200025">
              <a:lnSpc>
                <a:spcPct val="110000"/>
              </a:lnSpc>
            </a:pPr>
            <a:r>
              <a:rPr lang="en-AU" sz="2000" dirty="0"/>
              <a:t>Prior to the second workshop AEMO encourages Participants to:</a:t>
            </a:r>
          </a:p>
          <a:p>
            <a:pPr marL="600990" lvl="1" indent="-200025">
              <a:lnSpc>
                <a:spcPct val="110000"/>
              </a:lnSpc>
            </a:pPr>
            <a:r>
              <a:rPr lang="en-AU" sz="1650" dirty="0"/>
              <a:t>Complete the spreadsheet circulated on 1 April</a:t>
            </a:r>
          </a:p>
          <a:p>
            <a:pPr marL="1001954" lvl="2" indent="-200025">
              <a:lnSpc>
                <a:spcPct val="110000"/>
              </a:lnSpc>
            </a:pPr>
            <a:r>
              <a:rPr lang="en-AU" sz="1649" dirty="0"/>
              <a:t>This will inform the discussion around the preferred method for data transition as well as the proposed compliance window.</a:t>
            </a:r>
          </a:p>
          <a:p>
            <a:pPr marL="600990" lvl="1" indent="-200025">
              <a:lnSpc>
                <a:spcPct val="110000"/>
              </a:lnSpc>
            </a:pPr>
            <a:r>
              <a:rPr lang="en-AU" sz="1650" dirty="0"/>
              <a:t>Determine estimated CR volumes (including notifications) to help inform the discussions on the day</a:t>
            </a:r>
          </a:p>
          <a:p>
            <a:pPr marL="1001954" lvl="2" indent="-200025">
              <a:lnSpc>
                <a:spcPct val="110000"/>
              </a:lnSpc>
            </a:pPr>
            <a:r>
              <a:rPr lang="en-AU" sz="1649" dirty="0"/>
              <a:t>AEMO requests that this information be provided prior to the workshop to assist with prioritising the MSATS fields based on volumes of data (CR and Notifications) being rated highest to lowest</a:t>
            </a:r>
          </a:p>
          <a:p>
            <a:pPr marL="600990" lvl="1" indent="-200025">
              <a:lnSpc>
                <a:spcPct val="110000"/>
              </a:lnSpc>
            </a:pPr>
            <a:r>
              <a:rPr lang="en-AU" sz="1650" dirty="0"/>
              <a:t>Send the information above to ercf@aemo.com.au by COB 23 April</a:t>
            </a:r>
          </a:p>
        </p:txBody>
      </p:sp>
      <p:sp>
        <p:nvSpPr>
          <p:cNvPr id="4" name="Slide Number Placeholder 3">
            <a:extLst>
              <a:ext uri="{FF2B5EF4-FFF2-40B4-BE49-F238E27FC236}">
                <a16:creationId xmlns:a16="http://schemas.microsoft.com/office/drawing/2014/main" id="{1301B032-995D-407E-A275-3C300485B563}"/>
              </a:ext>
            </a:extLst>
          </p:cNvPr>
          <p:cNvSpPr>
            <a:spLocks noGrp="1"/>
          </p:cNvSpPr>
          <p:nvPr>
            <p:ph type="sldNum" sz="quarter" idx="12"/>
          </p:nvPr>
        </p:nvSpPr>
        <p:spPr/>
        <p:txBody>
          <a:bodyPr/>
          <a:lstStyle/>
          <a:p>
            <a:fld id="{4EC81F68-4976-451A-B2E9-79BCBD2F70CC}" type="slidenum">
              <a:rPr lang="en-AU" smtClean="0"/>
              <a:t>7</a:t>
            </a:fld>
            <a:endParaRPr lang="en-AU" dirty="0"/>
          </a:p>
        </p:txBody>
      </p:sp>
    </p:spTree>
    <p:extLst>
      <p:ext uri="{BB962C8B-B14F-4D97-AF65-F5344CB8AC3E}">
        <p14:creationId xmlns:p14="http://schemas.microsoft.com/office/powerpoint/2010/main" val="17156896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5FCD6-6009-4C00-A987-1BE3EEB4D728}"/>
              </a:ext>
            </a:extLst>
          </p:cNvPr>
          <p:cNvSpPr>
            <a:spLocks noGrp="1"/>
          </p:cNvSpPr>
          <p:nvPr>
            <p:ph type="title"/>
          </p:nvPr>
        </p:nvSpPr>
        <p:spPr>
          <a:xfrm>
            <a:off x="206547" y="150494"/>
            <a:ext cx="10255424" cy="1310695"/>
          </a:xfrm>
        </p:spPr>
        <p:txBody>
          <a:bodyPr/>
          <a:lstStyle/>
          <a:p>
            <a:r>
              <a:rPr lang="en-AU" dirty="0"/>
              <a:t>Proposed RTC Transition Approach</a:t>
            </a:r>
          </a:p>
        </p:txBody>
      </p:sp>
      <p:sp>
        <p:nvSpPr>
          <p:cNvPr id="3" name="Content Placeholder 2">
            <a:extLst>
              <a:ext uri="{FF2B5EF4-FFF2-40B4-BE49-F238E27FC236}">
                <a16:creationId xmlns:a16="http://schemas.microsoft.com/office/drawing/2014/main" id="{0A29A197-A1BA-4B29-9CD8-7E11CB479ECA}"/>
              </a:ext>
            </a:extLst>
          </p:cNvPr>
          <p:cNvSpPr>
            <a:spLocks noGrp="1"/>
          </p:cNvSpPr>
          <p:nvPr>
            <p:ph idx="1"/>
          </p:nvPr>
        </p:nvSpPr>
        <p:spPr>
          <a:xfrm>
            <a:off x="229842" y="1728227"/>
            <a:ext cx="10255425" cy="5479713"/>
          </a:xfrm>
        </p:spPr>
        <p:txBody>
          <a:bodyPr>
            <a:normAutofit/>
          </a:bodyPr>
          <a:lstStyle/>
          <a:p>
            <a:pPr lvl="0"/>
            <a:r>
              <a:rPr lang="en-AU" sz="2000" dirty="0">
                <a:solidFill>
                  <a:srgbClr val="FF0000"/>
                </a:solidFill>
              </a:rPr>
              <a:t>By 1 Oct 2021</a:t>
            </a:r>
          </a:p>
          <a:p>
            <a:pPr lvl="1"/>
            <a:r>
              <a:rPr lang="en-AU" sz="1800" dirty="0"/>
              <a:t>All Tranche 1 meters (type 1-3, subset of 4 and cross boundary) to have their RTC updated with a fourth character of ‘A’ or ‘D’ (de-energisation scenarios only)</a:t>
            </a:r>
          </a:p>
          <a:p>
            <a:pPr lvl="0"/>
            <a:r>
              <a:rPr lang="en-AU" sz="2000" dirty="0">
                <a:solidFill>
                  <a:srgbClr val="FF0000"/>
                </a:solidFill>
              </a:rPr>
              <a:t>From 1 Oct 2021 to 30 Nov 2022</a:t>
            </a:r>
          </a:p>
          <a:p>
            <a:pPr lvl="1"/>
            <a:r>
              <a:rPr lang="en-AU" sz="1800" dirty="0"/>
              <a:t>All Tranche 2 meters (new and replacement type 4, 4A, VICAMI, etc.) to have their RTC updated with a fourth character of ‘A’ or ‘D’ (de-energisation scenarios only)</a:t>
            </a:r>
          </a:p>
          <a:p>
            <a:pPr lvl="0"/>
            <a:r>
              <a:rPr lang="en-AU" sz="2000" dirty="0">
                <a:solidFill>
                  <a:srgbClr val="FF0000"/>
                </a:solidFill>
              </a:rPr>
              <a:t>From 1 Dec 2022 onwards</a:t>
            </a:r>
          </a:p>
          <a:p>
            <a:pPr lvl="1"/>
            <a:r>
              <a:rPr lang="en-AU" sz="1800" dirty="0"/>
              <a:t>All other meters (e.g. basic meters and MRIM) to have their RTC updated with a fourth character whenever a change is made to that meter that requires MSATS to be updated</a:t>
            </a:r>
            <a:endParaRPr lang="en-AU" sz="2151" dirty="0"/>
          </a:p>
          <a:p>
            <a:endParaRPr lang="en-AU" sz="2151" dirty="0"/>
          </a:p>
          <a:p>
            <a:r>
              <a:rPr lang="en-AU" sz="2100" dirty="0"/>
              <a:t>Noting:</a:t>
            </a:r>
          </a:p>
          <a:p>
            <a:pPr lvl="1"/>
            <a:r>
              <a:rPr lang="en-AU" sz="1800" dirty="0"/>
              <a:t>MPs can update RTCs to the appropriate 4 character code, resulting from BAU activities only, from 1 May 2021</a:t>
            </a:r>
          </a:p>
          <a:p>
            <a:pPr lvl="1"/>
            <a:r>
              <a:rPr lang="en-AU" sz="1800" dirty="0">
                <a:solidFill>
                  <a:srgbClr val="FF0000"/>
                </a:solidFill>
              </a:rPr>
              <a:t>‘Mass’ updating of this field should be discouraged without prior engagement with all affected parties</a:t>
            </a:r>
          </a:p>
          <a:p>
            <a:pPr lvl="1"/>
            <a:r>
              <a:rPr lang="en-AU" sz="1800" dirty="0"/>
              <a:t>AEMO is not proposing any explicit transition end dates, at this stage, for non-tranche 1 and 2 meters</a:t>
            </a:r>
          </a:p>
        </p:txBody>
      </p:sp>
      <p:sp>
        <p:nvSpPr>
          <p:cNvPr id="4" name="Slide Number Placeholder 3">
            <a:extLst>
              <a:ext uri="{FF2B5EF4-FFF2-40B4-BE49-F238E27FC236}">
                <a16:creationId xmlns:a16="http://schemas.microsoft.com/office/drawing/2014/main" id="{1301B032-995D-407E-A275-3C300485B563}"/>
              </a:ext>
            </a:extLst>
          </p:cNvPr>
          <p:cNvSpPr>
            <a:spLocks noGrp="1"/>
          </p:cNvSpPr>
          <p:nvPr>
            <p:ph type="sldNum" sz="quarter" idx="12"/>
          </p:nvPr>
        </p:nvSpPr>
        <p:spPr/>
        <p:txBody>
          <a:bodyPr/>
          <a:lstStyle/>
          <a:p>
            <a:fld id="{4EC81F68-4976-451A-B2E9-79BCBD2F70CC}" type="slidenum">
              <a:rPr lang="en-AU" smtClean="0"/>
              <a:t>8</a:t>
            </a:fld>
            <a:endParaRPr lang="en-AU" dirty="0"/>
          </a:p>
        </p:txBody>
      </p:sp>
    </p:spTree>
    <p:extLst>
      <p:ext uri="{BB962C8B-B14F-4D97-AF65-F5344CB8AC3E}">
        <p14:creationId xmlns:p14="http://schemas.microsoft.com/office/powerpoint/2010/main" val="5402785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76A63-BA8D-4C83-9E59-B6E90A026618}"/>
              </a:ext>
            </a:extLst>
          </p:cNvPr>
          <p:cNvSpPr>
            <a:spLocks noGrp="1"/>
          </p:cNvSpPr>
          <p:nvPr>
            <p:ph type="title"/>
          </p:nvPr>
        </p:nvSpPr>
        <p:spPr>
          <a:xfrm>
            <a:off x="729493" y="1884670"/>
            <a:ext cx="9399245" cy="3144614"/>
          </a:xfrm>
        </p:spPr>
        <p:txBody>
          <a:bodyPr/>
          <a:lstStyle/>
          <a:p>
            <a:r>
              <a:rPr lang="en-AU" dirty="0"/>
              <a:t>CATS Transaction Analysis update</a:t>
            </a:r>
          </a:p>
        </p:txBody>
      </p:sp>
      <p:sp>
        <p:nvSpPr>
          <p:cNvPr id="3" name="Text Placeholder 2">
            <a:extLst>
              <a:ext uri="{FF2B5EF4-FFF2-40B4-BE49-F238E27FC236}">
                <a16:creationId xmlns:a16="http://schemas.microsoft.com/office/drawing/2014/main" id="{5D9F9F8A-7B3B-4CFD-AD51-F4ACC0AD73A4}"/>
              </a:ext>
            </a:extLst>
          </p:cNvPr>
          <p:cNvSpPr>
            <a:spLocks noGrp="1"/>
          </p:cNvSpPr>
          <p:nvPr>
            <p:ph type="body" idx="1"/>
          </p:nvPr>
        </p:nvSpPr>
        <p:spPr/>
        <p:txBody>
          <a:bodyPr/>
          <a:lstStyle/>
          <a:p>
            <a:r>
              <a:rPr lang="en-AU" b="1" dirty="0"/>
              <a:t>Blaine Miner/Paul Lyttle</a:t>
            </a:r>
          </a:p>
        </p:txBody>
      </p:sp>
      <p:sp>
        <p:nvSpPr>
          <p:cNvPr id="4" name="Slide Number Placeholder 3">
            <a:extLst>
              <a:ext uri="{FF2B5EF4-FFF2-40B4-BE49-F238E27FC236}">
                <a16:creationId xmlns:a16="http://schemas.microsoft.com/office/drawing/2014/main" id="{5886942E-5AEC-44B3-8F61-D2530F45260F}"/>
              </a:ext>
            </a:extLst>
          </p:cNvPr>
          <p:cNvSpPr>
            <a:spLocks noGrp="1"/>
          </p:cNvSpPr>
          <p:nvPr>
            <p:ph type="sldNum" sz="quarter" idx="12"/>
          </p:nvPr>
        </p:nvSpPr>
        <p:spPr/>
        <p:txBody>
          <a:bodyPr/>
          <a:lstStyle/>
          <a:p>
            <a:fld id="{4EC81F68-4976-451A-B2E9-79BCBD2F70CC}" type="slidenum">
              <a:rPr lang="en-AU" smtClean="0"/>
              <a:pPr/>
              <a:t>9</a:t>
            </a:fld>
            <a:endParaRPr lang="en-AU" dirty="0"/>
          </a:p>
        </p:txBody>
      </p:sp>
    </p:spTree>
    <p:extLst>
      <p:ext uri="{BB962C8B-B14F-4D97-AF65-F5344CB8AC3E}">
        <p14:creationId xmlns:p14="http://schemas.microsoft.com/office/powerpoint/2010/main" val="91711326"/>
      </p:ext>
    </p:extLst>
  </p:cSld>
  <p:clrMapOvr>
    <a:masterClrMapping/>
  </p:clrMapOvr>
</p:sld>
</file>

<file path=ppt/theme/theme1.xml><?xml version="1.0" encoding="utf-8"?>
<a:theme xmlns:a="http://schemas.openxmlformats.org/drawingml/2006/main" name="AEMO 2018 A4 landscape">
  <a:themeElements>
    <a:clrScheme name="AEMO PPT 2018">
      <a:dk1>
        <a:srgbClr val="222324"/>
      </a:dk1>
      <a:lt1>
        <a:srgbClr val="FFFFFF"/>
      </a:lt1>
      <a:dk2>
        <a:srgbClr val="000000"/>
      </a:dk2>
      <a:lt2>
        <a:srgbClr val="E0E8EA"/>
      </a:lt2>
      <a:accent1>
        <a:srgbClr val="C41230"/>
      </a:accent1>
      <a:accent2>
        <a:srgbClr val="360F3C"/>
      </a:accent2>
      <a:accent3>
        <a:srgbClr val="F37421"/>
      </a:accent3>
      <a:accent4>
        <a:srgbClr val="FFC222"/>
      </a:accent4>
      <a:accent5>
        <a:srgbClr val="82859C"/>
      </a:accent5>
      <a:accent6>
        <a:srgbClr val="B3E0EE"/>
      </a:accent6>
      <a:hlink>
        <a:srgbClr val="C41230"/>
      </a:hlink>
      <a:folHlink>
        <a:srgbClr val="C41230"/>
      </a:folHlink>
    </a:clrScheme>
    <a:fontScheme name="AEMO TW Segoe">
      <a:majorFont>
        <a:latin typeface="Century Gothic"/>
        <a:ea typeface=""/>
        <a:cs typeface=""/>
      </a:majorFont>
      <a:minorFont>
        <a:latin typeface="Segoe UI Semi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EMO 2018 A4 landscape" id="{22A54129-71AA-4D41-B9F4-2AC7F2F42010}" vid="{06A90869-5A30-4725-8A1A-F8FF7B8EB7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ate xmlns="99eba8f5-7fec-4c00-afe1-f2f2944c28a7" xsi:nil="true"/>
    <Comment xmlns="99eba8f5-7fec-4c00-afe1-f2f2944c28a7"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0E2964DDED0EC4A8D459028649F1056" ma:contentTypeVersion="14" ma:contentTypeDescription="Create a new document." ma:contentTypeScope="" ma:versionID="e69100847e6549220f3374bec3110ff6">
  <xsd:schema xmlns:xsd="http://www.w3.org/2001/XMLSchema" xmlns:xs="http://www.w3.org/2001/XMLSchema" xmlns:p="http://schemas.microsoft.com/office/2006/metadata/properties" xmlns:ns2="99eba8f5-7fec-4c00-afe1-f2f2944c28a7" xmlns:ns3="ff08f022-2cdc-49e5-914c-f7e666dadb4c" targetNamespace="http://schemas.microsoft.com/office/2006/metadata/properties" ma:root="true" ma:fieldsID="548aab25d8444a675ce2ffc2b062e7fb" ns2:_="" ns3:_="">
    <xsd:import namespace="99eba8f5-7fec-4c00-afe1-f2f2944c28a7"/>
    <xsd:import namespace="ff08f022-2cdc-49e5-914c-f7e666dadb4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2:Date" minOccurs="0"/>
                <xsd:element ref="ns2:Comme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eba8f5-7fec-4c00-afe1-f2f2944c28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Date" ma:index="20" nillable="true" ma:displayName="Date" ma:format="DateOnly" ma:internalName="Date">
      <xsd:simpleType>
        <xsd:restriction base="dms:DateTime"/>
      </xsd:simpleType>
    </xsd:element>
    <xsd:element name="Comment" ma:index="21" nillable="true" ma:displayName="Comment" ma:description="Additional info about the doc" ma:format="Dropdown" ma:internalName="Comment">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f08f022-2cdc-49e5-914c-f7e666dadb4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D8FDC2A-7B43-4B2F-889D-ACA4642F1F92}">
  <ds:schemaRef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99eba8f5-7fec-4c00-afe1-f2f2944c28a7"/>
    <ds:schemaRef ds:uri="ff08f022-2cdc-49e5-914c-f7e666dadb4c"/>
    <ds:schemaRef ds:uri="http://www.w3.org/XML/1998/namespace"/>
  </ds:schemaRefs>
</ds:datastoreItem>
</file>

<file path=customXml/itemProps2.xml><?xml version="1.0" encoding="utf-8"?>
<ds:datastoreItem xmlns:ds="http://schemas.openxmlformats.org/officeDocument/2006/customXml" ds:itemID="{EE403FD8-9B32-4D52-AE9D-8F35D29AF3DB}">
  <ds:schemaRefs>
    <ds:schemaRef ds:uri="http://schemas.microsoft.com/sharepoint/v3/contenttype/forms"/>
  </ds:schemaRefs>
</ds:datastoreItem>
</file>

<file path=customXml/itemProps3.xml><?xml version="1.0" encoding="utf-8"?>
<ds:datastoreItem xmlns:ds="http://schemas.openxmlformats.org/officeDocument/2006/customXml" ds:itemID="{36AD69B5-C647-4783-B064-D6D9B47B9D5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9eba8f5-7fec-4c00-afe1-f2f2944c28a7"/>
    <ds:schemaRef ds:uri="ff08f022-2cdc-49e5-914c-f7e666dadb4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2492</Words>
  <Application>Microsoft Office PowerPoint</Application>
  <PresentationFormat>Custom</PresentationFormat>
  <Paragraphs>361</Paragraphs>
  <Slides>28</Slides>
  <Notes>3</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AEMO 2018 A4 landscape</vt:lpstr>
      <vt:lpstr>5MS/GS Transition Focus Group #14: </vt:lpstr>
      <vt:lpstr>AEMO Competition Law  Meeting Protocol</vt:lpstr>
      <vt:lpstr>Agenda **Please disconnect from your workplace VPN for the WebEx call**</vt:lpstr>
      <vt:lpstr>MSDR Data Transition WG Debrief </vt:lpstr>
      <vt:lpstr>MSDR Data Transition WG Debrief </vt:lpstr>
      <vt:lpstr>MSDR Data Transition WG Debrief </vt:lpstr>
      <vt:lpstr>MSDR Data Transition WG Debrief </vt:lpstr>
      <vt:lpstr>Proposed RTC Transition Approach</vt:lpstr>
      <vt:lpstr>CATS Transaction Analysis update</vt:lpstr>
      <vt:lpstr>Scope</vt:lpstr>
      <vt:lpstr>5MS/GS Transaction Volume Analysis Update</vt:lpstr>
      <vt:lpstr>Tranche 1 Definitions</vt:lpstr>
      <vt:lpstr>Tranche 1 Volumes</vt:lpstr>
      <vt:lpstr>Tranche 2 Definitions</vt:lpstr>
      <vt:lpstr>Tranche 2 Volumes</vt:lpstr>
      <vt:lpstr>Notification and CR Limits</vt:lpstr>
      <vt:lpstr>GLOPOOL Planning</vt:lpstr>
      <vt:lpstr>GLOPOOL Update</vt:lpstr>
      <vt:lpstr>MTP Update</vt:lpstr>
      <vt:lpstr>MTP Update</vt:lpstr>
      <vt:lpstr>Upcoming Transition End Date Activities</vt:lpstr>
      <vt:lpstr>Upcoming Transition Start Date Activities</vt:lpstr>
      <vt:lpstr>Cross Boundary Supply Guideline</vt:lpstr>
      <vt:lpstr>Cross Boundary Supply Guideline</vt:lpstr>
      <vt:lpstr>Next steps and general business</vt:lpstr>
      <vt:lpstr>Next steps &amp; general business</vt:lpstr>
      <vt:lpstr>Thank you for your attendance and participation!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5MS/GS Transition Focus Group #9:</dc:title>
  <dc:creator/>
  <cp:lastModifiedBy/>
  <cp:revision>687</cp:revision>
  <dcterms:created xsi:type="dcterms:W3CDTF">2020-07-22T00:49:48Z</dcterms:created>
  <dcterms:modified xsi:type="dcterms:W3CDTF">2021-04-19T00:02:50Z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EMODocumentType">
    <vt:lpwstr>1;#Operational Record|859762f2-4462-42eb-9744-c955c7e2c540</vt:lpwstr>
  </property>
  <property fmtid="{D5CDD505-2E9C-101B-9397-08002B2CF9AE}" pid="3" name="ContentTypeId">
    <vt:lpwstr>0x010100A0E2964DDED0EC4A8D459028649F1056</vt:lpwstr>
  </property>
  <property fmtid="{D5CDD505-2E9C-101B-9397-08002B2CF9AE}" pid="4" name="AEMOKeywords">
    <vt:lpwstr/>
  </property>
  <property fmtid="{D5CDD505-2E9C-101B-9397-08002B2CF9AE}" pid="5" name="_dlc_DocIdItemGuid">
    <vt:lpwstr>e32b781f-3140-40ab-a4cf-ae3cf7be3eb2</vt:lpwstr>
  </property>
</Properties>
</file>