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2"/>
  </p:notesMasterIdLst>
  <p:sldIdLst>
    <p:sldId id="256" r:id="rId5"/>
    <p:sldId id="258" r:id="rId6"/>
    <p:sldId id="257" r:id="rId7"/>
    <p:sldId id="3832" r:id="rId8"/>
    <p:sldId id="3833" r:id="rId9"/>
    <p:sldId id="3834" r:id="rId10"/>
    <p:sldId id="1477" r:id="rId11"/>
    <p:sldId id="3780" r:id="rId12"/>
    <p:sldId id="3824" r:id="rId13"/>
    <p:sldId id="3825" r:id="rId14"/>
    <p:sldId id="3783" r:id="rId15"/>
    <p:sldId id="3835" r:id="rId16"/>
    <p:sldId id="1497" r:id="rId17"/>
    <p:sldId id="1514" r:id="rId18"/>
    <p:sldId id="3791" r:id="rId19"/>
    <p:sldId id="3773" r:id="rId20"/>
    <p:sldId id="3827" r:id="rId21"/>
    <p:sldId id="3826" r:id="rId22"/>
    <p:sldId id="3829" r:id="rId23"/>
    <p:sldId id="3830" r:id="rId24"/>
    <p:sldId id="3836" r:id="rId25"/>
    <p:sldId id="3786" r:id="rId26"/>
    <p:sldId id="1511" r:id="rId27"/>
    <p:sldId id="3837" r:id="rId28"/>
    <p:sldId id="3784" r:id="rId29"/>
    <p:sldId id="1502" r:id="rId30"/>
    <p:sldId id="3831" r:id="rId31"/>
    <p:sldId id="3821" r:id="rId32"/>
    <p:sldId id="3838" r:id="rId33"/>
    <p:sldId id="604" r:id="rId34"/>
    <p:sldId id="516" r:id="rId35"/>
    <p:sldId id="3839" r:id="rId36"/>
    <p:sldId id="3822" r:id="rId37"/>
    <p:sldId id="3823" r:id="rId38"/>
    <p:sldId id="3840" r:id="rId39"/>
    <p:sldId id="435" r:id="rId40"/>
    <p:sldId id="846" r:id="rId41"/>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257"/>
            <p14:sldId id="3832"/>
            <p14:sldId id="3833"/>
            <p14:sldId id="3834"/>
            <p14:sldId id="1477"/>
            <p14:sldId id="3780"/>
            <p14:sldId id="3824"/>
            <p14:sldId id="3825"/>
            <p14:sldId id="3783"/>
            <p14:sldId id="3835"/>
            <p14:sldId id="1497"/>
            <p14:sldId id="1514"/>
            <p14:sldId id="3791"/>
            <p14:sldId id="3773"/>
            <p14:sldId id="3827"/>
            <p14:sldId id="3826"/>
            <p14:sldId id="3829"/>
            <p14:sldId id="3830"/>
            <p14:sldId id="3836"/>
            <p14:sldId id="3786"/>
            <p14:sldId id="1511"/>
            <p14:sldId id="3837"/>
            <p14:sldId id="3784"/>
            <p14:sldId id="1502"/>
            <p14:sldId id="3831"/>
            <p14:sldId id="3821"/>
            <p14:sldId id="3838"/>
            <p14:sldId id="604"/>
            <p14:sldId id="516"/>
            <p14:sldId id="3839"/>
            <p14:sldId id="3822"/>
            <p14:sldId id="3823"/>
            <p14:sldId id="3840"/>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B8AF6E-1B51-47D0-A75B-CEE760B726E8}" v="16" dt="2021-04-22T05:21:18.147"/>
    <p1510:client id="{D701FB93-7D81-4CE9-9B74-9EACAA8ADF5F}" v="128" dt="2021-04-21T23:08:51.053"/>
    <p1510:client id="{E3B1FA98-416F-4FB0-8FD7-FA962262A27B}" v="4" dt="2021-04-21T07:13:04.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3931" autoAdjust="0"/>
  </p:normalViewPr>
  <p:slideViewPr>
    <p:cSldViewPr snapToGrid="0">
      <p:cViewPr varScale="1">
        <p:scale>
          <a:sx n="147" d="100"/>
          <a:sy n="147" d="100"/>
        </p:scale>
        <p:origin x="10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25/04/2021</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31</a:t>
            </a:fld>
            <a:endParaRPr lang="en-AU" dirty="0"/>
          </a:p>
        </p:txBody>
      </p:sp>
    </p:spTree>
    <p:extLst>
      <p:ext uri="{BB962C8B-B14F-4D97-AF65-F5344CB8AC3E}">
        <p14:creationId xmlns:p14="http://schemas.microsoft.com/office/powerpoint/2010/main" val="94506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34</a:t>
            </a:fld>
            <a:endParaRPr lang="en-AU" dirty="0"/>
          </a:p>
        </p:txBody>
      </p:sp>
    </p:spTree>
    <p:extLst>
      <p:ext uri="{BB962C8B-B14F-4D97-AF65-F5344CB8AC3E}">
        <p14:creationId xmlns:p14="http://schemas.microsoft.com/office/powerpoint/2010/main" val="1719576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25/04/2021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25/04/2021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25/04/2021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25/04/2021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25/04/2021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25/04/2021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25/04/2021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25/04/2021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25/04/2021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25/04/2021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25/04/2021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000" dirty="0"/>
              <a:t>5MS/GS Transition Focus Group #14: </a:t>
            </a:r>
            <a:endParaRPr lang="en-AU" sz="40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vert="horz" lIns="91440" tIns="45720" rIns="91440" bIns="45720" rtlCol="0" anchor="t">
            <a:noAutofit/>
          </a:bodyPr>
          <a:lstStyle/>
          <a:p>
            <a:pPr>
              <a:lnSpc>
                <a:spcPct val="200000"/>
              </a:lnSpc>
            </a:pPr>
            <a:r>
              <a:rPr lang="en-AU" sz="1800" b="1" dirty="0">
                <a:latin typeface="Arial"/>
                <a:cs typeface="Arial"/>
              </a:rPr>
              <a:t>Thursday 15</a:t>
            </a:r>
            <a:r>
              <a:rPr lang="en-AU" sz="1800" b="1" baseline="30000" dirty="0">
                <a:latin typeface="Arial"/>
                <a:cs typeface="Arial"/>
              </a:rPr>
              <a:t>th</a:t>
            </a:r>
            <a:r>
              <a:rPr lang="en-AU" sz="1800" b="1" dirty="0">
                <a:latin typeface="Arial"/>
                <a:cs typeface="Arial"/>
              </a:rPr>
              <a:t> April 2021</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MSDR Data Transition WG Debrief </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784332"/>
            <a:ext cx="10255425" cy="5479713"/>
          </a:xfrm>
        </p:spPr>
        <p:txBody>
          <a:bodyPr vert="horz" lIns="91440" tIns="45720" rIns="91440" bIns="45720" rtlCol="0" anchor="t">
            <a:noAutofit/>
          </a:bodyPr>
          <a:lstStyle/>
          <a:p>
            <a:pPr marL="200025" lvl="0" indent="-200025">
              <a:lnSpc>
                <a:spcPct val="110000"/>
              </a:lnSpc>
            </a:pPr>
            <a:r>
              <a:rPr lang="en-AU" sz="2000" dirty="0"/>
              <a:t>Prior to the second workshop AEMO encourages Participants to:</a:t>
            </a:r>
          </a:p>
          <a:p>
            <a:pPr marL="600990" lvl="1" indent="-200025">
              <a:lnSpc>
                <a:spcPct val="110000"/>
              </a:lnSpc>
            </a:pPr>
            <a:r>
              <a:rPr lang="en-AU" sz="1650" dirty="0"/>
              <a:t>Complete the spreadsheet circulated on 1 April</a:t>
            </a:r>
          </a:p>
          <a:p>
            <a:pPr marL="1001954" lvl="2" indent="-200025">
              <a:lnSpc>
                <a:spcPct val="110000"/>
              </a:lnSpc>
            </a:pPr>
            <a:r>
              <a:rPr lang="en-AU" sz="1649" dirty="0"/>
              <a:t>This will inform the discussion around the preferred method for data transition as well as the proposed compliance window.</a:t>
            </a:r>
          </a:p>
          <a:p>
            <a:pPr marL="600990" lvl="1" indent="-200025">
              <a:lnSpc>
                <a:spcPct val="110000"/>
              </a:lnSpc>
            </a:pPr>
            <a:r>
              <a:rPr lang="en-AU" sz="1650" dirty="0"/>
              <a:t>Determine estimated CR volumes (including notifications) to help inform the discussions on the day</a:t>
            </a:r>
          </a:p>
          <a:p>
            <a:pPr marL="1001954" lvl="2" indent="-200025">
              <a:lnSpc>
                <a:spcPct val="110000"/>
              </a:lnSpc>
            </a:pPr>
            <a:r>
              <a:rPr lang="en-AU" sz="1649" dirty="0"/>
              <a:t>AEMO requests that this information be provided prior to the workshop to assist with prioritising the MSATS fields based on volumes of data (CR and Notifications) being rated highest to lowest</a:t>
            </a:r>
          </a:p>
          <a:p>
            <a:pPr marL="600990" lvl="1" indent="-200025">
              <a:lnSpc>
                <a:spcPct val="110000"/>
              </a:lnSpc>
            </a:pPr>
            <a:r>
              <a:rPr lang="en-AU" sz="1650" dirty="0"/>
              <a:t>Send the information above to ercf@aemo.com.au by COB 23 April</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10</a:t>
            </a:fld>
            <a:endParaRPr lang="en-AU" dirty="0"/>
          </a:p>
        </p:txBody>
      </p:sp>
    </p:spTree>
    <p:extLst>
      <p:ext uri="{BB962C8B-B14F-4D97-AF65-F5344CB8AC3E}">
        <p14:creationId xmlns:p14="http://schemas.microsoft.com/office/powerpoint/2010/main" val="1715689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Proposed RTC Transition Approach</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29842" y="1728227"/>
            <a:ext cx="10255425" cy="5479713"/>
          </a:xfrm>
        </p:spPr>
        <p:txBody>
          <a:bodyPr>
            <a:normAutofit/>
          </a:bodyPr>
          <a:lstStyle/>
          <a:p>
            <a:pPr lvl="0"/>
            <a:r>
              <a:rPr lang="en-AU" sz="2000" dirty="0">
                <a:solidFill>
                  <a:srgbClr val="FF0000"/>
                </a:solidFill>
              </a:rPr>
              <a:t>By 1 Oct 2021</a:t>
            </a:r>
          </a:p>
          <a:p>
            <a:pPr lvl="1"/>
            <a:r>
              <a:rPr lang="en-AU" sz="1800" dirty="0"/>
              <a:t>All Tranche 1 meters (type 1-3, subset of 4 and cross boundary) to have their RTC updated with a fourth character of ‘A’ or ‘D’ (de-energisation scenarios only)</a:t>
            </a:r>
          </a:p>
          <a:p>
            <a:pPr lvl="0"/>
            <a:r>
              <a:rPr lang="en-AU" sz="2000" dirty="0">
                <a:solidFill>
                  <a:srgbClr val="FF0000"/>
                </a:solidFill>
              </a:rPr>
              <a:t>From 1 Oct 2021 to 30 Nov 2022</a:t>
            </a:r>
          </a:p>
          <a:p>
            <a:pPr lvl="1"/>
            <a:r>
              <a:rPr lang="en-AU" sz="1800" dirty="0"/>
              <a:t>All Tranche 2 meters (new and replacement type 4, 4A, VICAMI, etc.) to have their RTC updated with a fourth character of ‘A’ or ‘D’ (de-energisation scenarios only)</a:t>
            </a:r>
          </a:p>
          <a:p>
            <a:pPr lvl="0"/>
            <a:r>
              <a:rPr lang="en-AU" sz="2000" dirty="0">
                <a:solidFill>
                  <a:srgbClr val="FF0000"/>
                </a:solidFill>
              </a:rPr>
              <a:t>From 1 Dec 2022 onwards</a:t>
            </a:r>
          </a:p>
          <a:p>
            <a:pPr lvl="1"/>
            <a:r>
              <a:rPr lang="en-AU" sz="1800" dirty="0"/>
              <a:t>All other meters (e.g. basic meters and MRIM) to have their RTC updated with a fourth character whenever a change is made to that meter that requires MSATS to be updated</a:t>
            </a:r>
            <a:endParaRPr lang="en-AU" sz="2151" dirty="0"/>
          </a:p>
          <a:p>
            <a:endParaRPr lang="en-AU" sz="2151" dirty="0"/>
          </a:p>
          <a:p>
            <a:r>
              <a:rPr lang="en-AU" sz="2100" dirty="0"/>
              <a:t>Noting:</a:t>
            </a:r>
          </a:p>
          <a:p>
            <a:pPr lvl="1"/>
            <a:r>
              <a:rPr lang="en-AU" sz="1800" dirty="0"/>
              <a:t>MPs can update RTCs to the appropriate 4 character code, resulting from BAU activities only, from 1 May 2021</a:t>
            </a:r>
          </a:p>
          <a:p>
            <a:pPr lvl="1"/>
            <a:r>
              <a:rPr lang="en-AU" sz="1800" dirty="0">
                <a:solidFill>
                  <a:srgbClr val="FF0000"/>
                </a:solidFill>
              </a:rPr>
              <a:t>‘Mass’ updating of this field should be discouraged without prior engagement with all affected parties</a:t>
            </a:r>
          </a:p>
          <a:p>
            <a:pPr lvl="1"/>
            <a:r>
              <a:rPr lang="en-AU" sz="1800" dirty="0"/>
              <a:t>AEMO is not proposing any explicit transition end dates, at this stage, for non-tranche 1 and 2 meters</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11</a:t>
            </a:fld>
            <a:endParaRPr lang="en-AU" dirty="0"/>
          </a:p>
        </p:txBody>
      </p:sp>
    </p:spTree>
    <p:extLst>
      <p:ext uri="{BB962C8B-B14F-4D97-AF65-F5344CB8AC3E}">
        <p14:creationId xmlns:p14="http://schemas.microsoft.com/office/powerpoint/2010/main" val="540278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1" name="Rectangle 3">
            <a:extLst>
              <a:ext uri="{FF2B5EF4-FFF2-40B4-BE49-F238E27FC236}">
                <a16:creationId xmlns:a16="http://schemas.microsoft.com/office/drawing/2014/main" id="{37244EF4-3757-4FD4-B369-5BB6F9C31B37}"/>
              </a:ext>
            </a:extLst>
          </p:cNvPr>
          <p:cNvSpPr>
            <a:spLocks noChangeArrowheads="1"/>
          </p:cNvSpPr>
          <p:nvPr/>
        </p:nvSpPr>
        <p:spPr bwMode="auto">
          <a:xfrm>
            <a:off x="206547" y="1365056"/>
            <a:ext cx="164453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109C6844-2702-48E8-B40B-5431A5ADE74E}"/>
              </a:ext>
            </a:extLst>
          </p:cNvPr>
          <p:cNvSpPr txBox="1"/>
          <p:nvPr/>
        </p:nvSpPr>
        <p:spPr>
          <a:xfrm>
            <a:off x="155575" y="1679643"/>
            <a:ext cx="10306396" cy="3139321"/>
          </a:xfrm>
          <a:prstGeom prst="rect">
            <a:avLst/>
          </a:prstGeom>
          <a:noFill/>
        </p:spPr>
        <p:txBody>
          <a:bodyPr wrap="square" rtlCol="0">
            <a:spAutoFit/>
          </a:bodyPr>
          <a:lstStyle/>
          <a:p>
            <a:r>
              <a:rPr lang="en-AU" dirty="0"/>
              <a:t>AEMO presented an overview of the first MSDR Data Transition WG meeting and reiterated AEMO’s request for information by 23 April in preparation for the second workshop.</a:t>
            </a:r>
          </a:p>
          <a:p>
            <a:endParaRPr lang="en-AU" dirty="0"/>
          </a:p>
          <a:p>
            <a:r>
              <a:rPr lang="en-AU" dirty="0"/>
              <a:t>In response to a participant query, AEMO reiterated that:</a:t>
            </a:r>
          </a:p>
          <a:p>
            <a:endParaRPr lang="en-AU" dirty="0"/>
          </a:p>
          <a:p>
            <a:pPr marL="285750" indent="-285750">
              <a:buFont typeface="Arial" panose="020B0604020202020204" pitchFamily="34" charset="0"/>
              <a:buChar char="•"/>
            </a:pPr>
            <a:r>
              <a:rPr lang="en-AU" dirty="0"/>
              <a:t>RTC updates relating to non-tranche 1 or tranche 2 meters are proposed to commence from 1 December 2022, noting the BAU/’single meter’ updates are permitted from 1 May 2021</a:t>
            </a:r>
          </a:p>
          <a:p>
            <a:pPr marL="742950" lvl="1" indent="-285750">
              <a:buFont typeface="Arial" panose="020B0604020202020204" pitchFamily="34" charset="0"/>
              <a:buChar char="•"/>
            </a:pPr>
            <a:r>
              <a:rPr lang="en-AU" dirty="0"/>
              <a:t>From 1 Dec 2022 onwards</a:t>
            </a:r>
          </a:p>
          <a:p>
            <a:pPr marL="1200150" lvl="2" indent="-285750">
              <a:buFont typeface="Arial" panose="020B0604020202020204" pitchFamily="34" charset="0"/>
              <a:buChar char="•"/>
            </a:pPr>
            <a:r>
              <a:rPr lang="en-AU" dirty="0"/>
              <a:t>All other meters (e.g. basic meters and MRIM) to have their RTC updated with a fourth character whenever a change is made to that meter that requires MSATS to be updated</a:t>
            </a:r>
          </a:p>
          <a:p>
            <a:pPr marL="742950" lvl="1" indent="-285750">
              <a:buFont typeface="Arial" panose="020B0604020202020204" pitchFamily="34" charset="0"/>
              <a:buChar char="•"/>
            </a:pPr>
            <a:endParaRPr lang="en-AU" dirty="0"/>
          </a:p>
        </p:txBody>
      </p:sp>
    </p:spTree>
    <p:extLst>
      <p:ext uri="{BB962C8B-B14F-4D97-AF65-F5344CB8AC3E}">
        <p14:creationId xmlns:p14="http://schemas.microsoft.com/office/powerpoint/2010/main" val="367314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CATS Transaction Analysis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13</a:t>
            </a:fld>
            <a:endParaRPr lang="en-AU" dirty="0"/>
          </a:p>
        </p:txBody>
      </p:sp>
    </p:spTree>
    <p:extLst>
      <p:ext uri="{BB962C8B-B14F-4D97-AF65-F5344CB8AC3E}">
        <p14:creationId xmlns:p14="http://schemas.microsoft.com/office/powerpoint/2010/main" val="91711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Scope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Autofit/>
          </a:bodyPr>
          <a:lstStyle/>
          <a:p>
            <a:r>
              <a:rPr lang="en-AU" sz="2000" dirty="0"/>
              <a:t>In-scope considerations:</a:t>
            </a:r>
          </a:p>
          <a:p>
            <a:pPr lvl="1"/>
            <a:r>
              <a:rPr lang="en-AU" sz="1800" dirty="0"/>
              <a:t>By 31 Aug 2021</a:t>
            </a:r>
          </a:p>
          <a:p>
            <a:pPr lvl="2"/>
            <a:r>
              <a:rPr lang="en-AU" sz="1600" dirty="0"/>
              <a:t>Convert type 1-3, subset type 4, type 7 and existing cross boundary datastreams to register level</a:t>
            </a:r>
          </a:p>
          <a:p>
            <a:pPr lvl="2"/>
            <a:r>
              <a:rPr lang="en-AU" sz="1600" dirty="0"/>
              <a:t>Update type 1-3, subset type 4 and existing cross boundary connection point ReadTypeCodes to ‘A’ (or ‘D’ where applicable)</a:t>
            </a:r>
          </a:p>
          <a:p>
            <a:pPr lvl="2"/>
            <a:r>
              <a:rPr lang="en-AU" sz="1600" dirty="0"/>
              <a:t>Create NCONUML and ‘new’ Cross boundary NMIs, Registers and Datastreams</a:t>
            </a:r>
          </a:p>
          <a:p>
            <a:pPr lvl="2"/>
            <a:r>
              <a:rPr lang="en-AU" sz="1600" dirty="0"/>
              <a:t>Update NMI Classification codes, where required</a:t>
            </a:r>
          </a:p>
          <a:p>
            <a:pPr lvl="2"/>
            <a:r>
              <a:rPr lang="en-AU" sz="1600" dirty="0"/>
              <a:t>Create/activate Basic meter 1st tier datastreams</a:t>
            </a:r>
          </a:p>
          <a:p>
            <a:pPr lvl="2"/>
            <a:r>
              <a:rPr lang="en-AU" sz="1600" dirty="0"/>
              <a:t>Update VIC TUoS datastreams from 1-4 to ‘N’</a:t>
            </a:r>
          </a:p>
          <a:p>
            <a:pPr lvl="2"/>
            <a:endParaRPr lang="en-AU" sz="1600" dirty="0"/>
          </a:p>
          <a:p>
            <a:pPr lvl="1"/>
            <a:r>
              <a:rPr lang="en-AU" sz="1800" dirty="0"/>
              <a:t>By 30 Nov 2022</a:t>
            </a:r>
          </a:p>
          <a:p>
            <a:pPr lvl="2"/>
            <a:r>
              <a:rPr lang="en-AU" sz="1600" dirty="0"/>
              <a:t>Update new and replacement type 4, 4A and VIC AMI meter ReadTypeCodes to ‘A’, where applicable</a:t>
            </a:r>
          </a:p>
          <a:p>
            <a:pPr lvl="2"/>
            <a:endParaRPr lang="en-AU" sz="2102" dirty="0"/>
          </a:p>
          <a:p>
            <a:r>
              <a:rPr lang="en-AU" sz="2000" dirty="0"/>
              <a:t>Out-of-scope items:</a:t>
            </a:r>
          </a:p>
          <a:p>
            <a:pPr lvl="1"/>
            <a:r>
              <a:rPr lang="en-AU" sz="1800" dirty="0"/>
              <a:t>MSDR standing data updates</a:t>
            </a:r>
          </a:p>
          <a:p>
            <a:pPr lvl="1"/>
            <a:r>
              <a:rPr lang="en-AU" sz="1800" dirty="0"/>
              <a:t>Other standing data updates associated to:</a:t>
            </a:r>
          </a:p>
          <a:p>
            <a:pPr lvl="2"/>
            <a:r>
              <a:rPr lang="en-AU" sz="1600" dirty="0"/>
              <a:t>Market reform initiatives</a:t>
            </a:r>
          </a:p>
          <a:p>
            <a:pPr lvl="2"/>
            <a:r>
              <a:rPr lang="en-AU" sz="1600" dirty="0"/>
              <a:t>Non-market based initiatives</a:t>
            </a:r>
          </a:p>
          <a:p>
            <a:pPr lvl="3"/>
            <a:r>
              <a:rPr lang="en-AU" sz="1600" dirty="0"/>
              <a:t>E.g. Participant based activities/initiatives</a:t>
            </a:r>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14</a:t>
            </a:fld>
            <a:endParaRPr lang="en-AU" dirty="0"/>
          </a:p>
        </p:txBody>
      </p:sp>
    </p:spTree>
    <p:extLst>
      <p:ext uri="{BB962C8B-B14F-4D97-AF65-F5344CB8AC3E}">
        <p14:creationId xmlns:p14="http://schemas.microsoft.com/office/powerpoint/2010/main" val="2975514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5MS/GS Transaction Volume Analysis Update</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829093"/>
            <a:ext cx="10255425" cy="5479713"/>
          </a:xfrm>
        </p:spPr>
        <p:txBody>
          <a:bodyPr vert="horz" lIns="91440" tIns="45720" rIns="91440" bIns="45720" rtlCol="0" anchor="t">
            <a:normAutofit/>
          </a:bodyPr>
          <a:lstStyle/>
          <a:p>
            <a:pPr marL="200025" indent="-200025"/>
            <a:r>
              <a:rPr lang="en-AU" sz="2000" dirty="0"/>
              <a:t>March Rollout plans have been applied</a:t>
            </a:r>
            <a:endParaRPr lang="en-AU" sz="2000" dirty="0">
              <a:cs typeface="Segoe UI Semilight"/>
            </a:endParaRPr>
          </a:p>
          <a:p>
            <a:pPr marL="601345" lvl="1" indent="-200025">
              <a:spcBef>
                <a:spcPts val="438"/>
              </a:spcBef>
            </a:pPr>
            <a:r>
              <a:rPr lang="en-AU" sz="1800" dirty="0">
                <a:cs typeface="Segoe UI Semilight"/>
              </a:rPr>
              <a:t>Excellent response from participants</a:t>
            </a:r>
          </a:p>
          <a:p>
            <a:pPr marL="601345" lvl="1" indent="-200025">
              <a:spcBef>
                <a:spcPts val="438"/>
              </a:spcBef>
            </a:pPr>
            <a:r>
              <a:rPr lang="en-AU" sz="1800" dirty="0">
                <a:cs typeface="Segoe UI Semilight"/>
              </a:rPr>
              <a:t>New template has been circulated for 1 May updates</a:t>
            </a:r>
          </a:p>
          <a:p>
            <a:pPr marL="1002309" lvl="2" indent="-200025">
              <a:spcBef>
                <a:spcPts val="438"/>
              </a:spcBef>
            </a:pPr>
            <a:r>
              <a:rPr lang="en-AU" sz="1449" dirty="0">
                <a:cs typeface="Segoe UI Semilight"/>
              </a:rPr>
              <a:t>Changes to the template includes:</a:t>
            </a:r>
          </a:p>
          <a:p>
            <a:pPr marL="1403273" lvl="3" indent="-200025">
              <a:spcBef>
                <a:spcPts val="438"/>
              </a:spcBef>
            </a:pPr>
            <a:r>
              <a:rPr lang="en-AU" sz="1274" dirty="0">
                <a:cs typeface="Segoe UI Semilight"/>
              </a:rPr>
              <a:t>Reporting at meter level for the first 3 plan types</a:t>
            </a:r>
          </a:p>
          <a:p>
            <a:pPr marL="1403273" lvl="3" indent="-200025">
              <a:spcBef>
                <a:spcPts val="438"/>
              </a:spcBef>
            </a:pPr>
            <a:r>
              <a:rPr lang="en-AU" sz="1274" dirty="0">
                <a:cs typeface="Segoe UI Semilight"/>
              </a:rPr>
              <a:t>Making Datastream conversion plans required vs optional</a:t>
            </a:r>
          </a:p>
          <a:p>
            <a:pPr marL="1403273" lvl="3" indent="-200025">
              <a:spcBef>
                <a:spcPts val="438"/>
              </a:spcBef>
            </a:pPr>
            <a:r>
              <a:rPr lang="en-AU" sz="1274" dirty="0">
                <a:cs typeface="Segoe UI Semilight"/>
              </a:rPr>
              <a:t>MDPs to provide metering data delivery plans for Tranche 1 meters</a:t>
            </a:r>
          </a:p>
          <a:p>
            <a:pPr marL="1403273" lvl="3" indent="-200025">
              <a:spcBef>
                <a:spcPts val="438"/>
              </a:spcBef>
            </a:pPr>
            <a:r>
              <a:rPr lang="en-AU" sz="1274" dirty="0">
                <a:cs typeface="Segoe UI Semilight"/>
              </a:rPr>
              <a:t>MPs to provide RTC plans for Tranche 2 meters</a:t>
            </a:r>
          </a:p>
          <a:p>
            <a:pPr marL="1403273" lvl="3" indent="-200025">
              <a:spcBef>
                <a:spcPts val="438"/>
              </a:spcBef>
            </a:pPr>
            <a:r>
              <a:rPr lang="en-AU" sz="1274" dirty="0">
                <a:cs typeface="Segoe UI Semilight"/>
              </a:rPr>
              <a:t>MDPs to include Net to Register datastream updates for T1 meters</a:t>
            </a:r>
          </a:p>
          <a:p>
            <a:pPr marL="1403273" lvl="3" indent="-200025">
              <a:spcBef>
                <a:spcPts val="438"/>
              </a:spcBef>
            </a:pPr>
            <a:endParaRPr lang="en-AU" sz="1274" dirty="0">
              <a:cs typeface="Segoe UI Semilight"/>
            </a:endParaRPr>
          </a:p>
          <a:p>
            <a:pPr marL="200025" indent="-200025"/>
            <a:r>
              <a:rPr lang="en-AU" sz="2000" dirty="0">
                <a:cs typeface="Segoe UI Semilight"/>
              </a:rPr>
              <a:t>Updates to Change Request multipliers have been updated to reflect participant feedback</a:t>
            </a:r>
          </a:p>
          <a:p>
            <a:pPr marL="200025" indent="-200025"/>
            <a:endParaRPr lang="en-AU" sz="2150" dirty="0">
              <a:cs typeface="Segoe UI Semilight"/>
            </a:endParaRPr>
          </a:p>
          <a:p>
            <a:pPr marL="200025" indent="-200025"/>
            <a:r>
              <a:rPr lang="en-AU" sz="2000" dirty="0">
                <a:cs typeface="Segoe UI Semilight"/>
              </a:rPr>
              <a:t>Graphs now provide a more granular view</a:t>
            </a:r>
          </a:p>
          <a:p>
            <a:pPr marL="200025" indent="-200025"/>
            <a:endParaRPr lang="en-AU" sz="2150" dirty="0">
              <a:cs typeface="Segoe UI Semilight"/>
            </a:endParaRPr>
          </a:p>
          <a:p>
            <a:pPr marL="200025" indent="-200025"/>
            <a:r>
              <a:rPr lang="en-AU" sz="2000" dirty="0">
                <a:cs typeface="Segoe UI Semilight"/>
              </a:rPr>
              <a:t>Note:</a:t>
            </a:r>
          </a:p>
          <a:p>
            <a:pPr marL="600990" lvl="1" indent="-200025"/>
            <a:r>
              <a:rPr lang="en-AU" sz="1800" dirty="0">
                <a:cs typeface="Segoe UI Semilight"/>
              </a:rPr>
              <a:t>Participants should consider notification bundling.</a:t>
            </a:r>
          </a:p>
          <a:p>
            <a:pPr marL="1001954" lvl="2" indent="-200025"/>
            <a:r>
              <a:rPr lang="en-AU" sz="1449" dirty="0">
                <a:cs typeface="Segoe UI Semilight"/>
              </a:rPr>
              <a:t>Up to 500 notifications can be bundled into a single file.</a:t>
            </a:r>
          </a:p>
          <a:p>
            <a:pPr marL="200025" indent="-200025"/>
            <a:endParaRPr lang="en-AU" sz="1800" dirty="0">
              <a:cs typeface="Segoe UI Semilight"/>
            </a:endParaRPr>
          </a:p>
          <a:p>
            <a:pPr marL="600710" lvl="1" indent="-200025"/>
            <a:endParaRPr lang="en-AU" sz="1449" dirty="0">
              <a:cs typeface="Segoe UI Semilight"/>
            </a:endParaRP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15</a:t>
            </a:fld>
            <a:endParaRPr lang="en-AU" dirty="0"/>
          </a:p>
        </p:txBody>
      </p:sp>
    </p:spTree>
    <p:extLst>
      <p:ext uri="{BB962C8B-B14F-4D97-AF65-F5344CB8AC3E}">
        <p14:creationId xmlns:p14="http://schemas.microsoft.com/office/powerpoint/2010/main" val="4001640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1 Definitions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rmAutofit/>
          </a:bodyPr>
          <a:lstStyle/>
          <a:p>
            <a:pPr marL="200025" indent="-200025"/>
            <a:r>
              <a:rPr lang="en-AU" sz="2400" dirty="0"/>
              <a:t>Tranche 1</a:t>
            </a:r>
          </a:p>
          <a:p>
            <a:pPr marL="200025" indent="-200025"/>
            <a:endParaRPr lang="en-US" sz="2400" dirty="0">
              <a:cs typeface="Segoe UI Semilight"/>
            </a:endParaRPr>
          </a:p>
          <a:p>
            <a:pPr marL="601345" lvl="1" indent="-200025">
              <a:spcBef>
                <a:spcPts val="438"/>
              </a:spcBef>
            </a:pPr>
            <a:r>
              <a:rPr lang="en-AU" sz="2000" dirty="0">
                <a:cs typeface="Segoe UI Semilight"/>
              </a:rPr>
              <a:t>Meter types whose MTP activities are to be completed </a:t>
            </a:r>
            <a:r>
              <a:rPr lang="en-AU" sz="2000" dirty="0">
                <a:solidFill>
                  <a:srgbClr val="FF0000"/>
                </a:solidFill>
                <a:cs typeface="Segoe UI Semilight"/>
              </a:rPr>
              <a:t>by 1 Oct 2021</a:t>
            </a:r>
          </a:p>
          <a:p>
            <a:pPr marL="601345" lvl="1" indent="-200025">
              <a:spcBef>
                <a:spcPts val="438"/>
              </a:spcBef>
            </a:pPr>
            <a:endParaRPr lang="en-AU" sz="1800" dirty="0">
              <a:solidFill>
                <a:srgbClr val="FF0000"/>
              </a:solidFill>
              <a:cs typeface="Segoe UI Semilight"/>
            </a:endParaRPr>
          </a:p>
          <a:p>
            <a:pPr marL="1002030" lvl="2" indent="-200025">
              <a:spcBef>
                <a:spcPts val="438"/>
              </a:spcBef>
            </a:pPr>
            <a:r>
              <a:rPr lang="en-AU" sz="1800" dirty="0">
                <a:cs typeface="Segoe UI Semilight"/>
              </a:rPr>
              <a:t>Type 1-3 Replacement and Reconfiguration</a:t>
            </a:r>
          </a:p>
          <a:p>
            <a:pPr marL="1002030" lvl="2" indent="-200025">
              <a:spcBef>
                <a:spcPts val="438"/>
              </a:spcBef>
            </a:pPr>
            <a:r>
              <a:rPr lang="en-AU" sz="1800" dirty="0">
                <a:ea typeface="+mn-lt"/>
                <a:cs typeface="+mn-lt"/>
              </a:rPr>
              <a:t>Subset of type 4 meters </a:t>
            </a:r>
            <a:r>
              <a:rPr lang="en-AU" sz="1800" dirty="0">
                <a:cs typeface="Segoe UI Semilight"/>
              </a:rPr>
              <a:t>Replacement and Reconfiguration </a:t>
            </a:r>
            <a:r>
              <a:rPr lang="en-AU" sz="1800" dirty="0">
                <a:ea typeface="+mn-lt"/>
                <a:cs typeface="+mn-lt"/>
              </a:rPr>
              <a:t>- TNI, Market Generator or SGA</a:t>
            </a:r>
            <a:endParaRPr lang="en-AU" sz="1800" dirty="0">
              <a:cs typeface="Segoe UI Semilight"/>
            </a:endParaRPr>
          </a:p>
          <a:p>
            <a:pPr marL="1002030" lvl="2" indent="-200025">
              <a:spcBef>
                <a:spcPts val="438"/>
              </a:spcBef>
            </a:pPr>
            <a:r>
              <a:rPr lang="en-AU" sz="1800" dirty="0">
                <a:ea typeface="+mn-lt"/>
                <a:cs typeface="+mn-lt"/>
              </a:rPr>
              <a:t>Cross Boundary meters NMI creation</a:t>
            </a:r>
            <a:endParaRPr lang="en-AU" sz="1800" dirty="0">
              <a:cs typeface="Segoe UI Semilight"/>
            </a:endParaRPr>
          </a:p>
          <a:p>
            <a:pPr marL="1002030" lvl="2" indent="-200025">
              <a:spcBef>
                <a:spcPts val="438"/>
              </a:spcBef>
            </a:pPr>
            <a:r>
              <a:rPr lang="en-AU" sz="1800" dirty="0">
                <a:cs typeface="Segoe UI Semilight"/>
              </a:rPr>
              <a:t>Non-contestable unmetered loads NMI creation</a:t>
            </a:r>
          </a:p>
          <a:p>
            <a:pPr marL="1002030" lvl="2" indent="-200025">
              <a:spcBef>
                <a:spcPts val="438"/>
              </a:spcBef>
            </a:pPr>
            <a:r>
              <a:rPr lang="en-AU" sz="1800" dirty="0">
                <a:cs typeface="Segoe UI Semilight"/>
              </a:rPr>
              <a:t>Type 7 Reconfiguration</a:t>
            </a:r>
          </a:p>
          <a:p>
            <a:pPr marL="1002030" lvl="2" indent="-200025">
              <a:spcBef>
                <a:spcPts val="438"/>
              </a:spcBef>
            </a:pPr>
            <a:endParaRPr lang="en-AU" sz="1800" dirty="0">
              <a:cs typeface="Segoe UI Semilight"/>
            </a:endParaRPr>
          </a:p>
          <a:p>
            <a:pPr marL="200101" indent="-200025">
              <a:spcBef>
                <a:spcPts val="438"/>
              </a:spcBef>
            </a:pPr>
            <a:r>
              <a:rPr lang="en-AU" sz="2002" dirty="0">
                <a:solidFill>
                  <a:srgbClr val="FF0000"/>
                </a:solidFill>
                <a:ea typeface="+mn-lt"/>
                <a:cs typeface="+mn-lt"/>
              </a:rPr>
              <a:t>Note:</a:t>
            </a:r>
            <a:r>
              <a:rPr lang="en-AU" sz="2002" dirty="0">
                <a:ea typeface="+mn-lt"/>
                <a:cs typeface="+mn-lt"/>
              </a:rPr>
              <a:t> Activation of Basic data streams are not included in the Tranche 1 numbers.</a:t>
            </a:r>
            <a:endParaRPr lang="en-AU" sz="1651" dirty="0">
              <a:cs typeface="Segoe UI Semilight"/>
            </a:endParaRPr>
          </a:p>
          <a:p>
            <a:pPr marL="1002030" lvl="2" indent="-200025">
              <a:spcBef>
                <a:spcPts val="438"/>
              </a:spcBef>
            </a:pPr>
            <a:endParaRPr lang="en-AU" sz="1800" dirty="0">
              <a:cs typeface="Segoe UI Semilight"/>
            </a:endParaRPr>
          </a:p>
          <a:p>
            <a:pPr marL="200025" indent="-200025">
              <a:spcBef>
                <a:spcPts val="438"/>
              </a:spcBef>
            </a:pPr>
            <a:endParaRPr lang="en-AU" sz="2000" dirty="0">
              <a:cs typeface="Segoe UI Semilight"/>
            </a:endParaRPr>
          </a:p>
          <a:p>
            <a:pPr marL="401320" lvl="1" indent="0">
              <a:buNone/>
            </a:pPr>
            <a:endParaRPr lang="en-AU" sz="1751" dirty="0">
              <a:cs typeface="Segoe UI Semilight"/>
            </a:endParaRPr>
          </a:p>
          <a:p>
            <a:pPr marL="601345" lvl="1" indent="-200025"/>
            <a:endParaRPr lang="en-AU" sz="1698" dirty="0">
              <a:cs typeface="Segoe UI Semilight"/>
            </a:endParaRP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16</a:t>
            </a:fld>
            <a:endParaRPr lang="en-AU" dirty="0"/>
          </a:p>
        </p:txBody>
      </p:sp>
    </p:spTree>
    <p:extLst>
      <p:ext uri="{BB962C8B-B14F-4D97-AF65-F5344CB8AC3E}">
        <p14:creationId xmlns:p14="http://schemas.microsoft.com/office/powerpoint/2010/main" val="210377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1 Volumes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Autofit/>
          </a:bodyPr>
          <a:lstStyle/>
          <a:p>
            <a:pPr marL="0" indent="0">
              <a:buNone/>
            </a:pPr>
            <a:r>
              <a:rPr lang="en-AU" sz="2000" dirty="0"/>
              <a:t>Consolidated Roll-out plan numbers</a:t>
            </a:r>
          </a:p>
          <a:p>
            <a:pPr marL="0" indent="0">
              <a:buNone/>
            </a:pPr>
            <a:r>
              <a:rPr lang="en-AU" sz="2000" dirty="0"/>
              <a:t>     Tranche 1 - Meter updates				Tranche 1 – NMI creations		</a:t>
            </a:r>
          </a:p>
          <a:p>
            <a:pPr marL="200101" indent="-200025">
              <a:spcBef>
                <a:spcPts val="438"/>
              </a:spcBef>
            </a:pPr>
            <a:endParaRPr lang="en-AU" sz="20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0" indent="0">
              <a:spcBef>
                <a:spcPts val="438"/>
              </a:spcBef>
              <a:buNone/>
            </a:pPr>
            <a:r>
              <a:rPr lang="en-AU" sz="1600" dirty="0">
                <a:solidFill>
                  <a:srgbClr val="0070C0"/>
                </a:solidFill>
                <a:cs typeface="Segoe UI Semilight"/>
              </a:rPr>
              <a:t>Note: Graph ‘y’ axis = 30,000                                                 Note: Graph ‘y’ axis = 60,000</a:t>
            </a:r>
          </a:p>
          <a:p>
            <a:pPr marL="0" indent="0">
              <a:spcBef>
                <a:spcPts val="438"/>
              </a:spcBef>
              <a:buNone/>
            </a:pPr>
            <a:endParaRPr lang="en-AU" sz="1200" dirty="0">
              <a:solidFill>
                <a:srgbClr val="0070C0"/>
              </a:solidFill>
              <a:cs typeface="Segoe UI Semilight"/>
            </a:endParaRPr>
          </a:p>
          <a:p>
            <a:pPr marL="355" indent="0">
              <a:buNone/>
            </a:pPr>
            <a:r>
              <a:rPr lang="en-AU" sz="2000" dirty="0">
                <a:cs typeface="Segoe UI Semilight"/>
              </a:rPr>
              <a:t>Associated CR volumes: </a:t>
            </a:r>
          </a:p>
          <a:p>
            <a:pPr marL="343255" indent="-342900"/>
            <a:r>
              <a:rPr lang="en-AU" sz="1800" dirty="0">
                <a:cs typeface="Segoe UI Semilight"/>
              </a:rPr>
              <a:t>Includes some Tranche 2 CRs</a:t>
            </a:r>
          </a:p>
          <a:p>
            <a:pPr marL="343255" indent="-342900"/>
            <a:r>
              <a:rPr lang="en-AU" sz="1800" dirty="0">
                <a:cs typeface="Segoe UI Semilight"/>
              </a:rPr>
              <a:t>2 x CRs for NMI creations</a:t>
            </a:r>
          </a:p>
          <a:p>
            <a:pPr marL="343255" indent="-342900"/>
            <a:r>
              <a:rPr lang="en-AU" sz="1800" dirty="0">
                <a:cs typeface="Segoe UI Semilight"/>
              </a:rPr>
              <a:t>Max Volume 185,000 (Aug-21)</a:t>
            </a:r>
          </a:p>
          <a:p>
            <a:pPr marL="343255" indent="-342900"/>
            <a:r>
              <a:rPr lang="en-AU" sz="1800" dirty="0">
                <a:solidFill>
                  <a:srgbClr val="FF0000"/>
                </a:solidFill>
                <a:cs typeface="Segoe UI Semilight"/>
              </a:rPr>
              <a:t>74 Cross boundary NMIs </a:t>
            </a:r>
          </a:p>
          <a:p>
            <a:pPr marL="355" indent="0">
              <a:buNone/>
            </a:pPr>
            <a:r>
              <a:rPr lang="en-AU" sz="1800" dirty="0">
                <a:solidFill>
                  <a:srgbClr val="FF0000"/>
                </a:solidFill>
                <a:cs typeface="Segoe UI Semilight"/>
              </a:rPr>
              <a:t>      planned for post 5MS go-live</a:t>
            </a:r>
          </a:p>
          <a:p>
            <a:pPr marL="355" indent="0">
              <a:buNone/>
            </a:pPr>
            <a:r>
              <a:rPr lang="en-AU" sz="1600" dirty="0">
                <a:solidFill>
                  <a:srgbClr val="0070C0"/>
                </a:solidFill>
                <a:cs typeface="Segoe UI Semilight"/>
              </a:rPr>
              <a:t>	                                                          Note: Graph ‘y’ axis = 500,000</a:t>
            </a:r>
          </a:p>
          <a:p>
            <a:pPr marL="355" indent="0">
              <a:buNone/>
            </a:pPr>
            <a:endParaRPr lang="en-AU" sz="1600" dirty="0">
              <a:solidFill>
                <a:srgbClr val="FF0000"/>
              </a:solidFill>
              <a:cs typeface="Segoe UI Semilight"/>
            </a:endParaRPr>
          </a:p>
          <a:p>
            <a:pPr marL="601345" lvl="1" indent="-200025"/>
            <a:endParaRPr lang="en-AU" sz="1698" dirty="0">
              <a:cs typeface="Segoe UI Semilight"/>
            </a:endParaRP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17</a:t>
            </a:fld>
            <a:endParaRPr lang="en-AU" dirty="0"/>
          </a:p>
        </p:txBody>
      </p:sp>
      <p:pic>
        <p:nvPicPr>
          <p:cNvPr id="5" name="Picture 4">
            <a:extLst>
              <a:ext uri="{FF2B5EF4-FFF2-40B4-BE49-F238E27FC236}">
                <a16:creationId xmlns:a16="http://schemas.microsoft.com/office/drawing/2014/main" id="{B32F266A-D142-4AF0-A2B6-4AD78366D16C}"/>
              </a:ext>
            </a:extLst>
          </p:cNvPr>
          <p:cNvPicPr>
            <a:picLocks noChangeAspect="1"/>
          </p:cNvPicPr>
          <p:nvPr/>
        </p:nvPicPr>
        <p:blipFill>
          <a:blip r:embed="rId2"/>
          <a:stretch>
            <a:fillRect/>
          </a:stretch>
        </p:blipFill>
        <p:spPr>
          <a:xfrm>
            <a:off x="4318559" y="4853670"/>
            <a:ext cx="6034508" cy="2354270"/>
          </a:xfrm>
          <a:prstGeom prst="rect">
            <a:avLst/>
          </a:prstGeom>
        </p:spPr>
      </p:pic>
      <p:pic>
        <p:nvPicPr>
          <p:cNvPr id="6" name="Picture 5">
            <a:extLst>
              <a:ext uri="{FF2B5EF4-FFF2-40B4-BE49-F238E27FC236}">
                <a16:creationId xmlns:a16="http://schemas.microsoft.com/office/drawing/2014/main" id="{51DFF780-2B6B-441E-ACBB-A89577FF1B7C}"/>
              </a:ext>
            </a:extLst>
          </p:cNvPr>
          <p:cNvPicPr>
            <a:picLocks noChangeAspect="1"/>
          </p:cNvPicPr>
          <p:nvPr/>
        </p:nvPicPr>
        <p:blipFill>
          <a:blip r:embed="rId3"/>
          <a:stretch>
            <a:fillRect/>
          </a:stretch>
        </p:blipFill>
        <p:spPr>
          <a:xfrm>
            <a:off x="308640" y="2496717"/>
            <a:ext cx="4940554" cy="1949550"/>
          </a:xfrm>
          <a:prstGeom prst="rect">
            <a:avLst/>
          </a:prstGeom>
        </p:spPr>
      </p:pic>
      <p:pic>
        <p:nvPicPr>
          <p:cNvPr id="8" name="Picture 7">
            <a:extLst>
              <a:ext uri="{FF2B5EF4-FFF2-40B4-BE49-F238E27FC236}">
                <a16:creationId xmlns:a16="http://schemas.microsoft.com/office/drawing/2014/main" id="{2609D6C7-D25B-4A2B-B469-74C6666CB50B}"/>
              </a:ext>
            </a:extLst>
          </p:cNvPr>
          <p:cNvPicPr>
            <a:picLocks noChangeAspect="1"/>
          </p:cNvPicPr>
          <p:nvPr/>
        </p:nvPicPr>
        <p:blipFill>
          <a:blip r:embed="rId4"/>
          <a:stretch>
            <a:fillRect/>
          </a:stretch>
        </p:blipFill>
        <p:spPr>
          <a:xfrm>
            <a:off x="5521416" y="2496717"/>
            <a:ext cx="4940554" cy="1949550"/>
          </a:xfrm>
          <a:prstGeom prst="rect">
            <a:avLst/>
          </a:prstGeom>
        </p:spPr>
      </p:pic>
    </p:spTree>
    <p:extLst>
      <p:ext uri="{BB962C8B-B14F-4D97-AF65-F5344CB8AC3E}">
        <p14:creationId xmlns:p14="http://schemas.microsoft.com/office/powerpoint/2010/main" val="583451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2 Definitions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rmAutofit/>
          </a:bodyPr>
          <a:lstStyle/>
          <a:p>
            <a:pPr marL="200025" indent="-200025">
              <a:spcBef>
                <a:spcPts val="438"/>
              </a:spcBef>
            </a:pPr>
            <a:r>
              <a:rPr lang="en-AU" sz="2400" dirty="0">
                <a:cs typeface="Segoe UI Semilight"/>
              </a:rPr>
              <a:t>Tranche 2</a:t>
            </a:r>
          </a:p>
          <a:p>
            <a:pPr marL="200025" indent="-200025">
              <a:spcBef>
                <a:spcPts val="438"/>
              </a:spcBef>
            </a:pPr>
            <a:endParaRPr lang="en-AU" sz="2400" dirty="0">
              <a:cs typeface="Segoe UI Semilight"/>
            </a:endParaRPr>
          </a:p>
          <a:p>
            <a:pPr marL="601345" lvl="1" indent="-200025">
              <a:spcBef>
                <a:spcPts val="438"/>
              </a:spcBef>
            </a:pPr>
            <a:r>
              <a:rPr lang="en-AU" sz="2000" dirty="0">
                <a:ea typeface="+mn-lt"/>
                <a:cs typeface="+mn-lt"/>
              </a:rPr>
              <a:t>Meter types whose MTP activities are to be completed by </a:t>
            </a:r>
            <a:r>
              <a:rPr lang="en-AU" sz="2000" dirty="0">
                <a:solidFill>
                  <a:srgbClr val="FF0000"/>
                </a:solidFill>
                <a:ea typeface="+mn-lt"/>
                <a:cs typeface="+mn-lt"/>
              </a:rPr>
              <a:t>1 Dec 2022</a:t>
            </a:r>
          </a:p>
          <a:p>
            <a:pPr marL="601345" lvl="1" indent="-200025">
              <a:spcBef>
                <a:spcPts val="438"/>
              </a:spcBef>
            </a:pPr>
            <a:endParaRPr lang="en-AU" sz="2000" dirty="0">
              <a:solidFill>
                <a:srgbClr val="FF0000"/>
              </a:solidFill>
              <a:cs typeface="Segoe UI Semilight"/>
            </a:endParaRPr>
          </a:p>
          <a:p>
            <a:pPr marL="1002030" lvl="2" indent="-200025">
              <a:spcBef>
                <a:spcPts val="438"/>
              </a:spcBef>
            </a:pPr>
            <a:r>
              <a:rPr lang="en-AU" sz="1800" dirty="0">
                <a:cs typeface="Segoe UI Semilight"/>
              </a:rPr>
              <a:t>New and Replacement Type 4 from 1 Dec 2018</a:t>
            </a:r>
            <a:endParaRPr lang="en-AU" sz="1800" dirty="0">
              <a:solidFill>
                <a:srgbClr val="222324"/>
              </a:solidFill>
              <a:cs typeface="Segoe UI Semilight"/>
            </a:endParaRPr>
          </a:p>
          <a:p>
            <a:pPr marL="1002030" lvl="2" indent="-200025">
              <a:spcBef>
                <a:spcPts val="438"/>
              </a:spcBef>
            </a:pPr>
            <a:r>
              <a:rPr lang="en-AU" sz="1800" dirty="0">
                <a:ea typeface="+mn-lt"/>
                <a:cs typeface="+mn-lt"/>
              </a:rPr>
              <a:t>New and Replacement Type 4A </a:t>
            </a:r>
            <a:r>
              <a:rPr lang="en-AU" sz="1800" dirty="0">
                <a:cs typeface="Segoe UI Semilight"/>
              </a:rPr>
              <a:t>from 1 Dec 2019</a:t>
            </a:r>
            <a:endParaRPr lang="en-AU" sz="1800" dirty="0">
              <a:solidFill>
                <a:srgbClr val="222324"/>
              </a:solidFill>
              <a:cs typeface="Segoe UI Semilight"/>
            </a:endParaRPr>
          </a:p>
          <a:p>
            <a:pPr marL="1002030" lvl="2" indent="-200025">
              <a:spcBef>
                <a:spcPts val="438"/>
              </a:spcBef>
            </a:pPr>
            <a:r>
              <a:rPr lang="en-AU" sz="1800" dirty="0">
                <a:ea typeface="+mn-lt"/>
                <a:cs typeface="+mn-lt"/>
              </a:rPr>
              <a:t>New and Replacement VICAMI </a:t>
            </a:r>
            <a:r>
              <a:rPr lang="en-AU" sz="1800" dirty="0">
                <a:cs typeface="Segoe UI Semilight"/>
              </a:rPr>
              <a:t>from 1 Dec 2018</a:t>
            </a:r>
          </a:p>
          <a:p>
            <a:pPr marL="1002030" lvl="2" indent="-200025">
              <a:spcBef>
                <a:spcPts val="438"/>
              </a:spcBef>
            </a:pPr>
            <a:r>
              <a:rPr lang="en-AU" sz="1800" dirty="0">
                <a:ea typeface="+mn-lt"/>
                <a:cs typeface="+mn-lt"/>
              </a:rPr>
              <a:t>New and Replacement Sample </a:t>
            </a:r>
            <a:r>
              <a:rPr lang="en-AU" sz="1800" dirty="0">
                <a:cs typeface="Segoe UI Semilight"/>
              </a:rPr>
              <a:t>from 1 Dec 2018</a:t>
            </a:r>
            <a:endParaRPr lang="en-AU" sz="1800" dirty="0">
              <a:ea typeface="+mn-lt"/>
              <a:cs typeface="+mn-lt"/>
            </a:endParaRPr>
          </a:p>
          <a:p>
            <a:pPr marL="1002030" lvl="2" indent="-200025">
              <a:spcBef>
                <a:spcPts val="438"/>
              </a:spcBef>
            </a:pPr>
            <a:endParaRPr lang="en-AU" sz="1300" dirty="0">
              <a:ea typeface="+mn-lt"/>
              <a:cs typeface="+mn-lt"/>
            </a:endParaRPr>
          </a:p>
          <a:p>
            <a:pPr marL="601345" lvl="1" indent="-200025"/>
            <a:endParaRPr lang="en-AU" sz="1751" dirty="0">
              <a:cs typeface="Segoe UI Semilight"/>
            </a:endParaRPr>
          </a:p>
          <a:p>
            <a:pPr marL="601345" lvl="1" indent="-200025"/>
            <a:endParaRPr lang="en-AU" sz="1698" dirty="0">
              <a:cs typeface="Segoe UI Semilight"/>
            </a:endParaRP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18</a:t>
            </a:fld>
            <a:endParaRPr lang="en-AU" dirty="0"/>
          </a:p>
        </p:txBody>
      </p:sp>
    </p:spTree>
    <p:extLst>
      <p:ext uri="{BB962C8B-B14F-4D97-AF65-F5344CB8AC3E}">
        <p14:creationId xmlns:p14="http://schemas.microsoft.com/office/powerpoint/2010/main" val="2727051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2 Volumes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Autofit/>
          </a:bodyPr>
          <a:lstStyle/>
          <a:p>
            <a:pPr marL="0" indent="0">
              <a:buNone/>
            </a:pPr>
            <a:r>
              <a:rPr lang="en-AU" sz="2000" dirty="0"/>
              <a:t>Consolidated Roll-out plan numbers</a:t>
            </a:r>
          </a:p>
          <a:p>
            <a:pPr marL="0" indent="0">
              <a:buNone/>
            </a:pPr>
            <a:r>
              <a:rPr lang="en-AU" sz="2000" dirty="0"/>
              <a:t>      Tranche 2 – 5 min Data Delivery 			Tranche 2 – Net to Reg Conversions</a:t>
            </a:r>
            <a:endParaRPr lang="en-AU" sz="1698" dirty="0">
              <a:cs typeface="Segoe UI Semilight"/>
            </a:endParaRPr>
          </a:p>
          <a:p>
            <a:pPr marL="0" indent="0">
              <a:buNone/>
            </a:pPr>
            <a:r>
              <a:rPr lang="en-AU" sz="2000" dirty="0"/>
              <a:t>		</a:t>
            </a:r>
          </a:p>
          <a:p>
            <a:pPr marL="200101" indent="-200025">
              <a:spcBef>
                <a:spcPts val="438"/>
              </a:spcBef>
            </a:pPr>
            <a:endParaRPr lang="en-AU" sz="20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0" indent="0">
              <a:spcBef>
                <a:spcPts val="438"/>
              </a:spcBef>
              <a:buNone/>
            </a:pPr>
            <a:endParaRPr lang="en-AU" sz="1800" dirty="0">
              <a:cs typeface="Segoe UI Semilight"/>
            </a:endParaRPr>
          </a:p>
          <a:p>
            <a:pPr marL="0" indent="0">
              <a:spcBef>
                <a:spcPts val="438"/>
              </a:spcBef>
              <a:buNone/>
            </a:pPr>
            <a:r>
              <a:rPr lang="en-AU" sz="1800" dirty="0">
                <a:solidFill>
                  <a:srgbClr val="0070C0"/>
                </a:solidFill>
                <a:cs typeface="Segoe UI Semilight"/>
              </a:rPr>
              <a:t> </a:t>
            </a:r>
            <a:r>
              <a:rPr lang="en-AU" sz="1600" dirty="0">
                <a:solidFill>
                  <a:srgbClr val="0070C0"/>
                </a:solidFill>
                <a:cs typeface="Segoe UI Semilight"/>
              </a:rPr>
              <a:t>Note: Graph ‘y’ axis = 400,000</a:t>
            </a:r>
          </a:p>
          <a:p>
            <a:pPr marL="0" indent="0">
              <a:spcBef>
                <a:spcPts val="438"/>
              </a:spcBef>
              <a:buNone/>
            </a:pPr>
            <a:endParaRPr lang="en-AU" sz="2000" dirty="0">
              <a:cs typeface="Segoe UI Semilight"/>
            </a:endParaRPr>
          </a:p>
          <a:p>
            <a:pPr marL="355" indent="0">
              <a:buNone/>
            </a:pPr>
            <a:r>
              <a:rPr lang="en-AU" sz="2000" dirty="0">
                <a:cs typeface="Segoe UI Semilight"/>
              </a:rPr>
              <a:t>Associated CR volumes: </a:t>
            </a:r>
          </a:p>
          <a:p>
            <a:pPr marL="343255" indent="-342900"/>
            <a:r>
              <a:rPr lang="en-AU" sz="1800" dirty="0">
                <a:cs typeface="Segoe UI Semilight"/>
              </a:rPr>
              <a:t>Max Volume 420,000 (Dec-21)</a:t>
            </a:r>
          </a:p>
          <a:p>
            <a:pPr marL="343255" indent="-342900"/>
            <a:r>
              <a:rPr lang="en-AU" sz="1800" dirty="0">
                <a:cs typeface="Segoe UI Semilight"/>
              </a:rPr>
              <a:t>MSDR volumes not included</a:t>
            </a:r>
          </a:p>
          <a:p>
            <a:pPr marL="343255" indent="-342900"/>
            <a:r>
              <a:rPr lang="en-AU" sz="1800" dirty="0">
                <a:solidFill>
                  <a:srgbClr val="FF0000"/>
                </a:solidFill>
                <a:cs typeface="Segoe UI Semilight"/>
              </a:rPr>
              <a:t>2,500 Net to Reg conversions  </a:t>
            </a:r>
          </a:p>
          <a:p>
            <a:pPr marL="355" indent="0">
              <a:buNone/>
            </a:pPr>
            <a:r>
              <a:rPr lang="en-AU" sz="1800" dirty="0">
                <a:solidFill>
                  <a:srgbClr val="FF0000"/>
                </a:solidFill>
                <a:cs typeface="Segoe UI Semilight"/>
              </a:rPr>
              <a:t>     planned for post 1 Dec 22</a:t>
            </a:r>
            <a:endParaRPr lang="en-AU" sz="1600" dirty="0">
              <a:solidFill>
                <a:srgbClr val="FF0000"/>
              </a:solidFill>
              <a:cs typeface="Segoe UI Semilight"/>
            </a:endParaRPr>
          </a:p>
          <a:p>
            <a:pPr marL="0" indent="0">
              <a:buNone/>
            </a:pPr>
            <a:r>
              <a:rPr lang="en-AU" sz="1600" dirty="0">
                <a:solidFill>
                  <a:srgbClr val="0070C0"/>
                </a:solidFill>
                <a:cs typeface="Segoe UI Semilight"/>
              </a:rPr>
              <a:t>	                                                 Note: Graph ‘y’ axis = 500,000</a:t>
            </a: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19</a:t>
            </a:fld>
            <a:endParaRPr lang="en-AU" dirty="0"/>
          </a:p>
        </p:txBody>
      </p:sp>
      <p:pic>
        <p:nvPicPr>
          <p:cNvPr id="9" name="Picture 8">
            <a:extLst>
              <a:ext uri="{FF2B5EF4-FFF2-40B4-BE49-F238E27FC236}">
                <a16:creationId xmlns:a16="http://schemas.microsoft.com/office/drawing/2014/main" id="{C1AAEF50-3429-4421-80E1-3B4E80994022}"/>
              </a:ext>
            </a:extLst>
          </p:cNvPr>
          <p:cNvPicPr>
            <a:picLocks noChangeAspect="1"/>
          </p:cNvPicPr>
          <p:nvPr/>
        </p:nvPicPr>
        <p:blipFill>
          <a:blip r:embed="rId2"/>
          <a:stretch>
            <a:fillRect/>
          </a:stretch>
        </p:blipFill>
        <p:spPr>
          <a:xfrm>
            <a:off x="308645" y="2496717"/>
            <a:ext cx="4940553" cy="1971465"/>
          </a:xfrm>
          <a:prstGeom prst="rect">
            <a:avLst/>
          </a:prstGeom>
        </p:spPr>
      </p:pic>
      <p:pic>
        <p:nvPicPr>
          <p:cNvPr id="10" name="Picture 9">
            <a:extLst>
              <a:ext uri="{FF2B5EF4-FFF2-40B4-BE49-F238E27FC236}">
                <a16:creationId xmlns:a16="http://schemas.microsoft.com/office/drawing/2014/main" id="{AAE5E491-6EAB-4FD3-8F09-1E1605A72CB1}"/>
              </a:ext>
            </a:extLst>
          </p:cNvPr>
          <p:cNvPicPr>
            <a:picLocks noChangeAspect="1"/>
          </p:cNvPicPr>
          <p:nvPr/>
        </p:nvPicPr>
        <p:blipFill>
          <a:blip r:embed="rId3"/>
          <a:stretch>
            <a:fillRect/>
          </a:stretch>
        </p:blipFill>
        <p:spPr>
          <a:xfrm>
            <a:off x="5442616" y="2496717"/>
            <a:ext cx="4963851" cy="1971465"/>
          </a:xfrm>
          <a:prstGeom prst="rect">
            <a:avLst/>
          </a:prstGeom>
        </p:spPr>
      </p:pic>
      <p:pic>
        <p:nvPicPr>
          <p:cNvPr id="7" name="Picture 6">
            <a:extLst>
              <a:ext uri="{FF2B5EF4-FFF2-40B4-BE49-F238E27FC236}">
                <a16:creationId xmlns:a16="http://schemas.microsoft.com/office/drawing/2014/main" id="{EC973BAD-35E2-4EA8-9B7E-AA47841D1CB5}"/>
              </a:ext>
            </a:extLst>
          </p:cNvPr>
          <p:cNvPicPr>
            <a:picLocks noChangeAspect="1"/>
          </p:cNvPicPr>
          <p:nvPr/>
        </p:nvPicPr>
        <p:blipFill>
          <a:blip r:embed="rId4"/>
          <a:stretch>
            <a:fillRect/>
          </a:stretch>
        </p:blipFill>
        <p:spPr>
          <a:xfrm>
            <a:off x="3800612" y="4723736"/>
            <a:ext cx="6605855" cy="2354270"/>
          </a:xfrm>
          <a:prstGeom prst="rect">
            <a:avLst/>
          </a:prstGeom>
        </p:spPr>
      </p:pic>
    </p:spTree>
    <p:extLst>
      <p:ext uri="{BB962C8B-B14F-4D97-AF65-F5344CB8AC3E}">
        <p14:creationId xmlns:p14="http://schemas.microsoft.com/office/powerpoint/2010/main" val="37713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Notification and CR Limits</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611683"/>
            <a:ext cx="10255425" cy="5479713"/>
          </a:xfrm>
        </p:spPr>
        <p:txBody>
          <a:bodyPr vert="horz" lIns="91440" tIns="45720" rIns="91440" bIns="45720" rtlCol="0" anchor="t">
            <a:noAutofit/>
          </a:bodyPr>
          <a:lstStyle/>
          <a:p>
            <a:pPr marL="200025" indent="-200025"/>
            <a:r>
              <a:rPr lang="en-AU" sz="1800" dirty="0">
                <a:ea typeface="+mn-lt"/>
                <a:cs typeface="+mn-lt"/>
              </a:rPr>
              <a:t>AEMO has had a number of enquiries relating to daily limit increases </a:t>
            </a:r>
          </a:p>
          <a:p>
            <a:pPr marL="200025" indent="-200025"/>
            <a:r>
              <a:rPr lang="en-AU" sz="1800" dirty="0">
                <a:ea typeface="+mn-lt"/>
                <a:cs typeface="+mn-lt"/>
              </a:rPr>
              <a:t>Participants can increase there limits daily via the Menu Path:</a:t>
            </a:r>
          </a:p>
          <a:p>
            <a:pPr marL="600990" lvl="1" indent="-200025"/>
            <a:endParaRPr lang="en-AU" sz="1249" dirty="0">
              <a:solidFill>
                <a:srgbClr val="FF0000"/>
              </a:solidFill>
              <a:ea typeface="+mn-lt"/>
              <a:cs typeface="+mn-lt"/>
            </a:endParaRPr>
          </a:p>
          <a:p>
            <a:pPr marL="600990" lvl="1" indent="-200025"/>
            <a:r>
              <a:rPr lang="en-AU" sz="1249" dirty="0">
                <a:solidFill>
                  <a:srgbClr val="FF0000"/>
                </a:solidFill>
                <a:ea typeface="+mn-lt"/>
                <a:cs typeface="+mn-lt"/>
              </a:rPr>
              <a:t>Reports and Alerts &gt; Query Monitoring &gt;</a:t>
            </a:r>
          </a:p>
          <a:p>
            <a:pPr marL="1001954" lvl="2" indent="-200025"/>
            <a:endParaRPr lang="en-AU" sz="1249" dirty="0">
              <a:solidFill>
                <a:srgbClr val="FF0000"/>
              </a:solidFill>
              <a:ea typeface="+mn-lt"/>
              <a:cs typeface="+mn-lt"/>
            </a:endParaRPr>
          </a:p>
          <a:p>
            <a:pPr marL="1001954" lvl="2" indent="-200025"/>
            <a:r>
              <a:rPr lang="en-AU" sz="1249" dirty="0">
                <a:solidFill>
                  <a:srgbClr val="FF0000"/>
                </a:solidFill>
                <a:ea typeface="+mn-lt"/>
                <a:cs typeface="+mn-lt"/>
              </a:rPr>
              <a:t>Outbound Notification Queue Monitoring</a:t>
            </a: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r>
              <a:rPr lang="en-AU" sz="1249" dirty="0">
                <a:solidFill>
                  <a:srgbClr val="FF0000"/>
                </a:solidFill>
                <a:ea typeface="+mn-lt"/>
                <a:cs typeface="+mn-lt"/>
              </a:rPr>
              <a:t>Change Request Queue Monitoring</a:t>
            </a:r>
          </a:p>
          <a:p>
            <a:pPr marL="600710" lvl="1" indent="-200025"/>
            <a:endParaRPr lang="en-AU" sz="1600" dirty="0">
              <a:cs typeface="Segoe UI Semilight"/>
            </a:endParaRPr>
          </a:p>
          <a:p>
            <a:pPr marL="600710" lvl="1" indent="-200025"/>
            <a:endParaRPr lang="en-AU" sz="1600" dirty="0">
              <a:cs typeface="Segoe UI Semilight"/>
            </a:endParaRPr>
          </a:p>
          <a:p>
            <a:pPr marL="600710" lvl="1" indent="-200025"/>
            <a:endParaRPr lang="en-AU" sz="1600" dirty="0">
              <a:cs typeface="Segoe UI Semilight"/>
            </a:endParaRPr>
          </a:p>
          <a:p>
            <a:pPr marL="600710" lvl="1" indent="-200025"/>
            <a:endParaRPr lang="en-AU" sz="1600" dirty="0">
              <a:cs typeface="Segoe UI Semilight"/>
            </a:endParaRPr>
          </a:p>
          <a:p>
            <a:pPr marL="199745" indent="-200025"/>
            <a:r>
              <a:rPr lang="en-AU" sz="1800" dirty="0">
                <a:ea typeface="+mn-lt"/>
                <a:cs typeface="+mn-lt"/>
              </a:rPr>
              <a:t>Selecting the Increase button within the window will double the participant limit for the day </a:t>
            </a:r>
          </a:p>
          <a:p>
            <a:pPr marL="199745" indent="-200025"/>
            <a:r>
              <a:rPr lang="en-AU" sz="1800" dirty="0">
                <a:cs typeface="Segoe UI Semilight"/>
              </a:rPr>
              <a:t>A permanent change to participant  limits must be requested via the AEMO Support Hub</a:t>
            </a:r>
          </a:p>
          <a:p>
            <a:pPr marL="600710" lvl="1" indent="-200025"/>
            <a:r>
              <a:rPr lang="en-AU" sz="1249" dirty="0">
                <a:cs typeface="Segoe UI Semilight"/>
              </a:rPr>
              <a:t>Each request is assessed and prior to updating</a:t>
            </a:r>
          </a:p>
          <a:p>
            <a:pPr marL="600710" lvl="1" indent="-200025"/>
            <a:r>
              <a:rPr lang="en-AU" sz="1250" dirty="0">
                <a:cs typeface="Segoe UI Semilight"/>
              </a:rPr>
              <a:t>Participants will be informed of limit changes</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20</a:t>
            </a:fld>
            <a:endParaRPr lang="en-AU" dirty="0"/>
          </a:p>
        </p:txBody>
      </p:sp>
      <p:pic>
        <p:nvPicPr>
          <p:cNvPr id="5" name="Picture 4">
            <a:extLst>
              <a:ext uri="{FF2B5EF4-FFF2-40B4-BE49-F238E27FC236}">
                <a16:creationId xmlns:a16="http://schemas.microsoft.com/office/drawing/2014/main" id="{B1EC06FD-0CEB-4FEE-A266-0DDA4D1D1FAD}"/>
              </a:ext>
            </a:extLst>
          </p:cNvPr>
          <p:cNvPicPr>
            <a:picLocks noChangeAspect="1"/>
          </p:cNvPicPr>
          <p:nvPr/>
        </p:nvPicPr>
        <p:blipFill>
          <a:blip r:embed="rId2"/>
          <a:stretch>
            <a:fillRect/>
          </a:stretch>
        </p:blipFill>
        <p:spPr>
          <a:xfrm>
            <a:off x="4360985" y="2508579"/>
            <a:ext cx="2338575" cy="1253015"/>
          </a:xfrm>
          <a:prstGeom prst="rect">
            <a:avLst/>
          </a:prstGeom>
        </p:spPr>
      </p:pic>
      <p:pic>
        <p:nvPicPr>
          <p:cNvPr id="6" name="Picture 5">
            <a:extLst>
              <a:ext uri="{FF2B5EF4-FFF2-40B4-BE49-F238E27FC236}">
                <a16:creationId xmlns:a16="http://schemas.microsoft.com/office/drawing/2014/main" id="{D4BAEB95-469A-490C-8F02-A3D26C1F199C}"/>
              </a:ext>
            </a:extLst>
          </p:cNvPr>
          <p:cNvPicPr>
            <a:picLocks noChangeAspect="1"/>
          </p:cNvPicPr>
          <p:nvPr/>
        </p:nvPicPr>
        <p:blipFill>
          <a:blip r:embed="rId3"/>
          <a:stretch>
            <a:fillRect/>
          </a:stretch>
        </p:blipFill>
        <p:spPr>
          <a:xfrm>
            <a:off x="4360985" y="4143575"/>
            <a:ext cx="2356213" cy="1493374"/>
          </a:xfrm>
          <a:prstGeom prst="rect">
            <a:avLst/>
          </a:prstGeom>
        </p:spPr>
      </p:pic>
    </p:spTree>
    <p:extLst>
      <p:ext uri="{BB962C8B-B14F-4D97-AF65-F5344CB8AC3E}">
        <p14:creationId xmlns:p14="http://schemas.microsoft.com/office/powerpoint/2010/main" val="2171460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21</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1" name="Rectangle 3">
            <a:extLst>
              <a:ext uri="{FF2B5EF4-FFF2-40B4-BE49-F238E27FC236}">
                <a16:creationId xmlns:a16="http://schemas.microsoft.com/office/drawing/2014/main" id="{37244EF4-3757-4FD4-B369-5BB6F9C31B37}"/>
              </a:ext>
            </a:extLst>
          </p:cNvPr>
          <p:cNvSpPr>
            <a:spLocks noChangeArrowheads="1"/>
          </p:cNvSpPr>
          <p:nvPr/>
        </p:nvSpPr>
        <p:spPr bwMode="auto">
          <a:xfrm>
            <a:off x="206547" y="1365056"/>
            <a:ext cx="164453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7616CC8B-CBD6-4596-9E52-C5137764A962}"/>
              </a:ext>
            </a:extLst>
          </p:cNvPr>
          <p:cNvSpPr txBox="1"/>
          <p:nvPr/>
        </p:nvSpPr>
        <p:spPr>
          <a:xfrm>
            <a:off x="155575" y="1647217"/>
            <a:ext cx="10408663" cy="2862322"/>
          </a:xfrm>
          <a:prstGeom prst="rect">
            <a:avLst/>
          </a:prstGeom>
          <a:noFill/>
        </p:spPr>
        <p:txBody>
          <a:bodyPr wrap="square" rtlCol="0">
            <a:spAutoFit/>
          </a:bodyPr>
          <a:lstStyle/>
          <a:p>
            <a:r>
              <a:rPr lang="en-AU" dirty="0"/>
              <a:t>AEMO presented an overview of its latest round of CATS transaction volume analysis and explained how Participants can request increases to their MSATS Daily Limits via the MSATS Browser.</a:t>
            </a:r>
          </a:p>
          <a:p>
            <a:endParaRPr lang="en-AU" dirty="0"/>
          </a:p>
          <a:p>
            <a:r>
              <a:rPr lang="en-AU" dirty="0"/>
              <a:t>In response to participant queries, AEMO confirmed:</a:t>
            </a:r>
          </a:p>
          <a:p>
            <a:endParaRPr lang="en-AU" dirty="0"/>
          </a:p>
          <a:p>
            <a:pPr marL="285750" indent="-285750">
              <a:buFont typeface="Arial" panose="020B0604020202020204" pitchFamily="34" charset="0"/>
              <a:buChar char="•"/>
            </a:pPr>
            <a:r>
              <a:rPr lang="en-AU" dirty="0"/>
              <a:t>Its current assumptions regarding the creation of NCONUML MSATS standing data</a:t>
            </a:r>
          </a:p>
          <a:p>
            <a:pPr marL="285750" indent="-285750">
              <a:buFont typeface="Arial" panose="020B0604020202020204" pitchFamily="34" charset="0"/>
              <a:buChar char="•"/>
            </a:pPr>
            <a:r>
              <a:rPr lang="en-AU" dirty="0"/>
              <a:t>That MSATS Daily Limit increases done via the MSATS Browser double the allowable volume for the current day only, can’t be used to increase limits for future dates</a:t>
            </a:r>
          </a:p>
          <a:p>
            <a:pPr marL="285750" indent="-285750">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942276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GLOPOOL Planning</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22</a:t>
            </a:fld>
            <a:endParaRPr lang="en-AU" dirty="0"/>
          </a:p>
        </p:txBody>
      </p:sp>
    </p:spTree>
    <p:extLst>
      <p:ext uri="{BB962C8B-B14F-4D97-AF65-F5344CB8AC3E}">
        <p14:creationId xmlns:p14="http://schemas.microsoft.com/office/powerpoint/2010/main" val="2780481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vert="horz" lIns="91440" tIns="45720" rIns="91440" bIns="45720" rtlCol="0" anchor="t">
            <a:normAutofit lnSpcReduction="10000"/>
          </a:bodyPr>
          <a:lstStyle/>
          <a:p>
            <a:pPr marL="200025" indent="-200025"/>
            <a:r>
              <a:rPr lang="en-AU" sz="2000" dirty="0"/>
              <a:t>A draft “Participant ID Update Plan” has been included with this pack</a:t>
            </a:r>
          </a:p>
          <a:p>
            <a:pPr marL="600990" lvl="1" indent="-200025"/>
            <a:r>
              <a:rPr lang="en-AU" sz="1649" dirty="0"/>
              <a:t>Feedback requested by 30 April</a:t>
            </a:r>
          </a:p>
          <a:p>
            <a:pPr marL="200025" indent="-200025"/>
            <a:endParaRPr lang="en-AU" sz="2000" dirty="0"/>
          </a:p>
          <a:p>
            <a:pPr marL="200025" indent="-200025"/>
            <a:r>
              <a:rPr lang="en-AU" sz="2000" dirty="0"/>
              <a:t>This document describes the steps that will be taken to update the participant IDs to ‘GLOPOOL’</a:t>
            </a:r>
          </a:p>
          <a:p>
            <a:pPr marL="200025" indent="-200025"/>
            <a:endParaRPr lang="en-AU" sz="2000" dirty="0"/>
          </a:p>
          <a:p>
            <a:pPr marL="200025" indent="-200025"/>
            <a:r>
              <a:rPr lang="en-AU" sz="2000" dirty="0"/>
              <a:t>The document will not be formally consulted on, however participant comments are welcome</a:t>
            </a:r>
          </a:p>
          <a:p>
            <a:pPr marL="200025" indent="-200025"/>
            <a:endParaRPr lang="en-AU" sz="2000" dirty="0"/>
          </a:p>
          <a:p>
            <a:pPr marL="200025" indent="-200025"/>
            <a:r>
              <a:rPr lang="en-AU" sz="2000" dirty="0"/>
              <a:t>The document includes an estimated delivery time for each step</a:t>
            </a:r>
          </a:p>
          <a:p>
            <a:pPr marL="200025" indent="-200025"/>
            <a:endParaRPr lang="en-AU" sz="2000" dirty="0"/>
          </a:p>
          <a:p>
            <a:pPr marL="200025" indent="-200025"/>
            <a:r>
              <a:rPr lang="en-AU" sz="2000" dirty="0"/>
              <a:t>Where generic market details are to be provided an updated version will be published to capture the information</a:t>
            </a:r>
          </a:p>
          <a:p>
            <a:pPr marL="200025" indent="-200025"/>
            <a:endParaRPr lang="en-AU" sz="2000" dirty="0"/>
          </a:p>
          <a:p>
            <a:pPr marL="200025" indent="-200025"/>
            <a:r>
              <a:rPr lang="en-AU" sz="2000" dirty="0"/>
              <a:t>The next version of the document is scheduled for August 2021 and will include “confirmation of the process for back dated NMI creation”</a:t>
            </a:r>
          </a:p>
          <a:p>
            <a:pPr marL="600990" lvl="1" indent="-200025"/>
            <a:r>
              <a:rPr lang="en-AU" sz="2000" dirty="0"/>
              <a:t>Suggestions of scenarios are welcome from participants</a:t>
            </a:r>
          </a:p>
          <a:p>
            <a:pPr marL="200025" indent="-200025"/>
            <a:endParaRPr lang="en-US" dirty="0"/>
          </a:p>
          <a:p>
            <a:pPr marL="601345" lvl="1" indent="-200025"/>
            <a:endParaRPr lang="en-AU" sz="2225" dirty="0">
              <a:cs typeface="Segoe UI Semilight"/>
            </a:endParaRP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23</a:t>
            </a:fld>
            <a:endParaRPr lang="en-AU" dirty="0"/>
          </a:p>
        </p:txBody>
      </p:sp>
    </p:spTree>
    <p:extLst>
      <p:ext uri="{BB962C8B-B14F-4D97-AF65-F5344CB8AC3E}">
        <p14:creationId xmlns:p14="http://schemas.microsoft.com/office/powerpoint/2010/main" val="1065325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24</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1" name="Rectangle 3">
            <a:extLst>
              <a:ext uri="{FF2B5EF4-FFF2-40B4-BE49-F238E27FC236}">
                <a16:creationId xmlns:a16="http://schemas.microsoft.com/office/drawing/2014/main" id="{37244EF4-3757-4FD4-B369-5BB6F9C31B37}"/>
              </a:ext>
            </a:extLst>
          </p:cNvPr>
          <p:cNvSpPr>
            <a:spLocks noChangeArrowheads="1"/>
          </p:cNvSpPr>
          <p:nvPr/>
        </p:nvSpPr>
        <p:spPr bwMode="auto">
          <a:xfrm>
            <a:off x="206547" y="1365056"/>
            <a:ext cx="164453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15CF0DDB-14D1-4234-80C1-351AA1002E89}"/>
              </a:ext>
            </a:extLst>
          </p:cNvPr>
          <p:cNvSpPr txBox="1"/>
          <p:nvPr/>
        </p:nvSpPr>
        <p:spPr>
          <a:xfrm>
            <a:off x="155575" y="1647217"/>
            <a:ext cx="10408663" cy="3416320"/>
          </a:xfrm>
          <a:prstGeom prst="rect">
            <a:avLst/>
          </a:prstGeom>
          <a:noFill/>
        </p:spPr>
        <p:txBody>
          <a:bodyPr wrap="square" rtlCol="0">
            <a:spAutoFit/>
          </a:bodyPr>
          <a:lstStyle/>
          <a:p>
            <a:r>
              <a:rPr lang="en-AU" dirty="0"/>
              <a:t>AEMO presented an overview of the </a:t>
            </a:r>
            <a:r>
              <a:rPr lang="fr-FR" dirty="0"/>
              <a:t>draft “Participant ID Update Plan” and requested feedback from TFG members regarding its content</a:t>
            </a:r>
            <a:r>
              <a:rPr lang="en-AU" dirty="0"/>
              <a:t>.</a:t>
            </a:r>
          </a:p>
          <a:p>
            <a:endParaRPr lang="en-AU" dirty="0"/>
          </a:p>
          <a:p>
            <a:r>
              <a:rPr lang="en-AU" b="1" dirty="0">
                <a:solidFill>
                  <a:srgbClr val="FF0000"/>
                </a:solidFill>
              </a:rPr>
              <a:t>Action</a:t>
            </a:r>
            <a:r>
              <a:rPr lang="en-AU" b="1" dirty="0"/>
              <a:t>:  TFG to provide feedback on the </a:t>
            </a:r>
            <a:r>
              <a:rPr lang="fr-FR" b="1" dirty="0"/>
              <a:t>draft “Participant ID Update Plan” </a:t>
            </a:r>
            <a:endParaRPr lang="en-AU" b="1" dirty="0"/>
          </a:p>
          <a:p>
            <a:endParaRPr lang="en-AU" dirty="0"/>
          </a:p>
          <a:p>
            <a:r>
              <a:rPr lang="en-AU" dirty="0"/>
              <a:t>In response to participant queries, AEMO confirmed:</a:t>
            </a:r>
          </a:p>
          <a:p>
            <a:endParaRPr lang="en-AU" dirty="0"/>
          </a:p>
          <a:p>
            <a:pPr marL="285750" indent="-285750">
              <a:buFont typeface="Arial" panose="020B0604020202020204" pitchFamily="34" charset="0"/>
              <a:buChar char="•"/>
            </a:pPr>
            <a:r>
              <a:rPr lang="en-AU" dirty="0"/>
              <a:t>The next version of the plan is currently scheduled to be released in August, with the final version scheduled for release in Jan 2022</a:t>
            </a:r>
          </a:p>
          <a:p>
            <a:endParaRPr lang="en-AU" dirty="0"/>
          </a:p>
          <a:p>
            <a:pPr marL="285750" indent="-285750">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3272854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MTP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25</a:t>
            </a:fld>
            <a:endParaRPr lang="en-AU" dirty="0"/>
          </a:p>
        </p:txBody>
      </p:sp>
    </p:spTree>
    <p:extLst>
      <p:ext uri="{BB962C8B-B14F-4D97-AF65-F5344CB8AC3E}">
        <p14:creationId xmlns:p14="http://schemas.microsoft.com/office/powerpoint/2010/main" val="1887278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MTP Update</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26</a:t>
            </a:fld>
            <a:endParaRPr lang="en-AU" dirty="0"/>
          </a:p>
        </p:txBody>
      </p:sp>
      <p:graphicFrame>
        <p:nvGraphicFramePr>
          <p:cNvPr id="6" name="Table 5">
            <a:extLst>
              <a:ext uri="{FF2B5EF4-FFF2-40B4-BE49-F238E27FC236}">
                <a16:creationId xmlns:a16="http://schemas.microsoft.com/office/drawing/2014/main" id="{9B7EE67E-7E98-4CA8-B38F-3DCB3E75C94C}"/>
              </a:ext>
            </a:extLst>
          </p:cNvPr>
          <p:cNvGraphicFramePr>
            <a:graphicFrameLocks/>
          </p:cNvGraphicFramePr>
          <p:nvPr>
            <p:extLst>
              <p:ext uri="{D42A27DB-BD31-4B8C-83A1-F6EECF244321}">
                <p14:modId xmlns:p14="http://schemas.microsoft.com/office/powerpoint/2010/main" val="587345204"/>
              </p:ext>
            </p:extLst>
          </p:nvPr>
        </p:nvGraphicFramePr>
        <p:xfrm>
          <a:off x="147153" y="4322885"/>
          <a:ext cx="10400477" cy="1285240"/>
        </p:xfrm>
        <a:graphic>
          <a:graphicData uri="http://schemas.openxmlformats.org/drawingml/2006/table">
            <a:tbl>
              <a:tblPr firstRow="1" bandRow="1">
                <a:tableStyleId>{5C22544A-7EE6-4342-B048-85BDC9FD1C3A}</a:tableStyleId>
              </a:tblPr>
              <a:tblGrid>
                <a:gridCol w="7044543">
                  <a:extLst>
                    <a:ext uri="{9D8B030D-6E8A-4147-A177-3AD203B41FA5}">
                      <a16:colId xmlns:a16="http://schemas.microsoft.com/office/drawing/2014/main" val="116888471"/>
                    </a:ext>
                  </a:extLst>
                </a:gridCol>
                <a:gridCol w="1420380">
                  <a:extLst>
                    <a:ext uri="{9D8B030D-6E8A-4147-A177-3AD203B41FA5}">
                      <a16:colId xmlns:a16="http://schemas.microsoft.com/office/drawing/2014/main" val="4048816944"/>
                    </a:ext>
                  </a:extLst>
                </a:gridCol>
                <a:gridCol w="1935554">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solidFill>
                      <a:srgbClr val="002060"/>
                    </a:solidFill>
                  </a:tcPr>
                </a:tc>
                <a:tc>
                  <a:txBody>
                    <a:bodyPr/>
                    <a:lstStyle/>
                    <a:p>
                      <a:pPr algn="ctr"/>
                      <a:r>
                        <a:rPr lang="en-AU" sz="1200" dirty="0"/>
                        <a:t>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chemeClr val="bg1"/>
                          </a:solidFill>
                        </a:rPr>
                        <a:t>MCs to provide visibility of the approach / timeframe for required meter replacement or reconfiguration of ‘unknown’ cross boundary meters</a:t>
                      </a:r>
                    </a:p>
                  </a:txBody>
                  <a:tcPr>
                    <a:solidFill>
                      <a:srgbClr val="00B05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bg1"/>
                          </a:solidFill>
                        </a:rPr>
                        <a:t>By 31 March 2021</a:t>
                      </a:r>
                    </a:p>
                  </a:txBody>
                  <a:tcPr>
                    <a:solidFill>
                      <a:srgbClr val="00B050"/>
                    </a:solidFill>
                  </a:tcPr>
                </a:tc>
                <a:tc>
                  <a:txBody>
                    <a:bodyPr/>
                    <a:lstStyle/>
                    <a:p>
                      <a:pPr lvl="0">
                        <a:buNone/>
                      </a:pPr>
                      <a:r>
                        <a:rPr lang="en-US" sz="1200" dirty="0">
                          <a:solidFill>
                            <a:schemeClr val="bg1"/>
                          </a:solidFill>
                        </a:rPr>
                        <a:t>A23</a:t>
                      </a:r>
                    </a:p>
                  </a:txBody>
                  <a:tcPr>
                    <a:solidFill>
                      <a:srgbClr val="00B050"/>
                    </a:solidFill>
                  </a:tcPr>
                </a:tc>
                <a:extLst>
                  <a:ext uri="{0D108BD9-81ED-4DB2-BD59-A6C34878D82A}">
                    <a16:rowId xmlns:a16="http://schemas.microsoft.com/office/drawing/2014/main" val="2170211165"/>
                  </a:ext>
                </a:extLst>
              </a:tr>
              <a:tr h="370840">
                <a:tc>
                  <a:txBody>
                    <a:bodyPr/>
                    <a:lstStyle/>
                    <a:p>
                      <a:r>
                        <a:rPr lang="en-AU" sz="1200" dirty="0">
                          <a:solidFill>
                            <a:schemeClr val="bg1"/>
                          </a:solidFill>
                        </a:rPr>
                        <a:t>MCs to ensure that details of the Inventory Table, calculation methodologies and Agreed Loads are agreed prior to implementation by relevant Registered Participants </a:t>
                      </a:r>
                    </a:p>
                  </a:txBody>
                  <a:tcPr>
                    <a:solidFill>
                      <a:srgbClr val="00B050"/>
                    </a:solidFill>
                  </a:tcPr>
                </a:tc>
                <a:tc>
                  <a:txBody>
                    <a:bodyPr/>
                    <a:lstStyle/>
                    <a:p>
                      <a:pPr algn="ctr"/>
                      <a:r>
                        <a:rPr lang="en-AU" sz="1200" dirty="0">
                          <a:solidFill>
                            <a:schemeClr val="bg1"/>
                          </a:solidFill>
                        </a:rPr>
                        <a:t>By 31 March 2021</a:t>
                      </a:r>
                    </a:p>
                  </a:txBody>
                  <a:tcPr>
                    <a:solidFill>
                      <a:srgbClr val="00B050"/>
                    </a:solidFill>
                  </a:tcPr>
                </a:tc>
                <a:tc>
                  <a:txBody>
                    <a:bodyPr/>
                    <a:lstStyle/>
                    <a:p>
                      <a:pPr lvl="0">
                        <a:buNone/>
                      </a:pPr>
                      <a:r>
                        <a:rPr lang="en-AU" sz="1200" dirty="0">
                          <a:solidFill>
                            <a:schemeClr val="bg1"/>
                          </a:solidFill>
                        </a:rPr>
                        <a:t>A87</a:t>
                      </a:r>
                      <a:endParaRPr lang="en-US" sz="1200" dirty="0">
                        <a:solidFill>
                          <a:schemeClr val="bg1"/>
                        </a:solidFill>
                      </a:endParaRPr>
                    </a:p>
                  </a:txBody>
                  <a:tcPr>
                    <a:solidFill>
                      <a:srgbClr val="00B050"/>
                    </a:solidFill>
                  </a:tcPr>
                </a:tc>
                <a:extLst>
                  <a:ext uri="{0D108BD9-81ED-4DB2-BD59-A6C34878D82A}">
                    <a16:rowId xmlns:a16="http://schemas.microsoft.com/office/drawing/2014/main" val="723622651"/>
                  </a:ext>
                </a:extLst>
              </a:tr>
            </a:tbl>
          </a:graphicData>
        </a:graphic>
      </p:graphicFrame>
      <p:sp>
        <p:nvSpPr>
          <p:cNvPr id="3" name="TextBox 2">
            <a:extLst>
              <a:ext uri="{FF2B5EF4-FFF2-40B4-BE49-F238E27FC236}">
                <a16:creationId xmlns:a16="http://schemas.microsoft.com/office/drawing/2014/main" id="{2F7F6DC1-E341-4FE1-A4A9-09E92AB4BEAE}"/>
              </a:ext>
            </a:extLst>
          </p:cNvPr>
          <p:cNvSpPr txBox="1"/>
          <p:nvPr/>
        </p:nvSpPr>
        <p:spPr>
          <a:xfrm>
            <a:off x="147153" y="3940371"/>
            <a:ext cx="4635861" cy="369332"/>
          </a:xfrm>
          <a:prstGeom prst="rect">
            <a:avLst/>
          </a:prstGeom>
          <a:noFill/>
        </p:spPr>
        <p:txBody>
          <a:bodyPr wrap="square" rtlCol="0">
            <a:spAutoFit/>
          </a:bodyPr>
          <a:lstStyle/>
          <a:p>
            <a:r>
              <a:rPr lang="en-AU" dirty="0"/>
              <a:t>Activities Now Deemed Completed or </a:t>
            </a:r>
            <a:r>
              <a:rPr lang="en-AU" dirty="0">
                <a:solidFill>
                  <a:srgbClr val="FF0000"/>
                </a:solidFill>
              </a:rPr>
              <a:t>Late</a:t>
            </a:r>
          </a:p>
        </p:txBody>
      </p:sp>
      <p:graphicFrame>
        <p:nvGraphicFramePr>
          <p:cNvPr id="8" name="Table 7">
            <a:extLst>
              <a:ext uri="{FF2B5EF4-FFF2-40B4-BE49-F238E27FC236}">
                <a16:creationId xmlns:a16="http://schemas.microsoft.com/office/drawing/2014/main" id="{9F294901-1204-4762-978D-01CCF1E6A774}"/>
              </a:ext>
            </a:extLst>
          </p:cNvPr>
          <p:cNvGraphicFramePr>
            <a:graphicFrameLocks/>
          </p:cNvGraphicFramePr>
          <p:nvPr>
            <p:extLst>
              <p:ext uri="{D42A27DB-BD31-4B8C-83A1-F6EECF244321}">
                <p14:modId xmlns:p14="http://schemas.microsoft.com/office/powerpoint/2010/main" val="3051770275"/>
              </p:ext>
            </p:extLst>
          </p:nvPr>
        </p:nvGraphicFramePr>
        <p:xfrm>
          <a:off x="147153" y="2151184"/>
          <a:ext cx="10400477" cy="1468120"/>
        </p:xfrm>
        <a:graphic>
          <a:graphicData uri="http://schemas.openxmlformats.org/drawingml/2006/table">
            <a:tbl>
              <a:tblPr firstRow="1" bandRow="1">
                <a:tableStyleId>{5C22544A-7EE6-4342-B048-85BDC9FD1C3A}</a:tableStyleId>
              </a:tblPr>
              <a:tblGrid>
                <a:gridCol w="7044543">
                  <a:extLst>
                    <a:ext uri="{9D8B030D-6E8A-4147-A177-3AD203B41FA5}">
                      <a16:colId xmlns:a16="http://schemas.microsoft.com/office/drawing/2014/main" val="116888471"/>
                    </a:ext>
                  </a:extLst>
                </a:gridCol>
                <a:gridCol w="1420380">
                  <a:extLst>
                    <a:ext uri="{9D8B030D-6E8A-4147-A177-3AD203B41FA5}">
                      <a16:colId xmlns:a16="http://schemas.microsoft.com/office/drawing/2014/main" val="4048816944"/>
                    </a:ext>
                  </a:extLst>
                </a:gridCol>
                <a:gridCol w="1935554">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solidFill>
                      <a:srgbClr val="002060"/>
                    </a:solidFill>
                  </a:tcPr>
                </a:tc>
                <a:tc>
                  <a:txBody>
                    <a:bodyPr/>
                    <a:lstStyle/>
                    <a:p>
                      <a:pPr algn="ctr"/>
                      <a:r>
                        <a:rPr lang="en-AU" sz="1200" dirty="0"/>
                        <a:t>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chemeClr val="tx1"/>
                          </a:solidFill>
                        </a:rPr>
                        <a:t>Update TNI field to the TNI2 value for downstream NMIs associated to a cross boundary supply </a:t>
                      </a:r>
                    </a:p>
                    <a:p>
                      <a:r>
                        <a:rPr lang="en-AU" sz="1200" dirty="0">
                          <a:solidFill>
                            <a:schemeClr val="tx1"/>
                          </a:solidFill>
                        </a:rPr>
                        <a:t>(new activity)</a:t>
                      </a:r>
                    </a:p>
                  </a:txBody>
                  <a:tcPr>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August 2021</a:t>
                      </a:r>
                    </a:p>
                  </a:txBody>
                  <a:tcPr>
                    <a:solidFill>
                      <a:srgbClr val="FFFF00"/>
                    </a:solidFill>
                  </a:tcPr>
                </a:tc>
                <a:tc>
                  <a:txBody>
                    <a:bodyPr/>
                    <a:lstStyle/>
                    <a:p>
                      <a:pPr lvl="0">
                        <a:buNone/>
                      </a:pPr>
                      <a:r>
                        <a:rPr lang="en-US" sz="1200" dirty="0">
                          <a:solidFill>
                            <a:schemeClr val="tx1"/>
                          </a:solidFill>
                        </a:rPr>
                        <a:t>A97a</a:t>
                      </a:r>
                    </a:p>
                  </a:txBody>
                  <a:tcPr>
                    <a:solidFill>
                      <a:srgbClr val="FFFF00"/>
                    </a:solidFill>
                  </a:tcPr>
                </a:tc>
                <a:extLst>
                  <a:ext uri="{0D108BD9-81ED-4DB2-BD59-A6C34878D82A}">
                    <a16:rowId xmlns:a16="http://schemas.microsoft.com/office/drawing/2014/main" val="2170211165"/>
                  </a:ext>
                </a:extLst>
              </a:tr>
              <a:tr h="370840">
                <a:tc>
                  <a:txBody>
                    <a:bodyPr/>
                    <a:lstStyle/>
                    <a:p>
                      <a:r>
                        <a:rPr lang="en-AU" sz="1200" dirty="0">
                          <a:solidFill>
                            <a:schemeClr val="tx1"/>
                          </a:solidFill>
                        </a:rPr>
                        <a:t>Provide AEMO estimated number of NMIs and associated energy volumes for each Unmetered Device category within  calculation methodology </a:t>
                      </a:r>
                    </a:p>
                    <a:p>
                      <a:r>
                        <a:rPr lang="en-AU" sz="1200" dirty="0">
                          <a:solidFill>
                            <a:schemeClr val="tx1"/>
                          </a:solidFill>
                        </a:rPr>
                        <a:t>(change in wording)</a:t>
                      </a:r>
                    </a:p>
                  </a:txBody>
                  <a:tcPr>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p>
                      <a:pPr marL="0" marR="0" lvl="0" indent="0" algn="ctr" defTabSz="801929" rtl="0" eaLnBrk="1" fontAlgn="auto" latinLnBrk="0" hangingPunct="1">
                        <a:lnSpc>
                          <a:spcPct val="100000"/>
                        </a:lnSpc>
                        <a:spcBef>
                          <a:spcPts val="0"/>
                        </a:spcBef>
                        <a:spcAft>
                          <a:spcPts val="0"/>
                        </a:spcAft>
                        <a:buClrTx/>
                        <a:buSzTx/>
                        <a:buFontTx/>
                        <a:buNone/>
                        <a:tabLst/>
                        <a:defRPr/>
                      </a:pPr>
                      <a:endParaRPr lang="en-AU" sz="1200" dirty="0">
                        <a:solidFill>
                          <a:schemeClr val="tx1"/>
                        </a:solidFill>
                      </a:endParaRPr>
                    </a:p>
                  </a:txBody>
                  <a:tcPr>
                    <a:solidFill>
                      <a:srgbClr val="FFFF00"/>
                    </a:solidFill>
                  </a:tcPr>
                </a:tc>
                <a:tc>
                  <a:txBody>
                    <a:bodyPr/>
                    <a:lstStyle/>
                    <a:p>
                      <a:pPr lvl="0">
                        <a:buNone/>
                      </a:pPr>
                      <a:r>
                        <a:rPr lang="en-US" sz="1200" dirty="0">
                          <a:solidFill>
                            <a:schemeClr val="tx1"/>
                          </a:solidFill>
                        </a:rPr>
                        <a:t>A89a</a:t>
                      </a:r>
                    </a:p>
                  </a:txBody>
                  <a:tcPr>
                    <a:solidFill>
                      <a:srgbClr val="FFFF00"/>
                    </a:solidFill>
                  </a:tcPr>
                </a:tc>
                <a:extLst>
                  <a:ext uri="{0D108BD9-81ED-4DB2-BD59-A6C34878D82A}">
                    <a16:rowId xmlns:a16="http://schemas.microsoft.com/office/drawing/2014/main" val="121423157"/>
                  </a:ext>
                </a:extLst>
              </a:tr>
            </a:tbl>
          </a:graphicData>
        </a:graphic>
      </p:graphicFrame>
      <p:sp>
        <p:nvSpPr>
          <p:cNvPr id="9" name="TextBox 8">
            <a:extLst>
              <a:ext uri="{FF2B5EF4-FFF2-40B4-BE49-F238E27FC236}">
                <a16:creationId xmlns:a16="http://schemas.microsoft.com/office/drawing/2014/main" id="{18592A65-CB0E-4BDD-B4E2-0E89758653C4}"/>
              </a:ext>
            </a:extLst>
          </p:cNvPr>
          <p:cNvSpPr txBox="1"/>
          <p:nvPr/>
        </p:nvSpPr>
        <p:spPr>
          <a:xfrm>
            <a:off x="147151" y="1781852"/>
            <a:ext cx="3352378" cy="369332"/>
          </a:xfrm>
          <a:prstGeom prst="rect">
            <a:avLst/>
          </a:prstGeom>
          <a:noFill/>
        </p:spPr>
        <p:txBody>
          <a:bodyPr wrap="square" rtlCol="0">
            <a:spAutoFit/>
          </a:bodyPr>
          <a:lstStyle/>
          <a:p>
            <a:r>
              <a:rPr lang="en-AU" dirty="0"/>
              <a:t>Proposed Updates</a:t>
            </a:r>
          </a:p>
        </p:txBody>
      </p:sp>
    </p:spTree>
    <p:extLst>
      <p:ext uri="{BB962C8B-B14F-4D97-AF65-F5344CB8AC3E}">
        <p14:creationId xmlns:p14="http://schemas.microsoft.com/office/powerpoint/2010/main" val="2767191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Transition </a:t>
            </a:r>
            <a:r>
              <a:rPr lang="en-AU" dirty="0">
                <a:solidFill>
                  <a:srgbClr val="FFFF00"/>
                </a:solidFill>
              </a:rPr>
              <a:t>End</a:t>
            </a:r>
            <a:r>
              <a:rPr lang="en-AU" dirty="0"/>
              <a:t> Date Activities</a:t>
            </a:r>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2180483182"/>
              </p:ext>
            </p:extLst>
          </p:nvPr>
        </p:nvGraphicFramePr>
        <p:xfrm>
          <a:off x="218194" y="1696130"/>
          <a:ext cx="10255423" cy="3312694"/>
        </p:xfrm>
        <a:graphic>
          <a:graphicData uri="http://schemas.openxmlformats.org/drawingml/2006/table">
            <a:tbl>
              <a:tblPr firstRow="1" bandRow="1">
                <a:tableStyleId>{5C22544A-7EE6-4342-B048-85BDC9FD1C3A}</a:tableStyleId>
              </a:tblPr>
              <a:tblGrid>
                <a:gridCol w="6846482">
                  <a:extLst>
                    <a:ext uri="{9D8B030D-6E8A-4147-A177-3AD203B41FA5}">
                      <a16:colId xmlns:a16="http://schemas.microsoft.com/office/drawing/2014/main" val="116888471"/>
                    </a:ext>
                  </a:extLst>
                </a:gridCol>
                <a:gridCol w="1573024">
                  <a:extLst>
                    <a:ext uri="{9D8B030D-6E8A-4147-A177-3AD203B41FA5}">
                      <a16:colId xmlns:a16="http://schemas.microsoft.com/office/drawing/2014/main" val="4048816944"/>
                    </a:ext>
                  </a:extLst>
                </a:gridCol>
                <a:gridCol w="1835917">
                  <a:extLst>
                    <a:ext uri="{9D8B030D-6E8A-4147-A177-3AD203B41FA5}">
                      <a16:colId xmlns:a16="http://schemas.microsoft.com/office/drawing/2014/main" val="2964596239"/>
                    </a:ext>
                  </a:extLst>
                </a:gridCol>
              </a:tblGrid>
              <a:tr h="285014">
                <a:tc>
                  <a:txBody>
                    <a:bodyPr/>
                    <a:lstStyle/>
                    <a:p>
                      <a:pPr algn="ctr"/>
                      <a:r>
                        <a:rPr lang="en-AU" sz="1200" dirty="0"/>
                        <a:t>Description</a:t>
                      </a:r>
                    </a:p>
                  </a:txBody>
                  <a:tcPr>
                    <a:solidFill>
                      <a:srgbClr val="002060"/>
                    </a:solidFill>
                  </a:tcPr>
                </a:tc>
                <a:tc>
                  <a:txBody>
                    <a:bodyPr/>
                    <a:lstStyle/>
                    <a:p>
                      <a:pPr algn="ctr"/>
                      <a:r>
                        <a:rPr lang="en-AU" sz="1200" dirty="0"/>
                        <a:t>Transition End 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rgbClr val="FF0000"/>
                          </a:solidFill>
                        </a:rPr>
                        <a:t>AEMO</a:t>
                      </a:r>
                      <a:r>
                        <a:rPr lang="en-AU" sz="1200" dirty="0">
                          <a:solidFill>
                            <a:schemeClr val="tx1"/>
                          </a:solidFill>
                        </a:rPr>
                        <a:t> Metering Business to approve MDP NCONUML profiles/algorithms </a:t>
                      </a:r>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txBody>
                  <a:tcPr>
                    <a:solidFill>
                      <a:schemeClr val="bg1">
                        <a:lumMod val="85000"/>
                      </a:schemeClr>
                    </a:solidFill>
                  </a:tcPr>
                </a:tc>
                <a:tc>
                  <a:txBody>
                    <a:bodyPr/>
                    <a:lstStyle/>
                    <a:p>
                      <a:pPr lvl="0">
                        <a:buNone/>
                      </a:pPr>
                      <a:r>
                        <a:rPr lang="en-US" sz="1200" dirty="0">
                          <a:solidFill>
                            <a:schemeClr val="tx1"/>
                          </a:solidFill>
                        </a:rPr>
                        <a:t>A89</a:t>
                      </a:r>
                    </a:p>
                  </a:txBody>
                  <a:tcPr>
                    <a:solidFill>
                      <a:schemeClr val="bg1">
                        <a:lumMod val="85000"/>
                      </a:schemeClr>
                    </a:solidFill>
                  </a:tcPr>
                </a:tc>
                <a:extLst>
                  <a:ext uri="{0D108BD9-81ED-4DB2-BD59-A6C34878D82A}">
                    <a16:rowId xmlns:a16="http://schemas.microsoft.com/office/drawing/2014/main" val="137501302"/>
                  </a:ext>
                </a:extLst>
              </a:tr>
              <a:tr h="370840">
                <a:tc>
                  <a:txBody>
                    <a:bodyPr/>
                    <a:lstStyle/>
                    <a:p>
                      <a:r>
                        <a:rPr lang="en-AU" sz="1200" dirty="0">
                          <a:solidFill>
                            <a:srgbClr val="FF0000"/>
                          </a:solidFill>
                        </a:rPr>
                        <a:t>MDPs</a:t>
                      </a:r>
                      <a:r>
                        <a:rPr lang="en-AU" sz="1200" dirty="0">
                          <a:solidFill>
                            <a:schemeClr val="tx1"/>
                          </a:solidFill>
                        </a:rPr>
                        <a:t> to provide </a:t>
                      </a:r>
                      <a:r>
                        <a:rPr lang="en-AU" sz="1200" b="0" i="0" u="none" strike="noStrike" noProof="0" dirty="0">
                          <a:solidFill>
                            <a:schemeClr val="tx1"/>
                          </a:solidFill>
                          <a:latin typeface="Segoe UI Semilight"/>
                        </a:rPr>
                        <a:t>AEMO estimated number of NMIs and associated energy volumes for each Unmetered Device category within  calculation methodology </a:t>
                      </a:r>
                      <a:endParaRPr lang="en-AU" sz="1200" b="0" i="0" u="none" strike="noStrike" noProof="0" dirty="0">
                        <a:latin typeface="Segoe UI Semilight"/>
                      </a:endParaRP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txBody>
                  <a:tcPr>
                    <a:solidFill>
                      <a:schemeClr val="bg1">
                        <a:lumMod val="95000"/>
                      </a:schemeClr>
                    </a:solidFill>
                  </a:tcPr>
                </a:tc>
                <a:tc>
                  <a:txBody>
                    <a:bodyPr/>
                    <a:lstStyle/>
                    <a:p>
                      <a:pPr lvl="0">
                        <a:buNone/>
                      </a:pPr>
                      <a:r>
                        <a:rPr lang="en-US" sz="1200" dirty="0">
                          <a:solidFill>
                            <a:schemeClr val="tx1"/>
                          </a:solidFill>
                        </a:rPr>
                        <a:t>A89a</a:t>
                      </a:r>
                    </a:p>
                  </a:txBody>
                  <a:tcPr>
                    <a:solidFill>
                      <a:schemeClr val="bg1">
                        <a:lumMod val="95000"/>
                      </a:schemeClr>
                    </a:solidFill>
                  </a:tcPr>
                </a:tc>
                <a:extLst>
                  <a:ext uri="{0D108BD9-81ED-4DB2-BD59-A6C34878D82A}">
                    <a16:rowId xmlns:a16="http://schemas.microsoft.com/office/drawing/2014/main" val="2211670905"/>
                  </a:ext>
                </a:extLst>
              </a:tr>
              <a:tr h="370840">
                <a:tc>
                  <a:txBody>
                    <a:bodyPr/>
                    <a:lstStyle/>
                    <a:p>
                      <a:r>
                        <a:rPr lang="en-AU" sz="1200" dirty="0">
                          <a:solidFill>
                            <a:srgbClr val="FF0000"/>
                          </a:solidFill>
                        </a:rPr>
                        <a:t>MCs</a:t>
                      </a:r>
                      <a:r>
                        <a:rPr lang="en-AU" sz="1200" dirty="0">
                          <a:solidFill>
                            <a:schemeClr val="tx1"/>
                          </a:solidFill>
                        </a:rPr>
                        <a:t> to provide progress and amendments to forward plans for Type 1-3, subset of 4 and ‘known’ cross boundary meters to AEMO</a:t>
                      </a:r>
                    </a:p>
                  </a:txBody>
                  <a:tcPr>
                    <a:solidFill>
                      <a:schemeClr val="bg1">
                        <a:lumMod val="85000"/>
                      </a:schemeClr>
                    </a:solidFill>
                  </a:tcPr>
                </a:tc>
                <a:tc>
                  <a:txBody>
                    <a:bodyPr/>
                    <a:lstStyle/>
                    <a:p>
                      <a:pPr algn="ctr"/>
                      <a:r>
                        <a:rPr lang="en-AU" sz="1200" dirty="0">
                          <a:solidFill>
                            <a:schemeClr val="tx1"/>
                          </a:solidFill>
                        </a:rPr>
                        <a:t>By 1 May 2021</a:t>
                      </a:r>
                    </a:p>
                  </a:txBody>
                  <a:tcPr>
                    <a:solidFill>
                      <a:schemeClr val="bg1">
                        <a:lumMod val="85000"/>
                      </a:schemeClr>
                    </a:solidFill>
                  </a:tcPr>
                </a:tc>
                <a:tc>
                  <a:txBody>
                    <a:bodyPr/>
                    <a:lstStyle/>
                    <a:p>
                      <a:pPr lvl="0">
                        <a:buNone/>
                      </a:pPr>
                      <a:r>
                        <a:rPr lang="en-AU" sz="1200" dirty="0">
                          <a:solidFill>
                            <a:schemeClr val="tx1"/>
                          </a:solidFill>
                        </a:rPr>
                        <a:t>A3a, A8a, A13a, A19a</a:t>
                      </a:r>
                      <a:endParaRPr lang="en-US" sz="1200" dirty="0">
                        <a:solidFill>
                          <a:schemeClr val="tx1"/>
                        </a:solidFill>
                      </a:endParaRPr>
                    </a:p>
                  </a:txBody>
                  <a:tcPr>
                    <a:solidFill>
                      <a:schemeClr val="bg1">
                        <a:lumMod val="85000"/>
                      </a:schemeClr>
                    </a:solidFill>
                  </a:tcPr>
                </a:tc>
                <a:extLst>
                  <a:ext uri="{0D108BD9-81ED-4DB2-BD59-A6C34878D82A}">
                    <a16:rowId xmlns:a16="http://schemas.microsoft.com/office/drawing/2014/main" val="1439713943"/>
                  </a:ext>
                </a:extLst>
              </a:tr>
              <a:tr h="370840">
                <a:tc>
                  <a:txBody>
                    <a:bodyPr/>
                    <a:lstStyle/>
                    <a:p>
                      <a:r>
                        <a:rPr lang="en-AU" sz="1200" dirty="0">
                          <a:solidFill>
                            <a:srgbClr val="FF0000"/>
                          </a:solidFill>
                        </a:rPr>
                        <a:t>MDPs</a:t>
                      </a:r>
                      <a:r>
                        <a:rPr lang="en-AU" sz="1200" dirty="0">
                          <a:solidFill>
                            <a:schemeClr val="tx1"/>
                          </a:solidFill>
                        </a:rPr>
                        <a:t> to provide progress and amendments to forward plans for Type 1-3, subset 4, 4, 4A, VICAMI and Sample meters to AEMO</a:t>
                      </a:r>
                    </a:p>
                  </a:txBody>
                  <a:tcPr>
                    <a:solidFill>
                      <a:schemeClr val="bg1">
                        <a:lumMod val="95000"/>
                      </a:schemeClr>
                    </a:solidFill>
                  </a:tcPr>
                </a:tc>
                <a:tc>
                  <a:txBody>
                    <a:bodyPr/>
                    <a:lstStyle/>
                    <a:p>
                      <a:pPr algn="ctr"/>
                      <a:r>
                        <a:rPr lang="en-AU" sz="1200" dirty="0">
                          <a:solidFill>
                            <a:schemeClr val="tx1"/>
                          </a:solidFill>
                        </a:rPr>
                        <a:t>By 1 May 2021</a:t>
                      </a:r>
                    </a:p>
                  </a:txBody>
                  <a:tcPr>
                    <a:solidFill>
                      <a:schemeClr val="bg1">
                        <a:lumMod val="95000"/>
                      </a:schemeClr>
                    </a:solidFill>
                  </a:tcPr>
                </a:tc>
                <a:tc>
                  <a:txBody>
                    <a:bodyPr/>
                    <a:lstStyle/>
                    <a:p>
                      <a:pPr lvl="0">
                        <a:buNone/>
                      </a:pPr>
                      <a:r>
                        <a:rPr lang="en-AU" sz="1200" dirty="0">
                          <a:solidFill>
                            <a:schemeClr val="tx1"/>
                          </a:solidFill>
                        </a:rPr>
                        <a:t>A52a, A58a, A64a, A70a</a:t>
                      </a:r>
                      <a:endParaRPr lang="en-US" sz="1200" dirty="0">
                        <a:solidFill>
                          <a:schemeClr val="tx1"/>
                        </a:solidFill>
                      </a:endParaRPr>
                    </a:p>
                  </a:txBody>
                  <a:tcPr>
                    <a:solidFill>
                      <a:schemeClr val="bg1">
                        <a:lumMod val="95000"/>
                      </a:schemeClr>
                    </a:solidFill>
                  </a:tcPr>
                </a:tc>
                <a:extLst>
                  <a:ext uri="{0D108BD9-81ED-4DB2-BD59-A6C34878D82A}">
                    <a16:rowId xmlns:a16="http://schemas.microsoft.com/office/drawing/2014/main" val="1786247718"/>
                  </a:ext>
                </a:extLst>
              </a:tr>
              <a:tr h="370840">
                <a:tc>
                  <a:txBody>
                    <a:bodyPr/>
                    <a:lstStyle/>
                    <a:p>
                      <a:r>
                        <a:rPr lang="en-AU" sz="1200" dirty="0">
                          <a:solidFill>
                            <a:srgbClr val="FF0000"/>
                          </a:solidFill>
                        </a:rPr>
                        <a:t>MDPs</a:t>
                      </a:r>
                      <a:r>
                        <a:rPr lang="en-AU" sz="1200" dirty="0">
                          <a:solidFill>
                            <a:schemeClr val="tx1"/>
                          </a:solidFill>
                        </a:rPr>
                        <a:t> to provide progress and amendments to datastream conversion plans, to convert Net datastreams to register level</a:t>
                      </a:r>
                    </a:p>
                  </a:txBody>
                  <a:tcPr>
                    <a:solidFill>
                      <a:schemeClr val="bg1">
                        <a:lumMod val="85000"/>
                      </a:schemeClr>
                    </a:solidFill>
                  </a:tcPr>
                </a:tc>
                <a:tc>
                  <a:txBody>
                    <a:bodyPr/>
                    <a:lstStyle/>
                    <a:p>
                      <a:pPr algn="ctr"/>
                      <a:r>
                        <a:rPr lang="en-AU" sz="1200" dirty="0">
                          <a:solidFill>
                            <a:schemeClr val="tx1"/>
                          </a:solidFill>
                        </a:rPr>
                        <a:t>By 1 May 2021</a:t>
                      </a:r>
                    </a:p>
                  </a:txBody>
                  <a:tcPr>
                    <a:solidFill>
                      <a:schemeClr val="bg1">
                        <a:lumMod val="85000"/>
                      </a:schemeClr>
                    </a:solidFill>
                  </a:tcPr>
                </a:tc>
                <a:tc>
                  <a:txBody>
                    <a:bodyPr/>
                    <a:lstStyle/>
                    <a:p>
                      <a:pPr lvl="0">
                        <a:buNone/>
                      </a:pPr>
                      <a:r>
                        <a:rPr lang="en-AU" sz="1200" kern="1200" dirty="0">
                          <a:solidFill>
                            <a:schemeClr val="dk1"/>
                          </a:solidFill>
                          <a:latin typeface="+mn-lt"/>
                          <a:ea typeface="+mn-ea"/>
                          <a:cs typeface="+mn-cs"/>
                        </a:rPr>
                        <a:t>A32a, A37a, A42a, A52b, A58b, A64b, A70b, A82a</a:t>
                      </a:r>
                      <a:endParaRPr lang="en-US" sz="1200" kern="1200" dirty="0">
                        <a:solidFill>
                          <a:schemeClr val="dk1"/>
                        </a:solidFill>
                        <a:latin typeface="+mn-lt"/>
                        <a:ea typeface="+mn-ea"/>
                        <a:cs typeface="+mn-cs"/>
                      </a:endParaRPr>
                    </a:p>
                  </a:txBody>
                  <a:tcPr>
                    <a:solidFill>
                      <a:schemeClr val="bg1">
                        <a:lumMod val="85000"/>
                      </a:schemeClr>
                    </a:solidFill>
                  </a:tcPr>
                </a:tc>
                <a:extLst>
                  <a:ext uri="{0D108BD9-81ED-4DB2-BD59-A6C34878D82A}">
                    <a16:rowId xmlns:a16="http://schemas.microsoft.com/office/drawing/2014/main" val="2417988539"/>
                  </a:ext>
                </a:extLst>
              </a:tr>
              <a:tr h="370840">
                <a:tc>
                  <a:txBody>
                    <a:bodyPr/>
                    <a:lstStyle/>
                    <a:p>
                      <a:r>
                        <a:rPr lang="en-AU" sz="1200" dirty="0">
                          <a:solidFill>
                            <a:srgbClr val="FF0000"/>
                          </a:solidFill>
                        </a:rPr>
                        <a:t>LNSPs </a:t>
                      </a:r>
                      <a:r>
                        <a:rPr lang="en-AU" sz="1200" dirty="0">
                          <a:solidFill>
                            <a:schemeClr val="tx1"/>
                          </a:solidFill>
                        </a:rPr>
                        <a:t>to provide progress and amendments to Cross Boundary and NCONUMLs NMI Create plans</a:t>
                      </a:r>
                    </a:p>
                  </a:txBody>
                  <a:tcPr>
                    <a:solidFill>
                      <a:schemeClr val="bg1">
                        <a:lumMod val="95000"/>
                      </a:schemeClr>
                    </a:solidFill>
                  </a:tcPr>
                </a:tc>
                <a:tc>
                  <a:txBody>
                    <a:bodyPr/>
                    <a:lstStyle/>
                    <a:p>
                      <a:pPr algn="ctr"/>
                      <a:r>
                        <a:rPr lang="en-AU" sz="1200" dirty="0">
                          <a:solidFill>
                            <a:schemeClr val="tx1"/>
                          </a:solidFill>
                        </a:rPr>
                        <a:t>By 1 May 2021</a:t>
                      </a:r>
                    </a:p>
                  </a:txBody>
                  <a:tcPr>
                    <a:solidFill>
                      <a:schemeClr val="bg1">
                        <a:lumMod val="95000"/>
                      </a:schemeClr>
                    </a:solidFill>
                  </a:tcPr>
                </a:tc>
                <a:tc>
                  <a:txBody>
                    <a:bodyPr/>
                    <a:lstStyle/>
                    <a:p>
                      <a:pPr lvl="0">
                        <a:buNone/>
                      </a:pPr>
                      <a:r>
                        <a:rPr lang="en-US" sz="1200" dirty="0">
                          <a:solidFill>
                            <a:schemeClr val="tx1"/>
                          </a:solidFill>
                        </a:rPr>
                        <a:t>A95a, A99a</a:t>
                      </a:r>
                    </a:p>
                  </a:txBody>
                  <a:tcPr>
                    <a:solidFill>
                      <a:schemeClr val="bg1">
                        <a:lumMod val="95000"/>
                      </a:schemeClr>
                    </a:solidFill>
                  </a:tcPr>
                </a:tc>
                <a:extLst>
                  <a:ext uri="{0D108BD9-81ED-4DB2-BD59-A6C34878D82A}">
                    <a16:rowId xmlns:a16="http://schemas.microsoft.com/office/drawing/2014/main" val="1962142872"/>
                  </a:ext>
                </a:extLst>
              </a:tr>
              <a:tr h="370840">
                <a:tc>
                  <a:txBody>
                    <a:bodyPr/>
                    <a:lstStyle/>
                    <a:p>
                      <a:r>
                        <a:rPr lang="en-AU" sz="1200" dirty="0">
                          <a:solidFill>
                            <a:srgbClr val="FF0000"/>
                          </a:solidFill>
                        </a:rPr>
                        <a:t>Participants</a:t>
                      </a:r>
                      <a:r>
                        <a:rPr lang="en-AU" sz="1200" dirty="0"/>
                        <a:t> to establish agreements to allow the delivery of 5min metering data pre 1 Oct 2021 between NSP, Retailer, MDP and AEMO, as applicable</a:t>
                      </a:r>
                    </a:p>
                  </a:txBody>
                  <a:tcPr>
                    <a:solidFill>
                      <a:schemeClr val="bg1">
                        <a:lumMod val="85000"/>
                      </a:schemeClr>
                    </a:solidFill>
                  </a:tcPr>
                </a:tc>
                <a:tc>
                  <a:txBody>
                    <a:bodyPr/>
                    <a:lstStyle/>
                    <a:p>
                      <a:pPr algn="ctr"/>
                      <a:r>
                        <a:rPr lang="en-AU" sz="1200" dirty="0">
                          <a:solidFill>
                            <a:schemeClr val="tx1"/>
                          </a:solidFill>
                        </a:rPr>
                        <a:t>By 31 May 2021</a:t>
                      </a:r>
                    </a:p>
                  </a:txBody>
                  <a:tcPr>
                    <a:solidFill>
                      <a:schemeClr val="bg1">
                        <a:lumMod val="85000"/>
                      </a:schemeClr>
                    </a:solidFill>
                  </a:tcPr>
                </a:tc>
                <a:tc>
                  <a:txBody>
                    <a:bodyPr/>
                    <a:lstStyle/>
                    <a:p>
                      <a:pPr lvl="0">
                        <a:buNone/>
                      </a:pPr>
                      <a:r>
                        <a:rPr lang="en-AU" sz="1200" dirty="0"/>
                        <a:t>A32, A37, A42, A47, A53, A59, A65, A71, A84, A88</a:t>
                      </a:r>
                      <a:endParaRPr lang="en-US" sz="1200" dirty="0"/>
                    </a:p>
                  </a:txBody>
                  <a:tcPr>
                    <a:solidFill>
                      <a:schemeClr val="bg1">
                        <a:lumMod val="85000"/>
                      </a:schemeClr>
                    </a:solidFill>
                  </a:tcPr>
                </a:tc>
                <a:extLst>
                  <a:ext uri="{0D108BD9-81ED-4DB2-BD59-A6C34878D82A}">
                    <a16:rowId xmlns:a16="http://schemas.microsoft.com/office/drawing/2014/main" val="3319209400"/>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27</a:t>
            </a:fld>
            <a:endParaRPr lang="en-AU" dirty="0"/>
          </a:p>
        </p:txBody>
      </p:sp>
    </p:spTree>
    <p:extLst>
      <p:ext uri="{BB962C8B-B14F-4D97-AF65-F5344CB8AC3E}">
        <p14:creationId xmlns:p14="http://schemas.microsoft.com/office/powerpoint/2010/main" val="4241615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Transition </a:t>
            </a:r>
            <a:r>
              <a:rPr lang="en-AU" dirty="0">
                <a:solidFill>
                  <a:srgbClr val="FFFF00"/>
                </a:solidFill>
              </a:rPr>
              <a:t>Start</a:t>
            </a:r>
            <a:r>
              <a:rPr lang="en-AU" dirty="0"/>
              <a:t> Date 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28</a:t>
            </a:fld>
            <a:endParaRPr lang="en-AU" dirty="0"/>
          </a:p>
        </p:txBody>
      </p:sp>
      <p:graphicFrame>
        <p:nvGraphicFramePr>
          <p:cNvPr id="8" name="Table 7">
            <a:extLst>
              <a:ext uri="{FF2B5EF4-FFF2-40B4-BE49-F238E27FC236}">
                <a16:creationId xmlns:a16="http://schemas.microsoft.com/office/drawing/2014/main" id="{324D773E-B4B1-4E3C-BB08-A99C661866ED}"/>
              </a:ext>
            </a:extLst>
          </p:cNvPr>
          <p:cNvGraphicFramePr>
            <a:graphicFrameLocks/>
          </p:cNvGraphicFramePr>
          <p:nvPr>
            <p:extLst>
              <p:ext uri="{D42A27DB-BD31-4B8C-83A1-F6EECF244321}">
                <p14:modId xmlns:p14="http://schemas.microsoft.com/office/powerpoint/2010/main" val="3694323229"/>
              </p:ext>
            </p:extLst>
          </p:nvPr>
        </p:nvGraphicFramePr>
        <p:xfrm>
          <a:off x="206547" y="1728263"/>
          <a:ext cx="10255423" cy="3215640"/>
        </p:xfrm>
        <a:graphic>
          <a:graphicData uri="http://schemas.openxmlformats.org/drawingml/2006/table">
            <a:tbl>
              <a:tblPr firstRow="1" bandRow="1">
                <a:tableStyleId>{5C22544A-7EE6-4342-B048-85BDC9FD1C3A}</a:tableStyleId>
              </a:tblPr>
              <a:tblGrid>
                <a:gridCol w="6737777">
                  <a:extLst>
                    <a:ext uri="{9D8B030D-6E8A-4147-A177-3AD203B41FA5}">
                      <a16:colId xmlns:a16="http://schemas.microsoft.com/office/drawing/2014/main" val="116888471"/>
                    </a:ext>
                  </a:extLst>
                </a:gridCol>
                <a:gridCol w="1609087">
                  <a:extLst>
                    <a:ext uri="{9D8B030D-6E8A-4147-A177-3AD203B41FA5}">
                      <a16:colId xmlns:a16="http://schemas.microsoft.com/office/drawing/2014/main" val="4048816944"/>
                    </a:ext>
                  </a:extLst>
                </a:gridCol>
                <a:gridCol w="1908559">
                  <a:extLst>
                    <a:ext uri="{9D8B030D-6E8A-4147-A177-3AD203B41FA5}">
                      <a16:colId xmlns:a16="http://schemas.microsoft.com/office/drawing/2014/main" val="2964596239"/>
                    </a:ext>
                  </a:extLst>
                </a:gridCol>
              </a:tblGrid>
              <a:tr h="0">
                <a:tc>
                  <a:txBody>
                    <a:bodyPr/>
                    <a:lstStyle/>
                    <a:p>
                      <a:pPr algn="ctr"/>
                      <a:r>
                        <a:rPr lang="en-AU" sz="1200" dirty="0"/>
                        <a:t>Description</a:t>
                      </a:r>
                    </a:p>
                  </a:txBody>
                  <a:tcPr>
                    <a:solidFill>
                      <a:srgbClr val="002060"/>
                    </a:solidFill>
                  </a:tcPr>
                </a:tc>
                <a:tc>
                  <a:txBody>
                    <a:bodyPr/>
                    <a:lstStyle/>
                    <a:p>
                      <a:pPr algn="ctr"/>
                      <a:r>
                        <a:rPr lang="en-AU" sz="1200" dirty="0"/>
                        <a:t>Transition Start 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pPr lvl="0">
                        <a:buNone/>
                      </a:pPr>
                      <a:r>
                        <a:rPr lang="en-AU" sz="1200" dirty="0">
                          <a:solidFill>
                            <a:srgbClr val="FF0000"/>
                          </a:solidFill>
                        </a:rPr>
                        <a:t>MPs</a:t>
                      </a:r>
                      <a:r>
                        <a:rPr lang="en-AU" sz="1200" dirty="0">
                          <a:solidFill>
                            <a:schemeClr val="tx1"/>
                          </a:solidFill>
                        </a:rPr>
                        <a:t> able to update the Meter Read Type code (RTC) with four-character values, resulting from BAU activities</a:t>
                      </a:r>
                      <a:endParaRPr lang="en-US" sz="1200" dirty="0">
                        <a:solidFill>
                          <a:schemeClr val="tx1"/>
                        </a:solidFill>
                      </a:endParaRPr>
                    </a:p>
                  </a:txBody>
                  <a:tcPr>
                    <a:solidFill>
                      <a:schemeClr val="bg1">
                        <a:lumMod val="85000"/>
                      </a:schemeClr>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1 May 2021</a:t>
                      </a:r>
                    </a:p>
                  </a:txBody>
                  <a:tcPr>
                    <a:solidFill>
                      <a:schemeClr val="bg1">
                        <a:lumMod val="85000"/>
                      </a:schemeClr>
                    </a:solidFill>
                  </a:tcPr>
                </a:tc>
                <a:tc>
                  <a:txBody>
                    <a:bodyPr/>
                    <a:lstStyle/>
                    <a:p>
                      <a:pPr lvl="0">
                        <a:buNone/>
                      </a:pPr>
                      <a:r>
                        <a:rPr lang="en-US" sz="1200" dirty="0">
                          <a:solidFill>
                            <a:schemeClr val="tx1"/>
                          </a:solidFill>
                        </a:rPr>
                        <a:t>A4a, A9a, A14a, A20a</a:t>
                      </a:r>
                    </a:p>
                  </a:txBody>
                  <a:tcPr>
                    <a:solidFill>
                      <a:schemeClr val="bg1">
                        <a:lumMod val="85000"/>
                      </a:schemeClr>
                    </a:solidFill>
                  </a:tcPr>
                </a:tc>
                <a:extLst>
                  <a:ext uri="{0D108BD9-81ED-4DB2-BD59-A6C34878D82A}">
                    <a16:rowId xmlns:a16="http://schemas.microsoft.com/office/drawing/2014/main" val="2170211165"/>
                  </a:ext>
                </a:extLst>
              </a:tr>
              <a:tr h="370840">
                <a:tc>
                  <a:txBody>
                    <a:bodyPr/>
                    <a:lstStyle/>
                    <a:p>
                      <a:pPr lvl="0">
                        <a:buNone/>
                      </a:pPr>
                      <a:r>
                        <a:rPr lang="en-AU" sz="1200" dirty="0">
                          <a:solidFill>
                            <a:srgbClr val="FF0000"/>
                          </a:solidFill>
                        </a:rPr>
                        <a:t>MDPs</a:t>
                      </a:r>
                      <a:r>
                        <a:rPr lang="en-AU" sz="1200" dirty="0">
                          <a:solidFill>
                            <a:schemeClr val="tx1"/>
                          </a:solidFill>
                        </a:rPr>
                        <a:t> able to create/convert export and import Active (kWh) and Reactive (kVarh) energy datastreams, where applicable, in the CNDS table</a:t>
                      </a:r>
                      <a:endParaRPr lang="en-US" sz="1200" dirty="0">
                        <a:solidFill>
                          <a:schemeClr val="tx1"/>
                        </a:solidFill>
                      </a:endParaRPr>
                    </a:p>
                  </a:txBody>
                  <a:tcPr>
                    <a:solidFill>
                      <a:schemeClr val="bg1">
                        <a:lumMod val="95000"/>
                      </a:schemeClr>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31 May 2021</a:t>
                      </a:r>
                    </a:p>
                  </a:txBody>
                  <a:tcPr>
                    <a:solidFill>
                      <a:schemeClr val="bg1">
                        <a:lumMod val="95000"/>
                      </a:schemeClr>
                    </a:solidFill>
                  </a:tcPr>
                </a:tc>
                <a:tc>
                  <a:txBody>
                    <a:bodyPr/>
                    <a:lstStyle/>
                    <a:p>
                      <a:pPr lvl="0">
                        <a:buNone/>
                      </a:pPr>
                      <a:r>
                        <a:rPr lang="en-AU" sz="1200" dirty="0">
                          <a:solidFill>
                            <a:schemeClr val="tx1"/>
                          </a:solidFill>
                        </a:rPr>
                        <a:t>A36, A40, A45, A51, A57, A63, A69, A75</a:t>
                      </a:r>
                      <a:endParaRPr lang="en-US" sz="1200" dirty="0">
                        <a:solidFill>
                          <a:schemeClr val="tx1"/>
                        </a:solidFill>
                      </a:endParaRPr>
                    </a:p>
                  </a:txBody>
                  <a:tcPr>
                    <a:solidFill>
                      <a:schemeClr val="bg1">
                        <a:lumMod val="95000"/>
                      </a:schemeClr>
                    </a:solidFill>
                  </a:tcPr>
                </a:tc>
                <a:extLst>
                  <a:ext uri="{0D108BD9-81ED-4DB2-BD59-A6C34878D82A}">
                    <a16:rowId xmlns:a16="http://schemas.microsoft.com/office/drawing/2014/main" val="3481515327"/>
                  </a:ext>
                </a:extLst>
              </a:tr>
              <a:tr h="370840">
                <a:tc>
                  <a:txBody>
                    <a:bodyPr/>
                    <a:lstStyle/>
                    <a:p>
                      <a:pPr lvl="0">
                        <a:buNone/>
                      </a:pPr>
                      <a:r>
                        <a:rPr lang="en-US" sz="1200" dirty="0">
                          <a:solidFill>
                            <a:srgbClr val="FF0000"/>
                          </a:solidFill>
                        </a:rPr>
                        <a:t>Participants</a:t>
                      </a:r>
                      <a:r>
                        <a:rPr lang="en-US" sz="1200" dirty="0">
                          <a:solidFill>
                            <a:schemeClr val="tx1"/>
                          </a:solidFill>
                        </a:rPr>
                        <a:t> able to create cross-boundary NMIs, datastreams and registers</a:t>
                      </a:r>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85000"/>
                      </a:schemeClr>
                    </a:solidFill>
                  </a:tcPr>
                </a:tc>
                <a:tc>
                  <a:txBody>
                    <a:bodyPr/>
                    <a:lstStyle/>
                    <a:p>
                      <a:pPr lvl="0">
                        <a:buNone/>
                      </a:pPr>
                      <a:r>
                        <a:rPr lang="en-US" sz="1200" dirty="0">
                          <a:solidFill>
                            <a:schemeClr val="tx1"/>
                          </a:solidFill>
                        </a:rPr>
                        <a:t>A95, A96, A97</a:t>
                      </a:r>
                    </a:p>
                  </a:txBody>
                  <a:tcPr>
                    <a:solidFill>
                      <a:schemeClr val="bg1">
                        <a:lumMod val="85000"/>
                      </a:schemeClr>
                    </a:solidFill>
                  </a:tcPr>
                </a:tc>
                <a:extLst>
                  <a:ext uri="{0D108BD9-81ED-4DB2-BD59-A6C34878D82A}">
                    <a16:rowId xmlns:a16="http://schemas.microsoft.com/office/drawing/2014/main" val="1788209359"/>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US" sz="1200" dirty="0">
                          <a:solidFill>
                            <a:srgbClr val="FF0000"/>
                          </a:solidFill>
                        </a:rPr>
                        <a:t>Participants</a:t>
                      </a:r>
                      <a:r>
                        <a:rPr lang="en-US" sz="1200" dirty="0">
                          <a:solidFill>
                            <a:schemeClr val="tx1"/>
                          </a:solidFill>
                        </a:rPr>
                        <a:t> able to create NCONUML NMIs, datastreams and registers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95000"/>
                      </a:schemeClr>
                    </a:solidFill>
                  </a:tcPr>
                </a:tc>
                <a:tc>
                  <a:txBody>
                    <a:bodyPr/>
                    <a:lstStyle/>
                    <a:p>
                      <a:pPr lvl="0">
                        <a:buNone/>
                      </a:pPr>
                      <a:r>
                        <a:rPr lang="en-US" sz="1200" dirty="0">
                          <a:solidFill>
                            <a:schemeClr val="tx1"/>
                          </a:solidFill>
                        </a:rPr>
                        <a:t>A99, A100, A101</a:t>
                      </a:r>
                    </a:p>
                  </a:txBody>
                  <a:tcPr>
                    <a:solidFill>
                      <a:schemeClr val="bg1">
                        <a:lumMod val="95000"/>
                      </a:schemeClr>
                    </a:solidFill>
                  </a:tcPr>
                </a:tc>
                <a:extLst>
                  <a:ext uri="{0D108BD9-81ED-4DB2-BD59-A6C34878D82A}">
                    <a16:rowId xmlns:a16="http://schemas.microsoft.com/office/drawing/2014/main" val="2292043733"/>
                  </a:ext>
                </a:extLst>
              </a:tr>
              <a:tr h="370840">
                <a:tc>
                  <a:txBody>
                    <a:bodyPr/>
                    <a:lstStyle/>
                    <a:p>
                      <a:pPr lvl="0">
                        <a:buNone/>
                      </a:pPr>
                      <a:r>
                        <a:rPr lang="en-US" sz="1200" dirty="0">
                          <a:solidFill>
                            <a:srgbClr val="FF0000"/>
                          </a:solidFill>
                        </a:rPr>
                        <a:t>MDPs</a:t>
                      </a:r>
                      <a:r>
                        <a:rPr lang="en-US" sz="1200" dirty="0"/>
                        <a:t> able to send </a:t>
                      </a:r>
                      <a:r>
                        <a:rPr lang="en-AU" sz="1200" dirty="0"/>
                        <a:t>15 and 30min metering data via MDFF to AEMO</a:t>
                      </a:r>
                      <a:endParaRPr lang="en-US" sz="1200" dirty="0"/>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85000"/>
                      </a:schemeClr>
                    </a:solidFill>
                  </a:tcPr>
                </a:tc>
                <a:tc>
                  <a:txBody>
                    <a:bodyPr/>
                    <a:lstStyle/>
                    <a:p>
                      <a:pPr lvl="0">
                        <a:buNone/>
                      </a:pPr>
                      <a:r>
                        <a:rPr lang="en-US" sz="1200" dirty="0"/>
                        <a:t>A94</a:t>
                      </a:r>
                    </a:p>
                  </a:txBody>
                  <a:tcPr>
                    <a:solidFill>
                      <a:schemeClr val="bg1">
                        <a:lumMod val="85000"/>
                      </a:schemeClr>
                    </a:solidFill>
                  </a:tcPr>
                </a:tc>
                <a:extLst>
                  <a:ext uri="{0D108BD9-81ED-4DB2-BD59-A6C34878D82A}">
                    <a16:rowId xmlns:a16="http://schemas.microsoft.com/office/drawing/2014/main" val="3722050529"/>
                  </a:ext>
                </a:extLst>
              </a:tr>
              <a:tr h="370840">
                <a:tc>
                  <a:txBody>
                    <a:bodyPr/>
                    <a:lstStyle/>
                    <a:p>
                      <a:pPr lvl="0">
                        <a:buNone/>
                      </a:pPr>
                      <a:r>
                        <a:rPr lang="en-US" sz="1200" dirty="0">
                          <a:solidFill>
                            <a:srgbClr val="FF0000"/>
                          </a:solidFill>
                        </a:rPr>
                        <a:t>LNSPs</a:t>
                      </a:r>
                      <a:r>
                        <a:rPr lang="en-US" sz="1200" dirty="0"/>
                        <a:t> able to apply new NMI classification codes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95000"/>
                      </a:schemeClr>
                    </a:solidFill>
                  </a:tcPr>
                </a:tc>
                <a:tc>
                  <a:txBody>
                    <a:bodyPr/>
                    <a:lstStyle/>
                    <a:p>
                      <a:pPr lvl="0">
                        <a:buNone/>
                      </a:pPr>
                      <a:r>
                        <a:rPr lang="en-US" sz="1200" dirty="0"/>
                        <a:t>A103, A105, A107, A109, A111, A113, A115</a:t>
                      </a:r>
                    </a:p>
                  </a:txBody>
                  <a:tcPr>
                    <a:solidFill>
                      <a:schemeClr val="bg1">
                        <a:lumMod val="95000"/>
                      </a:schemeClr>
                    </a:solidFill>
                  </a:tcPr>
                </a:tc>
                <a:extLst>
                  <a:ext uri="{0D108BD9-81ED-4DB2-BD59-A6C34878D82A}">
                    <a16:rowId xmlns:a16="http://schemas.microsoft.com/office/drawing/2014/main" val="3326821364"/>
                  </a:ext>
                </a:extLst>
              </a:tr>
              <a:tr h="370840">
                <a:tc>
                  <a:txBody>
                    <a:bodyPr/>
                    <a:lstStyle/>
                    <a:p>
                      <a:pPr lvl="0">
                        <a:buNone/>
                      </a:pPr>
                      <a:r>
                        <a:rPr lang="en-AU" sz="1200" dirty="0">
                          <a:solidFill>
                            <a:srgbClr val="FF0000"/>
                          </a:solidFill>
                        </a:rPr>
                        <a:t>MDPs</a:t>
                      </a:r>
                      <a:r>
                        <a:rPr lang="en-AU" sz="1200" dirty="0"/>
                        <a:t> able to provide 5min metering data to AEMO (MDFF) (Export and import (active (kWh) and reactive (kVarh)) energy metering data as applicable) </a:t>
                      </a:r>
                      <a:endParaRPr lang="en-US" sz="1200" dirty="0"/>
                    </a:p>
                  </a:txBody>
                  <a:tcPr>
                    <a:solidFill>
                      <a:schemeClr val="bg1">
                        <a:lumMod val="85000"/>
                      </a:schemeClr>
                    </a:solidFill>
                  </a:tcPr>
                </a:tc>
                <a:tc>
                  <a:txBody>
                    <a:bodyPr/>
                    <a:lstStyle/>
                    <a:p>
                      <a:pPr algn="ctr"/>
                      <a:r>
                        <a:rPr lang="en-AU" sz="1200" dirty="0">
                          <a:solidFill>
                            <a:schemeClr val="tx1"/>
                          </a:solidFill>
                        </a:rPr>
                        <a:t>From 21 June 2021</a:t>
                      </a:r>
                    </a:p>
                  </a:txBody>
                  <a:tcPr>
                    <a:solidFill>
                      <a:schemeClr val="bg1">
                        <a:lumMod val="85000"/>
                      </a:schemeClr>
                    </a:solidFill>
                  </a:tcPr>
                </a:tc>
                <a:tc>
                  <a:txBody>
                    <a:bodyPr/>
                    <a:lstStyle/>
                    <a:p>
                      <a:pPr lvl="0">
                        <a:buNone/>
                      </a:pPr>
                      <a:r>
                        <a:rPr lang="en-US" sz="1200" dirty="0"/>
                        <a:t>A35, A41, A46, A50, A56, A62, A68, A74, A86, A92</a:t>
                      </a:r>
                    </a:p>
                  </a:txBody>
                  <a:tcPr>
                    <a:solidFill>
                      <a:schemeClr val="bg1">
                        <a:lumMod val="85000"/>
                      </a:schemeClr>
                    </a:solidFill>
                  </a:tcPr>
                </a:tc>
                <a:extLst>
                  <a:ext uri="{0D108BD9-81ED-4DB2-BD59-A6C34878D82A}">
                    <a16:rowId xmlns:a16="http://schemas.microsoft.com/office/drawing/2014/main" val="482602021"/>
                  </a:ext>
                </a:extLst>
              </a:tr>
            </a:tbl>
          </a:graphicData>
        </a:graphic>
      </p:graphicFrame>
    </p:spTree>
    <p:extLst>
      <p:ext uri="{BB962C8B-B14F-4D97-AF65-F5344CB8AC3E}">
        <p14:creationId xmlns:p14="http://schemas.microsoft.com/office/powerpoint/2010/main" val="2493558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29</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1" name="Rectangle 3">
            <a:extLst>
              <a:ext uri="{FF2B5EF4-FFF2-40B4-BE49-F238E27FC236}">
                <a16:creationId xmlns:a16="http://schemas.microsoft.com/office/drawing/2014/main" id="{37244EF4-3757-4FD4-B369-5BB6F9C31B37}"/>
              </a:ext>
            </a:extLst>
          </p:cNvPr>
          <p:cNvSpPr>
            <a:spLocks noChangeArrowheads="1"/>
          </p:cNvSpPr>
          <p:nvPr/>
        </p:nvSpPr>
        <p:spPr bwMode="auto">
          <a:xfrm>
            <a:off x="206547" y="1365056"/>
            <a:ext cx="164453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0937E746-0AA7-4770-BFF8-D34C2B3FB389}"/>
              </a:ext>
            </a:extLst>
          </p:cNvPr>
          <p:cNvSpPr txBox="1"/>
          <p:nvPr/>
        </p:nvSpPr>
        <p:spPr>
          <a:xfrm>
            <a:off x="155575" y="1647217"/>
            <a:ext cx="10408663" cy="2585323"/>
          </a:xfrm>
          <a:prstGeom prst="rect">
            <a:avLst/>
          </a:prstGeom>
          <a:noFill/>
        </p:spPr>
        <p:txBody>
          <a:bodyPr wrap="square" rtlCol="0">
            <a:spAutoFit/>
          </a:bodyPr>
          <a:lstStyle/>
          <a:p>
            <a:r>
              <a:rPr lang="en-AU" dirty="0"/>
              <a:t>AEMO presented an overview of the:</a:t>
            </a:r>
          </a:p>
          <a:p>
            <a:pPr marL="285750" indent="-285750">
              <a:buFont typeface="Arial" panose="020B0604020202020204" pitchFamily="34" charset="0"/>
              <a:buChar char="•"/>
            </a:pPr>
            <a:r>
              <a:rPr lang="en-AU" dirty="0"/>
              <a:t>Proposed changes to the current MTP</a:t>
            </a:r>
          </a:p>
          <a:p>
            <a:pPr marL="285750" indent="-285750">
              <a:buFont typeface="Arial" panose="020B0604020202020204" pitchFamily="34" charset="0"/>
              <a:buChar char="•"/>
            </a:pPr>
            <a:r>
              <a:rPr lang="en-AU" dirty="0"/>
              <a:t>Activities which are now deemed completed</a:t>
            </a:r>
          </a:p>
          <a:p>
            <a:pPr marL="285750" indent="-285750">
              <a:buFont typeface="Arial" panose="020B0604020202020204" pitchFamily="34" charset="0"/>
              <a:buChar char="•"/>
            </a:pPr>
            <a:r>
              <a:rPr lang="en-AU" dirty="0"/>
              <a:t>Upcoming transition end date activities</a:t>
            </a:r>
          </a:p>
          <a:p>
            <a:pPr marL="285750" indent="-285750">
              <a:buFont typeface="Arial" panose="020B0604020202020204" pitchFamily="34" charset="0"/>
              <a:buChar char="•"/>
            </a:pPr>
            <a:r>
              <a:rPr lang="en-AU" dirty="0"/>
              <a:t>Upcoming transition start date activities</a:t>
            </a:r>
          </a:p>
          <a:p>
            <a:pPr marL="285750" indent="-285750">
              <a:buFont typeface="Arial" panose="020B0604020202020204" pitchFamily="34" charset="0"/>
              <a:buChar char="•"/>
            </a:pPr>
            <a:endParaRPr lang="en-AU" dirty="0"/>
          </a:p>
          <a:p>
            <a:endParaRPr lang="en-AU" dirty="0"/>
          </a:p>
          <a:p>
            <a:pPr marL="285750" indent="-285750">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109829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231546584"/>
              </p:ext>
            </p:extLst>
          </p:nvPr>
        </p:nvGraphicFramePr>
        <p:xfrm>
          <a:off x="92180" y="1537919"/>
          <a:ext cx="10514666" cy="3221859"/>
        </p:xfrm>
        <a:graphic>
          <a:graphicData uri="http://schemas.openxmlformats.org/drawingml/2006/table">
            <a:tbl>
              <a:tblPr firstRow="1" firstCol="1" bandRow="1">
                <a:tableStyleId>{5C22544A-7EE6-4342-B048-85BDC9FD1C3A}</a:tableStyleId>
              </a:tblPr>
              <a:tblGrid>
                <a:gridCol w="612436">
                  <a:extLst>
                    <a:ext uri="{9D8B030D-6E8A-4147-A177-3AD203B41FA5}">
                      <a16:colId xmlns:a16="http://schemas.microsoft.com/office/drawing/2014/main" val="538271126"/>
                    </a:ext>
                  </a:extLst>
                </a:gridCol>
                <a:gridCol w="1303199">
                  <a:extLst>
                    <a:ext uri="{9D8B030D-6E8A-4147-A177-3AD203B41FA5}">
                      <a16:colId xmlns:a16="http://schemas.microsoft.com/office/drawing/2014/main" val="1740697902"/>
                    </a:ext>
                  </a:extLst>
                </a:gridCol>
                <a:gridCol w="4795833">
                  <a:extLst>
                    <a:ext uri="{9D8B030D-6E8A-4147-A177-3AD203B41FA5}">
                      <a16:colId xmlns:a16="http://schemas.microsoft.com/office/drawing/2014/main" val="659629278"/>
                    </a:ext>
                  </a:extLst>
                </a:gridCol>
                <a:gridCol w="3803198">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054372720"/>
                  </a:ext>
                </a:extLst>
              </a:tr>
              <a:tr h="40000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1102688441"/>
                  </a:ext>
                </a:extLst>
              </a:tr>
              <a:tr h="421631">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2</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10:40 - 11:00</a:t>
                      </a:r>
                    </a:p>
                  </a:txBody>
                  <a:tcPr marL="68580" marR="68580" marT="0" marB="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1200" dirty="0">
                          <a:cs typeface="Arial"/>
                        </a:rPr>
                        <a:t>MSDR Data Transition WG Debrief </a:t>
                      </a:r>
                      <a:endParaRPr lang="en-US" dirty="0"/>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effectLst/>
                          <a:latin typeface="+mn-lt"/>
                          <a:ea typeface="+mn-ea"/>
                          <a:cs typeface="Arial"/>
                        </a:rPr>
                        <a:t>Blaine Miner</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1976767218"/>
                  </a:ext>
                </a:extLst>
              </a:tr>
              <a:tr h="410820">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3</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11:00 - 11:45</a:t>
                      </a:r>
                    </a:p>
                  </a:txBody>
                  <a:tcPr marL="68580" marR="68580" marT="0" marB="0" anchor="ctr"/>
                </a:tc>
                <a:tc>
                  <a:txBody>
                    <a:bodyPr/>
                    <a:lstStyle/>
                    <a:p>
                      <a:pPr lvl="0">
                        <a:buNone/>
                      </a:pPr>
                      <a:r>
                        <a:rPr lang="en-US" sz="1200" dirty="0"/>
                        <a:t>CATS Transaction Analysis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Miner/Paul Lyttle</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3107938064"/>
                  </a:ext>
                </a:extLst>
              </a:tr>
              <a:tr h="389198">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4</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11:45 - 12:00</a:t>
                      </a:r>
                    </a:p>
                  </a:txBody>
                  <a:tcPr marL="68580" marR="68580" marT="0" marB="0" anchor="ctr"/>
                </a:tc>
                <a:tc>
                  <a:txBody>
                    <a:bodyPr/>
                    <a:lstStyle/>
                    <a:p>
                      <a:r>
                        <a:rPr lang="en-AU" sz="1200" dirty="0">
                          <a:cs typeface="Arial"/>
                        </a:rPr>
                        <a:t>GLOPOOL planning</a:t>
                      </a:r>
                    </a:p>
                  </a:txBody>
                  <a:tcPr marL="68580" marR="68580" marT="0" marB="0" anchor="ctr"/>
                </a:tc>
                <a:tc>
                  <a:txBody>
                    <a:bodyPr/>
                    <a:lstStyle/>
                    <a:p>
                      <a:r>
                        <a:rPr lang="en-AU" sz="1200" dirty="0">
                          <a:cs typeface="Arial"/>
                        </a:rPr>
                        <a:t>Paul Lyttle</a:t>
                      </a:r>
                    </a:p>
                  </a:txBody>
                  <a:tcPr marL="68580" marR="68580" marT="0" marB="0" anchor="ctr"/>
                </a:tc>
                <a:extLst>
                  <a:ext uri="{0D108BD9-81ED-4DB2-BD59-A6C34878D82A}">
                    <a16:rowId xmlns:a16="http://schemas.microsoft.com/office/drawing/2014/main" val="4286006986"/>
                  </a:ext>
                </a:extLst>
              </a:tr>
              <a:tr h="4432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5</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12:00 - 12:10</a:t>
                      </a:r>
                    </a:p>
                  </a:txBody>
                  <a:tcPr marL="68580" marR="68580" marT="0" marB="0" anchor="ctr"/>
                </a:tc>
                <a:tc>
                  <a:txBody>
                    <a:bodyPr/>
                    <a:lstStyle/>
                    <a:p>
                      <a:r>
                        <a:rPr lang="fr-FR" sz="1200" dirty="0"/>
                        <a:t>MTP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815682833"/>
                  </a:ext>
                </a:extLst>
              </a:tr>
              <a:tr h="389198">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6</a:t>
                      </a:r>
                    </a:p>
                  </a:txBody>
                  <a:tcPr marL="68580" marR="68580" marT="0" marB="0" anchor="ctr"/>
                </a:tc>
                <a:tc>
                  <a:txBody>
                    <a:bodyPr/>
                    <a:lstStyle/>
                    <a:p>
                      <a:pPr marL="0" lvl="0" algn="ctr">
                        <a:spcBef>
                          <a:spcPts val="100"/>
                        </a:spcBef>
                        <a:spcAft>
                          <a:spcPts val="100"/>
                        </a:spcAft>
                        <a:buNone/>
                      </a:pPr>
                      <a:r>
                        <a:rPr lang="en-AU" sz="1200" b="0" i="0" u="none" strike="noStrike" kern="1200" noProof="0" dirty="0">
                          <a:solidFill>
                            <a:schemeClr val="dk1"/>
                          </a:solidFill>
                        </a:rPr>
                        <a:t>12:10 - 12:20</a:t>
                      </a:r>
                      <a:endParaRPr lang="en-US" dirty="0"/>
                    </a:p>
                  </a:txBody>
                  <a:tcPr marL="68580" marR="68580" marT="0" marB="0" anchor="ctr"/>
                </a:tc>
                <a:tc>
                  <a:txBody>
                    <a:bodyPr/>
                    <a:lstStyle/>
                    <a:p>
                      <a:pPr lvl="0">
                        <a:buNone/>
                      </a:pPr>
                      <a:r>
                        <a:rPr lang="fr-FR" sz="1200" dirty="0"/>
                        <a:t>Cross Boundary Supplies Guideline</a:t>
                      </a:r>
                    </a:p>
                  </a:txBody>
                  <a:tcPr marL="68580" marR="68580" marT="0" marB="0" anchor="ctr"/>
                </a:tc>
                <a:tc>
                  <a:txBody>
                    <a:bodyPr/>
                    <a:lstStyle/>
                    <a:p>
                      <a:pPr marL="0" lvl="0" indent="0" algn="l">
                        <a:lnSpc>
                          <a:spcPct val="100000"/>
                        </a:lnSpc>
                        <a:spcBef>
                          <a:spcPts val="100"/>
                        </a:spcBef>
                        <a:spcAft>
                          <a:spcPts val="100"/>
                        </a:spcAft>
                        <a:buNone/>
                      </a:pPr>
                      <a:r>
                        <a:rPr lang="en-AU" sz="1200" b="0" kern="1200" dirty="0">
                          <a:solidFill>
                            <a:schemeClr val="tx1"/>
                          </a:solidFill>
                          <a:effectLst/>
                          <a:latin typeface="+mn-lt"/>
                          <a:ea typeface="+mn-ea"/>
                          <a:cs typeface="Arial"/>
                        </a:rPr>
                        <a:t>David Ripper</a:t>
                      </a:r>
                    </a:p>
                  </a:txBody>
                  <a:tcPr marL="68580" marR="68580" marT="0" marB="0" anchor="ctr"/>
                </a:tc>
                <a:extLst>
                  <a:ext uri="{0D108BD9-81ED-4DB2-BD59-A6C34878D82A}">
                    <a16:rowId xmlns:a16="http://schemas.microsoft.com/office/drawing/2014/main" val="3756218833"/>
                  </a:ext>
                </a:extLst>
              </a:tr>
              <a:tr h="4147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7</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12:20 - 12:30</a:t>
                      </a: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cs typeface="Arial"/>
                      </a:endParaRPr>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sz="5250" dirty="0">
                <a:latin typeface="Arial"/>
                <a:cs typeface="Arial"/>
              </a:rPr>
              <a:t>Cross Boundary Supply Guideline</a:t>
            </a:r>
            <a:endParaRPr lang="en-AU" sz="525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vert="horz" lIns="91440" tIns="45720" rIns="91440" bIns="45720" rtlCol="0" anchor="t">
            <a:normAutofit/>
          </a:bodyPr>
          <a:lstStyle/>
          <a:p>
            <a:r>
              <a:rPr lang="en-AU" sz="2100" dirty="0"/>
              <a:t>David Ripper</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sz="3850" dirty="0">
                <a:latin typeface="Arial"/>
                <a:cs typeface="Arial"/>
              </a:rPr>
              <a:t>Cross Boundary Supply Guideline</a:t>
            </a:r>
            <a:endParaRPr lang="en-US" dirty="0"/>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sz="2000" dirty="0">
                <a:ea typeface="+mn-lt"/>
                <a:cs typeface="+mn-lt"/>
              </a:rPr>
              <a:t>Participant feedback requested clarification of aspects of the Guideline - these suggestions have been included in the Final version. </a:t>
            </a:r>
          </a:p>
          <a:p>
            <a:pPr marL="200025" indent="-200025"/>
            <a:endParaRPr lang="en-AU" sz="2000" dirty="0">
              <a:cs typeface="Segoe UI Semilight"/>
            </a:endParaRPr>
          </a:p>
          <a:p>
            <a:pPr marL="200025" indent="-200025"/>
            <a:r>
              <a:rPr lang="en-AU" sz="2000" dirty="0">
                <a:ea typeface="+mn-lt"/>
                <a:cs typeface="+mn-lt"/>
              </a:rPr>
              <a:t>Also included changes that more clearly describe the process and information to be provided before modifying or creating a Cross Boundary connection point (section 3.2 and a new clause 3.1(d)).  </a:t>
            </a:r>
          </a:p>
          <a:p>
            <a:pPr marL="200025" indent="-200025"/>
            <a:endParaRPr lang="en-AU" sz="2000" dirty="0">
              <a:ea typeface="+mn-lt"/>
              <a:cs typeface="+mn-lt"/>
            </a:endParaRPr>
          </a:p>
          <a:p>
            <a:pPr marL="200025" indent="-200025"/>
            <a:r>
              <a:rPr lang="en-AU" sz="2000" dirty="0">
                <a:ea typeface="+mn-lt"/>
                <a:cs typeface="+mn-lt"/>
              </a:rPr>
              <a:t>Responsibility for the population of NMI attributes clarified in 3.3.1, 3.3.2, 3.3.3 and 3.3.4.</a:t>
            </a:r>
          </a:p>
          <a:p>
            <a:pPr marL="200025" indent="-200025"/>
            <a:endParaRPr lang="en-AU" sz="2000" dirty="0"/>
          </a:p>
          <a:p>
            <a:pPr marL="200025" indent="-200025">
              <a:spcBef>
                <a:spcPts val="438"/>
              </a:spcBef>
            </a:pPr>
            <a:r>
              <a:rPr lang="en-AU" sz="2000" dirty="0">
                <a:ea typeface="+mn-lt"/>
                <a:cs typeface="+mn-lt"/>
              </a:rPr>
              <a:t>Guide to the Role of MC - added the last paragraph to section 2.2 where DBs intending to become MC for Cross Boundary connection points must be registered in that role.  </a:t>
            </a:r>
            <a:endParaRPr lang="en-AU" sz="2000" dirty="0">
              <a:cs typeface="Segoe UI Semilight"/>
            </a:endParaRP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31</a:t>
            </a:fld>
            <a:endParaRPr lang="en-AU" dirty="0"/>
          </a:p>
        </p:txBody>
      </p:sp>
    </p:spTree>
    <p:extLst>
      <p:ext uri="{BB962C8B-B14F-4D97-AF65-F5344CB8AC3E}">
        <p14:creationId xmlns:p14="http://schemas.microsoft.com/office/powerpoint/2010/main" val="1736492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1" name="Rectangle 3">
            <a:extLst>
              <a:ext uri="{FF2B5EF4-FFF2-40B4-BE49-F238E27FC236}">
                <a16:creationId xmlns:a16="http://schemas.microsoft.com/office/drawing/2014/main" id="{37244EF4-3757-4FD4-B369-5BB6F9C31B37}"/>
              </a:ext>
            </a:extLst>
          </p:cNvPr>
          <p:cNvSpPr>
            <a:spLocks noChangeArrowheads="1"/>
          </p:cNvSpPr>
          <p:nvPr/>
        </p:nvSpPr>
        <p:spPr bwMode="auto">
          <a:xfrm>
            <a:off x="206547" y="1365056"/>
            <a:ext cx="164453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9FB714FC-98C2-4C27-BD33-731D7DFB80DF}"/>
              </a:ext>
            </a:extLst>
          </p:cNvPr>
          <p:cNvSpPr txBox="1"/>
          <p:nvPr/>
        </p:nvSpPr>
        <p:spPr>
          <a:xfrm>
            <a:off x="155575" y="1647217"/>
            <a:ext cx="10408663" cy="4247317"/>
          </a:xfrm>
          <a:prstGeom prst="rect">
            <a:avLst/>
          </a:prstGeom>
          <a:noFill/>
        </p:spPr>
        <p:txBody>
          <a:bodyPr wrap="square" rtlCol="0">
            <a:spAutoFit/>
          </a:bodyPr>
          <a:lstStyle/>
          <a:p>
            <a:r>
              <a:rPr lang="en-AU" dirty="0"/>
              <a:t>AEMO presented an overview of the </a:t>
            </a:r>
            <a:r>
              <a:rPr lang="fr-FR" dirty="0"/>
              <a:t>updates to the final Cross Boundary Guideline document</a:t>
            </a:r>
            <a:r>
              <a:rPr lang="en-AU" dirty="0"/>
              <a:t>.</a:t>
            </a:r>
          </a:p>
          <a:p>
            <a:endParaRPr lang="en-AU" dirty="0"/>
          </a:p>
          <a:p>
            <a:r>
              <a:rPr lang="en-AU" dirty="0"/>
              <a:t>In response to participant queries, AEMO confirmed:</a:t>
            </a:r>
          </a:p>
          <a:p>
            <a:endParaRPr lang="en-AU" dirty="0"/>
          </a:p>
          <a:p>
            <a:pPr marL="285750" indent="-285750">
              <a:buFont typeface="Arial" panose="020B0604020202020204" pitchFamily="34" charset="0"/>
              <a:buChar char="•"/>
            </a:pPr>
            <a:r>
              <a:rPr lang="en-AU" dirty="0"/>
              <a:t>It does not know how many TNI2 updates will be required as the underlying cross boundary information has not yet been provided to AEMO</a:t>
            </a:r>
          </a:p>
          <a:p>
            <a:pPr marL="285750" indent="-285750">
              <a:buFont typeface="Arial" panose="020B0604020202020204" pitchFamily="34" charset="0"/>
              <a:buChar char="•"/>
            </a:pPr>
            <a:r>
              <a:rPr lang="en-AU" dirty="0"/>
              <a:t>Downstream NMIs from emergency cross boundary supplies do not need the TNI field updated to the TNI2 value</a:t>
            </a:r>
          </a:p>
          <a:p>
            <a:pPr marL="285750" indent="-285750">
              <a:buFont typeface="Arial" panose="020B0604020202020204" pitchFamily="34" charset="0"/>
              <a:buChar char="•"/>
            </a:pPr>
            <a:r>
              <a:rPr lang="en-AU" dirty="0"/>
              <a:t>Expected outcomes related to various cross boundary scenarios</a:t>
            </a:r>
          </a:p>
          <a:p>
            <a:pPr marL="285750" indent="-285750">
              <a:buFont typeface="Arial" panose="020B0604020202020204" pitchFamily="34" charset="0"/>
              <a:buChar char="•"/>
            </a:pPr>
            <a:endParaRPr lang="en-AU" dirty="0"/>
          </a:p>
          <a:p>
            <a:r>
              <a:rPr lang="en-AU" b="1" dirty="0">
                <a:solidFill>
                  <a:srgbClr val="FF0000"/>
                </a:solidFill>
              </a:rPr>
              <a:t>Action</a:t>
            </a:r>
            <a:r>
              <a:rPr lang="en-AU" b="1" dirty="0"/>
              <a:t>:  AEMO to add an additional activity into v1.8 of the MTP to allow for the provisioning of TNI2 values by AEMO to DBs </a:t>
            </a:r>
          </a:p>
          <a:p>
            <a:endParaRPr lang="en-AU" dirty="0"/>
          </a:p>
          <a:p>
            <a:pPr marL="285750" indent="-285750">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2784074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12138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sz="2450" dirty="0">
                <a:ea typeface="+mn-lt"/>
                <a:cs typeface="+mn-lt"/>
              </a:rPr>
              <a:t>Industry Readiness Survey responses due today (15 Apr)</a:t>
            </a:r>
            <a:endParaRPr lang="en-US" dirty="0"/>
          </a:p>
          <a:p>
            <a:pPr marL="200025" indent="-200025"/>
            <a:r>
              <a:rPr lang="en-AU" sz="2450" dirty="0"/>
              <a:t>Next TFG scheduled for Thurs 13 May 2021</a:t>
            </a:r>
            <a:endParaRPr lang="en-US" sz="2450" dirty="0">
              <a:cs typeface="Segoe UI Semilight"/>
            </a:endParaRPr>
          </a:p>
          <a:p>
            <a:pPr marL="600710" lvl="1" indent="-200025"/>
            <a:r>
              <a:rPr lang="en-AU" sz="2099" dirty="0"/>
              <a:t>Agenda items for next meeting</a:t>
            </a:r>
          </a:p>
          <a:p>
            <a:pPr marL="1001395" lvl="2" indent="-200025"/>
            <a:r>
              <a:rPr lang="en-AU" sz="1750" dirty="0">
                <a:cs typeface="Segoe UI Semilight"/>
              </a:rPr>
              <a:t>Rollout plan updates</a:t>
            </a:r>
          </a:p>
          <a:p>
            <a:pPr marL="1001395" lvl="2" indent="-200025"/>
            <a:r>
              <a:rPr lang="en-AU" sz="1750" dirty="0">
                <a:cs typeface="Segoe UI Semilight"/>
              </a:rPr>
              <a:t>MSDR update</a:t>
            </a:r>
          </a:p>
          <a:p>
            <a:pPr marL="1001395" lvl="2" indent="-200025"/>
            <a:r>
              <a:rPr lang="en-AU" sz="1750" dirty="0">
                <a:cs typeface="Segoe UI Semilight"/>
              </a:rPr>
              <a:t>“Participant ID Update Plan” Feedback</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34</a:t>
            </a:fld>
            <a:endParaRPr lang="en-AU" dirty="0"/>
          </a:p>
        </p:txBody>
      </p:sp>
    </p:spTree>
    <p:extLst>
      <p:ext uri="{BB962C8B-B14F-4D97-AF65-F5344CB8AC3E}">
        <p14:creationId xmlns:p14="http://schemas.microsoft.com/office/powerpoint/2010/main" val="2130783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Notes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35</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1" name="Rectangle 3">
            <a:extLst>
              <a:ext uri="{FF2B5EF4-FFF2-40B4-BE49-F238E27FC236}">
                <a16:creationId xmlns:a16="http://schemas.microsoft.com/office/drawing/2014/main" id="{37244EF4-3757-4FD4-B369-5BB6F9C31B37}"/>
              </a:ext>
            </a:extLst>
          </p:cNvPr>
          <p:cNvSpPr>
            <a:spLocks noChangeArrowheads="1"/>
          </p:cNvSpPr>
          <p:nvPr/>
        </p:nvSpPr>
        <p:spPr bwMode="auto">
          <a:xfrm>
            <a:off x="206547" y="1365056"/>
            <a:ext cx="164453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94839231-7368-4D04-948E-77566E15CDCA}"/>
              </a:ext>
            </a:extLst>
          </p:cNvPr>
          <p:cNvSpPr txBox="1"/>
          <p:nvPr/>
        </p:nvSpPr>
        <p:spPr>
          <a:xfrm>
            <a:off x="155575" y="1647217"/>
            <a:ext cx="10408663" cy="2308324"/>
          </a:xfrm>
          <a:prstGeom prst="rect">
            <a:avLst/>
          </a:prstGeom>
          <a:noFill/>
        </p:spPr>
        <p:txBody>
          <a:bodyPr wrap="square" rtlCol="0">
            <a:spAutoFit/>
          </a:bodyPr>
          <a:lstStyle/>
          <a:p>
            <a:r>
              <a:rPr lang="en-AU" dirty="0"/>
              <a:t>AEMO reminded members that the latest Readiness Survey responses were due today 15 April.</a:t>
            </a:r>
          </a:p>
          <a:p>
            <a:endParaRPr lang="en-AU" b="1" dirty="0"/>
          </a:p>
          <a:p>
            <a:r>
              <a:rPr lang="en-AU" dirty="0"/>
              <a:t>A member asked if the TFG supported the provisioning of Register ID to Suffix alignment transactions in the rollout plans. No additional support was received from the TFG so the rollout plan templates will not contain this requirement.</a:t>
            </a:r>
          </a:p>
          <a:p>
            <a:endParaRPr lang="en-AU" dirty="0"/>
          </a:p>
          <a:p>
            <a:pPr marL="285750" indent="-285750">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1535761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Attendees (1/2)</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5" name="Table 4">
            <a:extLst>
              <a:ext uri="{FF2B5EF4-FFF2-40B4-BE49-F238E27FC236}">
                <a16:creationId xmlns:a16="http://schemas.microsoft.com/office/drawing/2014/main" id="{795A7D95-52BD-4443-970B-4AE626EF9B2C}"/>
              </a:ext>
            </a:extLst>
          </p:cNvPr>
          <p:cNvGraphicFramePr>
            <a:graphicFrameLocks noGrp="1"/>
          </p:cNvGraphicFramePr>
          <p:nvPr>
            <p:extLst>
              <p:ext uri="{D42A27DB-BD31-4B8C-83A1-F6EECF244321}">
                <p14:modId xmlns:p14="http://schemas.microsoft.com/office/powerpoint/2010/main" val="3008586947"/>
              </p:ext>
            </p:extLst>
          </p:nvPr>
        </p:nvGraphicFramePr>
        <p:xfrm>
          <a:off x="206547" y="1568157"/>
          <a:ext cx="10255424" cy="4356112"/>
        </p:xfrm>
        <a:graphic>
          <a:graphicData uri="http://schemas.openxmlformats.org/drawingml/2006/table">
            <a:tbl>
              <a:tblPr/>
              <a:tblGrid>
                <a:gridCol w="2563856">
                  <a:extLst>
                    <a:ext uri="{9D8B030D-6E8A-4147-A177-3AD203B41FA5}">
                      <a16:colId xmlns:a16="http://schemas.microsoft.com/office/drawing/2014/main" val="30395694"/>
                    </a:ext>
                  </a:extLst>
                </a:gridCol>
                <a:gridCol w="2563856">
                  <a:extLst>
                    <a:ext uri="{9D8B030D-6E8A-4147-A177-3AD203B41FA5}">
                      <a16:colId xmlns:a16="http://schemas.microsoft.com/office/drawing/2014/main" val="870885447"/>
                    </a:ext>
                  </a:extLst>
                </a:gridCol>
                <a:gridCol w="2563856">
                  <a:extLst>
                    <a:ext uri="{9D8B030D-6E8A-4147-A177-3AD203B41FA5}">
                      <a16:colId xmlns:a16="http://schemas.microsoft.com/office/drawing/2014/main" val="3854386079"/>
                    </a:ext>
                  </a:extLst>
                </a:gridCol>
                <a:gridCol w="2563856">
                  <a:extLst>
                    <a:ext uri="{9D8B030D-6E8A-4147-A177-3AD203B41FA5}">
                      <a16:colId xmlns:a16="http://schemas.microsoft.com/office/drawing/2014/main" val="899598211"/>
                    </a:ext>
                  </a:extLst>
                </a:gridCol>
              </a:tblGrid>
              <a:tr h="279987">
                <a:tc>
                  <a:txBody>
                    <a:bodyPr/>
                    <a:lstStyle/>
                    <a:p>
                      <a:pPr algn="l" rtl="0" fontAlgn="base"/>
                      <a:r>
                        <a:rPr lang="en-AU" sz="1200" b="1" i="0" dirty="0">
                          <a:solidFill>
                            <a:srgbClr val="FFFFFF"/>
                          </a:solidFill>
                          <a:effectLst/>
                          <a:latin typeface="Segoe UI Semilight" panose="020B0402040204020203" pitchFamily="34" charset="0"/>
                        </a:rPr>
                        <a:t>Organisation​</a:t>
                      </a:r>
                      <a:endParaRPr lang="en-AU" sz="1200" b="1" i="0" dirty="0">
                        <a:solidFill>
                          <a:srgbClr val="FFFFFF"/>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200" b="1" i="0" dirty="0">
                          <a:solidFill>
                            <a:srgbClr val="FFFFFF"/>
                          </a:solidFill>
                          <a:effectLst/>
                          <a:latin typeface="Segoe UI Semilight" panose="020B0402040204020203" pitchFamily="34" charset="0"/>
                        </a:rPr>
                        <a:t>Attendee​</a:t>
                      </a:r>
                      <a:endParaRPr lang="en-AU" sz="1200" b="1" i="0" dirty="0">
                        <a:solidFill>
                          <a:srgbClr val="FFFFFF"/>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200" b="1" i="0" dirty="0">
                          <a:solidFill>
                            <a:srgbClr val="FFFFFF"/>
                          </a:solidFill>
                          <a:effectLst/>
                          <a:latin typeface="Segoe UI Semilight" panose="020B0402040204020203" pitchFamily="34" charset="0"/>
                        </a:rPr>
                        <a:t>Organisation​</a:t>
                      </a:r>
                      <a:endParaRPr lang="en-AU" sz="1200" b="1" i="0" dirty="0">
                        <a:solidFill>
                          <a:srgbClr val="FFFFFF"/>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200" b="1" i="0" dirty="0">
                          <a:solidFill>
                            <a:srgbClr val="FFFFFF"/>
                          </a:solidFill>
                          <a:effectLst/>
                          <a:latin typeface="Segoe UI Semilight" panose="020B0402040204020203" pitchFamily="34" charset="0"/>
                        </a:rPr>
                        <a:t>Attendee​</a:t>
                      </a:r>
                      <a:endParaRPr lang="en-AU" sz="1200" b="1" i="0" dirty="0">
                        <a:solidFill>
                          <a:srgbClr val="FFFFFF"/>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extLst>
                  <a:ext uri="{0D108BD9-81ED-4DB2-BD59-A6C34878D82A}">
                    <a16:rowId xmlns:a16="http://schemas.microsoft.com/office/drawing/2014/main" val="768597414"/>
                  </a:ext>
                </a:extLst>
              </a:tr>
              <a:tr h="197744">
                <a:tc>
                  <a:txBody>
                    <a:bodyPr/>
                    <a:lstStyle/>
                    <a:p>
                      <a:pPr algn="l" rtl="0" fontAlgn="base"/>
                      <a:r>
                        <a:rPr lang="en-AU" sz="1100" b="0" i="0" dirty="0">
                          <a:solidFill>
                            <a:srgbClr val="000000"/>
                          </a:solidFill>
                          <a:effectLst/>
                          <a:latin typeface="Calibri" panose="020F0502020204030204" pitchFamily="34" charset="0"/>
                        </a:rPr>
                        <a:t>AEMO (Chair)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Greg Minney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Endeavour Energy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Dino Ou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639515617"/>
                  </a:ext>
                </a:extLst>
              </a:tr>
              <a:tr h="162330">
                <a:tc>
                  <a:txBody>
                    <a:bodyPr/>
                    <a:lstStyle/>
                    <a:p>
                      <a:pPr algn="l" rtl="0" fontAlgn="base"/>
                      <a:r>
                        <a:rPr lang="en-AU" sz="1100" b="0" i="0" dirty="0">
                          <a:solidFill>
                            <a:srgbClr val="000000"/>
                          </a:solidFill>
                          <a:effectLst/>
                          <a:latin typeface="Calibri" panose="020F0502020204030204" pitchFamily="34" charset="0"/>
                        </a:rPr>
                        <a:t>AEMO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Anne-Marie McCague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Energex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Dannii Upham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2075149489"/>
                  </a:ext>
                </a:extLst>
              </a:tr>
              <a:tr h="192700">
                <a:tc>
                  <a:txBody>
                    <a:bodyPr/>
                    <a:lstStyle/>
                    <a:p>
                      <a:pPr algn="l" rtl="0" fontAlgn="base"/>
                      <a:r>
                        <a:rPr lang="en-AU" sz="1100" b="0" i="0" dirty="0">
                          <a:solidFill>
                            <a:srgbClr val="000000"/>
                          </a:solidFill>
                          <a:effectLst/>
                          <a:latin typeface="Calibri" panose="020F0502020204030204" pitchFamily="34" charset="0"/>
                        </a:rPr>
                        <a:t>AEMO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Blaine Miner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Energex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Steve Smith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103423589"/>
                  </a:ext>
                </a:extLst>
              </a:tr>
              <a:tr h="279987">
                <a:tc>
                  <a:txBody>
                    <a:bodyPr/>
                    <a:lstStyle/>
                    <a:p>
                      <a:pPr algn="l" rtl="0" fontAlgn="base"/>
                      <a:r>
                        <a:rPr lang="en-AU" sz="1100" b="0" i="0" dirty="0">
                          <a:solidFill>
                            <a:srgbClr val="000000"/>
                          </a:solidFill>
                          <a:effectLst/>
                          <a:latin typeface="Calibri" panose="020F0502020204030204" pitchFamily="34" charset="0"/>
                        </a:rPr>
                        <a:t>AEMO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David Ripper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Energy Queensland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Nicole Bright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289085906"/>
                  </a:ext>
                </a:extLst>
              </a:tr>
              <a:tr h="279987">
                <a:tc>
                  <a:txBody>
                    <a:bodyPr/>
                    <a:lstStyle/>
                    <a:p>
                      <a:pPr algn="l" rtl="0" fontAlgn="base"/>
                      <a:r>
                        <a:rPr lang="en-AU" sz="1100" b="0" i="0" dirty="0">
                          <a:solidFill>
                            <a:srgbClr val="000000"/>
                          </a:solidFill>
                          <a:effectLst/>
                          <a:latin typeface="Calibri" panose="020F0502020204030204" pitchFamily="34" charset="0"/>
                        </a:rPr>
                        <a:t>AEMO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Elizabeth Bernhardt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ERM Power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Sharleen Flanagan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3223659059"/>
                  </a:ext>
                </a:extLst>
              </a:tr>
              <a:tr h="209105">
                <a:tc>
                  <a:txBody>
                    <a:bodyPr/>
                    <a:lstStyle/>
                    <a:p>
                      <a:pPr algn="l" rtl="0" fontAlgn="base"/>
                      <a:r>
                        <a:rPr lang="en-AU" sz="1100" b="0" i="0" dirty="0">
                          <a:solidFill>
                            <a:srgbClr val="000000"/>
                          </a:solidFill>
                          <a:effectLst/>
                          <a:latin typeface="Calibri" panose="020F0502020204030204" pitchFamily="34" charset="0"/>
                        </a:rPr>
                        <a:t>AEMO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Paul Lyttle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Essential Energy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Alison Davison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3409274549"/>
                  </a:ext>
                </a:extLst>
              </a:tr>
              <a:tr h="279987">
                <a:tc>
                  <a:txBody>
                    <a:bodyPr/>
                    <a:lstStyle/>
                    <a:p>
                      <a:pPr algn="l" rtl="0" fontAlgn="base"/>
                      <a:r>
                        <a:rPr lang="en-AU" sz="1100" b="0" i="0" dirty="0">
                          <a:solidFill>
                            <a:srgbClr val="000000"/>
                          </a:solidFill>
                          <a:effectLst/>
                          <a:latin typeface="Calibri" panose="020F0502020204030204" pitchFamily="34" charset="0"/>
                        </a:rPr>
                        <a:t>AEMO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Peta Hatzikides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Essential Energy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Steve Blair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210715328"/>
                  </a:ext>
                </a:extLst>
              </a:tr>
              <a:tr h="163420">
                <a:tc>
                  <a:txBody>
                    <a:bodyPr/>
                    <a:lstStyle/>
                    <a:p>
                      <a:pPr algn="l" rtl="0" fontAlgn="base"/>
                      <a:r>
                        <a:rPr lang="en-AU" sz="1100" b="0" i="0" dirty="0">
                          <a:solidFill>
                            <a:srgbClr val="000000"/>
                          </a:solidFill>
                          <a:effectLst/>
                          <a:latin typeface="Calibri" panose="020F0502020204030204" pitchFamily="34" charset="0"/>
                        </a:rPr>
                        <a:t>Actew AGL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Collette Reedy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Evoenergy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Jeff Roberts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1168261383"/>
                  </a:ext>
                </a:extLst>
              </a:tr>
              <a:tr h="279987">
                <a:tc>
                  <a:txBody>
                    <a:bodyPr/>
                    <a:lstStyle/>
                    <a:p>
                      <a:pPr algn="l" rtl="0" fontAlgn="base"/>
                      <a:r>
                        <a:rPr lang="en-AU" sz="1100" b="0" i="0" dirty="0">
                          <a:solidFill>
                            <a:srgbClr val="000000"/>
                          </a:solidFill>
                          <a:effectLst/>
                          <a:latin typeface="Calibri" panose="020F0502020204030204" pitchFamily="34" charset="0"/>
                        </a:rPr>
                        <a:t>Aurora Energy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Kevin Boutchard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Evoenergy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Luke Garrett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2829643134"/>
                  </a:ext>
                </a:extLst>
              </a:tr>
              <a:tr h="279987">
                <a:tc>
                  <a:txBody>
                    <a:bodyPr/>
                    <a:lstStyle/>
                    <a:p>
                      <a:pPr algn="l" rtl="0" fontAlgn="base"/>
                      <a:r>
                        <a:rPr lang="en-AU" sz="1100" b="0" i="0" dirty="0">
                          <a:solidFill>
                            <a:srgbClr val="000000"/>
                          </a:solidFill>
                          <a:effectLst/>
                          <a:latin typeface="Calibri" panose="020F0502020204030204" pitchFamily="34" charset="0"/>
                        </a:rPr>
                        <a:t>Ausgrid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Wayne Turner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Infigen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Natalie Junge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1335360533"/>
                  </a:ext>
                </a:extLst>
              </a:tr>
              <a:tr h="279987">
                <a:tc>
                  <a:txBody>
                    <a:bodyPr/>
                    <a:lstStyle/>
                    <a:p>
                      <a:pPr algn="l" rtl="0" fontAlgn="base"/>
                      <a:r>
                        <a:rPr lang="en-AU" sz="1100" b="0" i="0" dirty="0">
                          <a:solidFill>
                            <a:srgbClr val="000000"/>
                          </a:solidFill>
                          <a:effectLst/>
                          <a:latin typeface="Calibri" panose="020F0502020204030204" pitchFamily="34" charset="0"/>
                        </a:rPr>
                        <a:t>AusNet Services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Con Michailides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Intellihub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Rob Mcneur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3229586333"/>
                  </a:ext>
                </a:extLst>
              </a:tr>
              <a:tr h="279987">
                <a:tc>
                  <a:txBody>
                    <a:bodyPr/>
                    <a:lstStyle/>
                    <a:p>
                      <a:pPr algn="l" rtl="0" fontAlgn="base"/>
                      <a:r>
                        <a:rPr lang="en-AU" sz="1100" b="0" i="0" dirty="0">
                          <a:solidFill>
                            <a:srgbClr val="000000"/>
                          </a:solidFill>
                          <a:effectLst/>
                          <a:latin typeface="Calibri" panose="020F0502020204030204" pitchFamily="34" charset="0"/>
                        </a:rPr>
                        <a:t>Basslink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Greg Mather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IntelliHUB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Warren Van Wyk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3368659805"/>
                  </a:ext>
                </a:extLst>
              </a:tr>
              <a:tr h="279987">
                <a:tc>
                  <a:txBody>
                    <a:bodyPr/>
                    <a:lstStyle/>
                    <a:p>
                      <a:pPr algn="l" rtl="0" fontAlgn="base"/>
                      <a:r>
                        <a:rPr lang="en-AU" sz="1100" b="0" i="0" dirty="0">
                          <a:solidFill>
                            <a:srgbClr val="000000"/>
                          </a:solidFill>
                          <a:effectLst/>
                          <a:latin typeface="Calibri" panose="020F0502020204030204" pitchFamily="34" charset="0"/>
                        </a:rPr>
                        <a:t>Brave Energy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Trent Smith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Jemena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Joseph Lyttleton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543992103"/>
                  </a:ext>
                </a:extLst>
              </a:tr>
              <a:tr h="260842">
                <a:tc>
                  <a:txBody>
                    <a:bodyPr/>
                    <a:lstStyle/>
                    <a:p>
                      <a:pPr algn="l" rtl="0" fontAlgn="base"/>
                      <a:r>
                        <a:rPr lang="en-AU" sz="1100" b="0" i="0" dirty="0">
                          <a:solidFill>
                            <a:srgbClr val="000000"/>
                          </a:solidFill>
                          <a:effectLst/>
                          <a:latin typeface="Calibri" panose="020F0502020204030204" pitchFamily="34" charset="0"/>
                        </a:rPr>
                        <a:t>Clean Co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Kristin Watkins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Jemena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Leon Vilfand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3920890497"/>
                  </a:ext>
                </a:extLst>
              </a:tr>
              <a:tr h="279987">
                <a:tc>
                  <a:txBody>
                    <a:bodyPr/>
                    <a:lstStyle/>
                    <a:p>
                      <a:pPr algn="l" rtl="0" fontAlgn="base"/>
                      <a:r>
                        <a:rPr lang="en-AU" sz="1100" b="0" i="0" dirty="0">
                          <a:solidFill>
                            <a:srgbClr val="000000"/>
                          </a:solidFill>
                          <a:effectLst/>
                          <a:latin typeface="Calibri" panose="020F0502020204030204" pitchFamily="34" charset="0"/>
                        </a:rPr>
                        <a:t>CleanCo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Vicki Grant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Jemena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Rajiv Kumar Balasubramanian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2699768739"/>
                  </a:ext>
                </a:extLst>
              </a:tr>
            </a:tbl>
          </a:graphicData>
        </a:graphic>
      </p:graphicFrame>
    </p:spTree>
    <p:extLst>
      <p:ext uri="{BB962C8B-B14F-4D97-AF65-F5344CB8AC3E}">
        <p14:creationId xmlns:p14="http://schemas.microsoft.com/office/powerpoint/2010/main" val="380814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Attendees (2/2)</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5</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4" name="Table 3">
            <a:extLst>
              <a:ext uri="{FF2B5EF4-FFF2-40B4-BE49-F238E27FC236}">
                <a16:creationId xmlns:a16="http://schemas.microsoft.com/office/drawing/2014/main" id="{286D9C79-2B45-472B-9EB1-72120E516456}"/>
              </a:ext>
            </a:extLst>
          </p:cNvPr>
          <p:cNvGraphicFramePr>
            <a:graphicFrameLocks noGrp="1"/>
          </p:cNvGraphicFramePr>
          <p:nvPr>
            <p:extLst>
              <p:ext uri="{D42A27DB-BD31-4B8C-83A1-F6EECF244321}">
                <p14:modId xmlns:p14="http://schemas.microsoft.com/office/powerpoint/2010/main" val="1858259590"/>
              </p:ext>
            </p:extLst>
          </p:nvPr>
        </p:nvGraphicFramePr>
        <p:xfrm>
          <a:off x="296028" y="1636735"/>
          <a:ext cx="10084716" cy="4395450"/>
        </p:xfrm>
        <a:graphic>
          <a:graphicData uri="http://schemas.openxmlformats.org/drawingml/2006/table">
            <a:tbl>
              <a:tblPr/>
              <a:tblGrid>
                <a:gridCol w="2521179">
                  <a:extLst>
                    <a:ext uri="{9D8B030D-6E8A-4147-A177-3AD203B41FA5}">
                      <a16:colId xmlns:a16="http://schemas.microsoft.com/office/drawing/2014/main" val="4043477628"/>
                    </a:ext>
                  </a:extLst>
                </a:gridCol>
                <a:gridCol w="2521179">
                  <a:extLst>
                    <a:ext uri="{9D8B030D-6E8A-4147-A177-3AD203B41FA5}">
                      <a16:colId xmlns:a16="http://schemas.microsoft.com/office/drawing/2014/main" val="1184108369"/>
                    </a:ext>
                  </a:extLst>
                </a:gridCol>
                <a:gridCol w="2521179">
                  <a:extLst>
                    <a:ext uri="{9D8B030D-6E8A-4147-A177-3AD203B41FA5}">
                      <a16:colId xmlns:a16="http://schemas.microsoft.com/office/drawing/2014/main" val="2896606859"/>
                    </a:ext>
                  </a:extLst>
                </a:gridCol>
                <a:gridCol w="2521179">
                  <a:extLst>
                    <a:ext uri="{9D8B030D-6E8A-4147-A177-3AD203B41FA5}">
                      <a16:colId xmlns:a16="http://schemas.microsoft.com/office/drawing/2014/main" val="354740923"/>
                    </a:ext>
                  </a:extLst>
                </a:gridCol>
              </a:tblGrid>
              <a:tr h="244395">
                <a:tc>
                  <a:txBody>
                    <a:bodyPr/>
                    <a:lstStyle/>
                    <a:p>
                      <a:pPr algn="l" rtl="0" fontAlgn="base"/>
                      <a:r>
                        <a:rPr lang="en-AU" sz="1200" b="1" i="0" dirty="0">
                          <a:solidFill>
                            <a:srgbClr val="FFFFFF"/>
                          </a:solidFill>
                          <a:effectLst/>
                          <a:latin typeface="Segoe UI Semilight" panose="020B0402040204020203" pitchFamily="34" charset="0"/>
                        </a:rPr>
                        <a:t>Organisation​</a:t>
                      </a:r>
                      <a:endParaRPr lang="en-AU" sz="1200" b="1" i="0" dirty="0">
                        <a:solidFill>
                          <a:srgbClr val="FFFFFF"/>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200" b="1" i="0" dirty="0">
                          <a:solidFill>
                            <a:srgbClr val="FFFFFF"/>
                          </a:solidFill>
                          <a:effectLst/>
                          <a:latin typeface="Segoe UI Semilight" panose="020B0402040204020203" pitchFamily="34" charset="0"/>
                        </a:rPr>
                        <a:t>Attendee​</a:t>
                      </a:r>
                      <a:endParaRPr lang="en-AU" sz="1200" b="1" i="0" dirty="0">
                        <a:solidFill>
                          <a:srgbClr val="FFFFFF"/>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200" b="1" i="0" dirty="0">
                          <a:solidFill>
                            <a:srgbClr val="FFFFFF"/>
                          </a:solidFill>
                          <a:effectLst/>
                          <a:latin typeface="Segoe UI Semilight" panose="020B0402040204020203" pitchFamily="34" charset="0"/>
                        </a:rPr>
                        <a:t>Organisation​</a:t>
                      </a:r>
                      <a:endParaRPr lang="en-AU" sz="1200" b="1" i="0" dirty="0">
                        <a:solidFill>
                          <a:srgbClr val="FFFFFF"/>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tc>
                  <a:txBody>
                    <a:bodyPr/>
                    <a:lstStyle/>
                    <a:p>
                      <a:pPr algn="l" rtl="0" fontAlgn="base"/>
                      <a:r>
                        <a:rPr lang="en-AU" sz="1200" b="1" i="0" dirty="0">
                          <a:solidFill>
                            <a:srgbClr val="FFFFFF"/>
                          </a:solidFill>
                          <a:effectLst/>
                          <a:latin typeface="Segoe UI Semilight" panose="020B0402040204020203" pitchFamily="34" charset="0"/>
                        </a:rPr>
                        <a:t>Attendee​</a:t>
                      </a:r>
                      <a:endParaRPr lang="en-AU" sz="1200" b="1" i="0" dirty="0">
                        <a:solidFill>
                          <a:srgbClr val="FFFFFF"/>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22377" cap="flat" cmpd="sng" algn="ctr">
                      <a:solidFill>
                        <a:srgbClr val="FFFFFF"/>
                      </a:solidFill>
                      <a:prstDash val="solid"/>
                      <a:round/>
                      <a:headEnd type="none" w="med" len="med"/>
                      <a:tailEnd type="none" w="med" len="med"/>
                    </a:lnB>
                    <a:solidFill>
                      <a:srgbClr val="360F3C"/>
                    </a:solidFill>
                  </a:tcPr>
                </a:tc>
                <a:extLst>
                  <a:ext uri="{0D108BD9-81ED-4DB2-BD59-A6C34878D82A}">
                    <a16:rowId xmlns:a16="http://schemas.microsoft.com/office/drawing/2014/main" val="1865100308"/>
                  </a:ext>
                </a:extLst>
              </a:tr>
              <a:tr h="211610">
                <a:tc>
                  <a:txBody>
                    <a:bodyPr/>
                    <a:lstStyle/>
                    <a:p>
                      <a:pPr algn="l" rtl="0" fontAlgn="base"/>
                      <a:r>
                        <a:rPr lang="en-AU" sz="1100" b="0" i="0" dirty="0">
                          <a:solidFill>
                            <a:srgbClr val="000000"/>
                          </a:solidFill>
                          <a:effectLst/>
                          <a:latin typeface="Calibri" panose="020F0502020204030204" pitchFamily="34" charset="0"/>
                        </a:rPr>
                        <a:t>Mondo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Jay Summers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Stanwell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Adam Neilson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22377"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2699559523"/>
                  </a:ext>
                </a:extLst>
              </a:tr>
              <a:tr h="176196">
                <a:tc>
                  <a:txBody>
                    <a:bodyPr/>
                    <a:lstStyle/>
                    <a:p>
                      <a:pPr algn="l" rtl="0" fontAlgn="base"/>
                      <a:r>
                        <a:rPr lang="en-AU" sz="1100" b="0" i="0" dirty="0">
                          <a:solidFill>
                            <a:srgbClr val="000000"/>
                          </a:solidFill>
                          <a:effectLst/>
                          <a:latin typeface="Calibri" panose="020F0502020204030204" pitchFamily="34" charset="0"/>
                        </a:rPr>
                        <a:t>Mondo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Richard Metherell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Stanwell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Michael Flynn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3053925840"/>
                  </a:ext>
                </a:extLst>
              </a:tr>
              <a:tr h="0">
                <a:tc>
                  <a:txBody>
                    <a:bodyPr/>
                    <a:lstStyle/>
                    <a:p>
                      <a:pPr algn="l" rtl="0" fontAlgn="base"/>
                      <a:r>
                        <a:rPr lang="en-AU" sz="1100" b="0" i="0" dirty="0">
                          <a:solidFill>
                            <a:srgbClr val="000000"/>
                          </a:solidFill>
                          <a:effectLst/>
                          <a:latin typeface="Calibri" panose="020F0502020204030204" pitchFamily="34" charset="0"/>
                        </a:rPr>
                        <a:t>PlusES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Linda Brackenbury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Stanwell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Rossi Mangano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2983740186"/>
                  </a:ext>
                </a:extLst>
              </a:tr>
              <a:tr h="250094">
                <a:tc>
                  <a:txBody>
                    <a:bodyPr/>
                    <a:lstStyle/>
                    <a:p>
                      <a:pPr algn="l" rtl="0" fontAlgn="base"/>
                      <a:r>
                        <a:rPr lang="en-AU" sz="1100" b="0" i="0" dirty="0">
                          <a:solidFill>
                            <a:srgbClr val="000000"/>
                          </a:solidFill>
                          <a:effectLst/>
                          <a:latin typeface="Calibri" panose="020F0502020204030204" pitchFamily="34" charset="0"/>
                        </a:rPr>
                        <a:t>Powercor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Arif Syarifuddin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Stanwell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Sudeshna Nanda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841085182"/>
                  </a:ext>
                </a:extLst>
              </a:tr>
              <a:tr h="244395">
                <a:tc>
                  <a:txBody>
                    <a:bodyPr/>
                    <a:lstStyle/>
                    <a:p>
                      <a:pPr algn="l" rtl="0" fontAlgn="base"/>
                      <a:r>
                        <a:rPr lang="en-AU" sz="1100" b="0" i="0" dirty="0">
                          <a:solidFill>
                            <a:srgbClr val="000000"/>
                          </a:solidFill>
                          <a:effectLst/>
                          <a:latin typeface="Calibri" panose="020F0502020204030204" pitchFamily="34" charset="0"/>
                        </a:rPr>
                        <a:t>Powercor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Mark Pilkington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TasNetworks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Adrian Honey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3413941039"/>
                  </a:ext>
                </a:extLst>
              </a:tr>
              <a:tr h="244395">
                <a:tc>
                  <a:txBody>
                    <a:bodyPr/>
                    <a:lstStyle/>
                    <a:p>
                      <a:pPr algn="l" rtl="0" fontAlgn="base"/>
                      <a:r>
                        <a:rPr lang="en-AU" sz="1100" b="0" i="0" dirty="0">
                          <a:solidFill>
                            <a:srgbClr val="000000"/>
                          </a:solidFill>
                          <a:effectLst/>
                          <a:latin typeface="Calibri" panose="020F0502020204030204" pitchFamily="34" charset="0"/>
                        </a:rPr>
                        <a:t>Powerlink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Dean Knight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Transgrid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Adam Hoare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111838029"/>
                  </a:ext>
                </a:extLst>
              </a:tr>
              <a:tr h="143852">
                <a:tc>
                  <a:txBody>
                    <a:bodyPr/>
                    <a:lstStyle/>
                    <a:p>
                      <a:pPr algn="l" rtl="0" fontAlgn="base"/>
                      <a:r>
                        <a:rPr lang="en-AU" sz="1100" b="0" i="0" dirty="0">
                          <a:solidFill>
                            <a:srgbClr val="000000"/>
                          </a:solidFill>
                          <a:effectLst/>
                          <a:latin typeface="Calibri" panose="020F0502020204030204" pitchFamily="34" charset="0"/>
                        </a:rPr>
                        <a:t>Powerlink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Karel Mallinson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United Energy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Christian Solis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2313851860"/>
                  </a:ext>
                </a:extLst>
              </a:tr>
              <a:tr h="244395">
                <a:tc>
                  <a:txBody>
                    <a:bodyPr/>
                    <a:lstStyle/>
                    <a:p>
                      <a:pPr algn="l" rtl="0" fontAlgn="base"/>
                      <a:r>
                        <a:rPr lang="en-AU" sz="1100" b="0" i="0" dirty="0">
                          <a:solidFill>
                            <a:srgbClr val="000000"/>
                          </a:solidFill>
                          <a:effectLst/>
                          <a:latin typeface="Calibri" panose="020F0502020204030204" pitchFamily="34" charset="0"/>
                        </a:rPr>
                        <a:t>Red / Lumo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Mark Reid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Vector Metering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Paul Greenwood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255786171"/>
                  </a:ext>
                </a:extLst>
              </a:tr>
              <a:tr h="244395">
                <a:tc>
                  <a:txBody>
                    <a:bodyPr/>
                    <a:lstStyle/>
                    <a:p>
                      <a:pPr algn="l" rtl="0" fontAlgn="base"/>
                      <a:r>
                        <a:rPr lang="en-AU" sz="1100" b="0" i="0" dirty="0">
                          <a:solidFill>
                            <a:srgbClr val="000000"/>
                          </a:solidFill>
                          <a:effectLst/>
                          <a:latin typeface="Calibri" panose="020F0502020204030204" pitchFamily="34" charset="0"/>
                        </a:rPr>
                        <a:t>Red Dolphin Systems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Tony Stone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Yurika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Cindy Matthews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4045054991"/>
                  </a:ext>
                </a:extLst>
              </a:tr>
              <a:tr h="244395">
                <a:tc>
                  <a:txBody>
                    <a:bodyPr/>
                    <a:lstStyle/>
                    <a:p>
                      <a:pPr algn="l" rtl="0" fontAlgn="base"/>
                      <a:r>
                        <a:rPr lang="en-AU" sz="1100" b="0" i="0" dirty="0">
                          <a:solidFill>
                            <a:srgbClr val="000000"/>
                          </a:solidFill>
                          <a:effectLst/>
                          <a:latin typeface="Calibri" panose="020F0502020204030204" pitchFamily="34" charset="0"/>
                        </a:rPr>
                        <a:t>Red/ Lumo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Nick Gustafsson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 </a:t>
                      </a: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Anthony Croce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867803665"/>
                  </a:ext>
                </a:extLst>
              </a:tr>
              <a:tr h="244395">
                <a:tc>
                  <a:txBody>
                    <a:bodyPr/>
                    <a:lstStyle/>
                    <a:p>
                      <a:pPr algn="l" rtl="0" fontAlgn="base"/>
                      <a:r>
                        <a:rPr lang="en-AU" sz="1100" b="0" i="0" dirty="0">
                          <a:solidFill>
                            <a:srgbClr val="000000"/>
                          </a:solidFill>
                          <a:effectLst/>
                          <a:latin typeface="Calibri" panose="020F0502020204030204" pitchFamily="34" charset="0"/>
                        </a:rPr>
                        <a:t>SA Water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Andrew Wilkins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 </a:t>
                      </a: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Dev Kanda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4228870978"/>
                  </a:ext>
                </a:extLst>
              </a:tr>
              <a:tr h="244395">
                <a:tc>
                  <a:txBody>
                    <a:bodyPr/>
                    <a:lstStyle/>
                    <a:p>
                      <a:pPr algn="l" rtl="0" fontAlgn="base"/>
                      <a:r>
                        <a:rPr lang="en-AU" sz="1100" b="0" i="0" dirty="0">
                          <a:solidFill>
                            <a:srgbClr val="000000"/>
                          </a:solidFill>
                          <a:effectLst/>
                          <a:latin typeface="Calibri" panose="020F0502020204030204" pitchFamily="34" charset="0"/>
                        </a:rPr>
                        <a:t>SAPN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David Woods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435871577"/>
                  </a:ext>
                </a:extLst>
              </a:tr>
              <a:tr h="244395">
                <a:tc>
                  <a:txBody>
                    <a:bodyPr/>
                    <a:lstStyle/>
                    <a:p>
                      <a:pPr algn="l" rtl="0" fontAlgn="base"/>
                      <a:r>
                        <a:rPr lang="en-AU" sz="1100" b="0" i="0" dirty="0">
                          <a:effectLst/>
                          <a:latin typeface="Calibri" panose="020F0502020204030204" pitchFamily="34" charset="0"/>
                        </a:rPr>
                        <a:t>Secure Meters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effectLst/>
                          <a:latin typeface="Calibri" panose="020F0502020204030204" pitchFamily="34" charset="0"/>
                        </a:rPr>
                        <a:t>Kam Vessali </a:t>
                      </a:r>
                      <a:endParaRPr lang="en-AU" b="0" i="0" dirty="0">
                        <a:effectLst/>
                      </a:endParaRP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18019284"/>
                  </a:ext>
                </a:extLst>
              </a:tr>
              <a:tr h="244395">
                <a:tc>
                  <a:txBody>
                    <a:bodyPr/>
                    <a:lstStyle/>
                    <a:p>
                      <a:pPr algn="l" rtl="0" fontAlgn="base"/>
                      <a:r>
                        <a:rPr lang="en-AU" sz="1100" b="0" i="0" dirty="0">
                          <a:solidFill>
                            <a:srgbClr val="000000"/>
                          </a:solidFill>
                          <a:effectLst/>
                          <a:latin typeface="Calibri" panose="020F0502020204030204" pitchFamily="34" charset="0"/>
                        </a:rPr>
                        <a:t>Snowy Hydro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Audrey Follett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1905825726"/>
                  </a:ext>
                </a:extLst>
              </a:tr>
              <a:tr h="176306">
                <a:tc>
                  <a:txBody>
                    <a:bodyPr/>
                    <a:lstStyle/>
                    <a:p>
                      <a:pPr algn="l" rtl="0" fontAlgn="base"/>
                      <a:r>
                        <a:rPr lang="en-AU" sz="1100" b="0" i="0" dirty="0">
                          <a:solidFill>
                            <a:srgbClr val="000000"/>
                          </a:solidFill>
                          <a:effectLst/>
                          <a:latin typeface="Calibri" panose="020F0502020204030204" pitchFamily="34" charset="0"/>
                        </a:rPr>
                        <a:t>Snowy Hydro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r>
                        <a:rPr lang="en-AU" sz="1100" b="0" i="0" dirty="0">
                          <a:solidFill>
                            <a:srgbClr val="000000"/>
                          </a:solidFill>
                          <a:effectLst/>
                          <a:latin typeface="Calibri" panose="020F0502020204030204" pitchFamily="34" charset="0"/>
                        </a:rPr>
                        <a:t>Eileen Hayes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7E8"/>
                    </a:solidFill>
                  </a:tcPr>
                </a:tc>
                <a:extLst>
                  <a:ext uri="{0D108BD9-81ED-4DB2-BD59-A6C34878D82A}">
                    <a16:rowId xmlns:a16="http://schemas.microsoft.com/office/drawing/2014/main" val="913342841"/>
                  </a:ext>
                </a:extLst>
              </a:tr>
              <a:tr h="244395">
                <a:tc>
                  <a:txBody>
                    <a:bodyPr/>
                    <a:lstStyle/>
                    <a:p>
                      <a:pPr algn="l" rtl="0" fontAlgn="base"/>
                      <a:r>
                        <a:rPr lang="en-AU" sz="1100" b="0" i="0" dirty="0">
                          <a:solidFill>
                            <a:srgbClr val="000000"/>
                          </a:solidFill>
                          <a:effectLst/>
                          <a:latin typeface="Calibri" panose="020F0502020204030204" pitchFamily="34" charset="0"/>
                        </a:rPr>
                        <a:t>Snowy Hydro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r>
                        <a:rPr lang="en-AU" sz="1100" b="0" i="0" dirty="0">
                          <a:solidFill>
                            <a:srgbClr val="000000"/>
                          </a:solidFill>
                          <a:effectLst/>
                          <a:latin typeface="Calibri" panose="020F0502020204030204" pitchFamily="34" charset="0"/>
                        </a:rPr>
                        <a:t>Sandra Ho </a:t>
                      </a:r>
                      <a:endParaRPr lang="en-AU" b="0" i="0" dirty="0">
                        <a:effectLst/>
                      </a:endParaRPr>
                    </a:p>
                  </a:txBody>
                  <a:tcPr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tc>
                  <a:txBody>
                    <a:bodyPr/>
                    <a:lstStyle/>
                    <a:p>
                      <a:pPr algn="l" rtl="0" fontAlgn="base"/>
                      <a:endParaRPr lang="en-AU" sz="1200" b="0" i="0" dirty="0">
                        <a:solidFill>
                          <a:srgbClr val="222324"/>
                        </a:solidFill>
                        <a:effectLst/>
                      </a:endParaRPr>
                    </a:p>
                  </a:txBody>
                  <a:tcPr marL="67290" marR="67290" marT="33645" marB="33645" anchor="b">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CECCCE"/>
                    </a:solidFill>
                  </a:tcPr>
                </a:tc>
                <a:extLst>
                  <a:ext uri="{0D108BD9-81ED-4DB2-BD59-A6C34878D82A}">
                    <a16:rowId xmlns:a16="http://schemas.microsoft.com/office/drawing/2014/main" val="603835991"/>
                  </a:ext>
                </a:extLst>
              </a:tr>
            </a:tbl>
          </a:graphicData>
        </a:graphic>
      </p:graphicFrame>
    </p:spTree>
    <p:extLst>
      <p:ext uri="{BB962C8B-B14F-4D97-AF65-F5344CB8AC3E}">
        <p14:creationId xmlns:p14="http://schemas.microsoft.com/office/powerpoint/2010/main" val="682036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a:bodyPr>
          <a:lstStyle/>
          <a:p>
            <a:r>
              <a:rPr lang="en-AU" dirty="0"/>
              <a:t>Consolidated meeting actions</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10" name="Table 9">
            <a:extLst>
              <a:ext uri="{FF2B5EF4-FFF2-40B4-BE49-F238E27FC236}">
                <a16:creationId xmlns:a16="http://schemas.microsoft.com/office/drawing/2014/main" id="{1FF6B8C4-114D-4E73-98C6-7B3E49747A61}"/>
              </a:ext>
            </a:extLst>
          </p:cNvPr>
          <p:cNvGraphicFramePr>
            <a:graphicFrameLocks noGrp="1"/>
          </p:cNvGraphicFramePr>
          <p:nvPr>
            <p:extLst>
              <p:ext uri="{D42A27DB-BD31-4B8C-83A1-F6EECF244321}">
                <p14:modId xmlns:p14="http://schemas.microsoft.com/office/powerpoint/2010/main" val="336047458"/>
              </p:ext>
            </p:extLst>
          </p:nvPr>
        </p:nvGraphicFramePr>
        <p:xfrm>
          <a:off x="206547" y="1688062"/>
          <a:ext cx="10255424" cy="1036320"/>
        </p:xfrm>
        <a:graphic>
          <a:graphicData uri="http://schemas.openxmlformats.org/drawingml/2006/table">
            <a:tbl>
              <a:tblPr/>
              <a:tblGrid>
                <a:gridCol w="957173">
                  <a:extLst>
                    <a:ext uri="{9D8B030D-6E8A-4147-A177-3AD203B41FA5}">
                      <a16:colId xmlns:a16="http://schemas.microsoft.com/office/drawing/2014/main" val="1060963785"/>
                    </a:ext>
                  </a:extLst>
                </a:gridCol>
                <a:gridCol w="6387664">
                  <a:extLst>
                    <a:ext uri="{9D8B030D-6E8A-4147-A177-3AD203B41FA5}">
                      <a16:colId xmlns:a16="http://schemas.microsoft.com/office/drawing/2014/main" val="497622676"/>
                    </a:ext>
                  </a:extLst>
                </a:gridCol>
                <a:gridCol w="1552964">
                  <a:extLst>
                    <a:ext uri="{9D8B030D-6E8A-4147-A177-3AD203B41FA5}">
                      <a16:colId xmlns:a16="http://schemas.microsoft.com/office/drawing/2014/main" val="3225568144"/>
                    </a:ext>
                  </a:extLst>
                </a:gridCol>
                <a:gridCol w="1357623">
                  <a:extLst>
                    <a:ext uri="{9D8B030D-6E8A-4147-A177-3AD203B41FA5}">
                      <a16:colId xmlns:a16="http://schemas.microsoft.com/office/drawing/2014/main" val="2964078484"/>
                    </a:ext>
                  </a:extLst>
                </a:gridCol>
              </a:tblGrid>
              <a:tr h="241300">
                <a:tc>
                  <a:txBody>
                    <a:bodyPr/>
                    <a:lstStyle/>
                    <a:p>
                      <a:pPr algn="l" fontAlgn="base"/>
                      <a:r>
                        <a:rPr lang="en-AU" sz="1200" b="1" i="0" u="none" strike="noStrike" dirty="0">
                          <a:solidFill>
                            <a:srgbClr val="FFFFFF"/>
                          </a:solidFill>
                          <a:effectLst/>
                          <a:latin typeface="Calibri" panose="020F0502020204030204" pitchFamily="34" charset="0"/>
                        </a:rPr>
                        <a:t>#</a:t>
                      </a:r>
                      <a:r>
                        <a:rPr lang="en-AU" sz="1200" b="0" i="0" dirty="0">
                          <a:solidFill>
                            <a:srgbClr val="222324"/>
                          </a:solidFill>
                          <a:effectLst/>
                          <a:latin typeface="Calibri" panose="020F0502020204030204" pitchFamily="34" charset="0"/>
                        </a:rPr>
                        <a:t>​</a:t>
                      </a:r>
                      <a:endParaRPr lang="en-AU" b="0" i="0" dirty="0">
                        <a:solidFill>
                          <a:srgbClr val="222324"/>
                        </a:solidFill>
                        <a:effectLst/>
                      </a:endParaRPr>
                    </a:p>
                  </a:txBody>
                  <a:tcPr anchor="ct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360F3C"/>
                    </a:solidFill>
                  </a:tcPr>
                </a:tc>
                <a:tc>
                  <a:txBody>
                    <a:bodyPr/>
                    <a:lstStyle/>
                    <a:p>
                      <a:pPr algn="l" fontAlgn="base"/>
                      <a:r>
                        <a:rPr lang="en-AU" sz="1200" b="1" i="0" u="none" strike="noStrike" dirty="0">
                          <a:solidFill>
                            <a:srgbClr val="FFFFFF"/>
                          </a:solidFill>
                          <a:effectLst/>
                          <a:latin typeface="Calibri" panose="020F0502020204030204" pitchFamily="34" charset="0"/>
                        </a:rPr>
                        <a:t>Action</a:t>
                      </a:r>
                      <a:r>
                        <a:rPr lang="en-AU" sz="1200" b="0" i="0" dirty="0">
                          <a:solidFill>
                            <a:srgbClr val="222324"/>
                          </a:solidFill>
                          <a:effectLst/>
                          <a:latin typeface="Calibri" panose="020F0502020204030204" pitchFamily="34" charset="0"/>
                        </a:rPr>
                        <a:t>​</a:t>
                      </a:r>
                      <a:endParaRPr lang="en-AU" b="0" i="0" dirty="0">
                        <a:solidFill>
                          <a:srgbClr val="222324"/>
                        </a:solidFill>
                        <a:effectLst/>
                      </a:endParaRPr>
                    </a:p>
                  </a:txBody>
                  <a:tcPr anchor="ct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360F3C"/>
                    </a:solidFill>
                  </a:tcPr>
                </a:tc>
                <a:tc>
                  <a:txBody>
                    <a:bodyPr/>
                    <a:lstStyle/>
                    <a:p>
                      <a:pPr algn="l" fontAlgn="base"/>
                      <a:r>
                        <a:rPr lang="en-AU" sz="1200" b="1" i="0" u="none" strike="noStrike" dirty="0">
                          <a:solidFill>
                            <a:srgbClr val="FFFFFF"/>
                          </a:solidFill>
                          <a:effectLst/>
                          <a:latin typeface="Calibri" panose="020F0502020204030204" pitchFamily="34" charset="0"/>
                        </a:rPr>
                        <a:t>Owner</a:t>
                      </a:r>
                      <a:r>
                        <a:rPr lang="en-AU" sz="1200" b="0" i="0" dirty="0">
                          <a:solidFill>
                            <a:srgbClr val="222324"/>
                          </a:solidFill>
                          <a:effectLst/>
                          <a:latin typeface="Calibri" panose="020F0502020204030204" pitchFamily="34" charset="0"/>
                        </a:rPr>
                        <a:t>​</a:t>
                      </a:r>
                      <a:endParaRPr lang="en-AU" b="0" i="0" dirty="0">
                        <a:solidFill>
                          <a:srgbClr val="222324"/>
                        </a:solidFill>
                        <a:effectLst/>
                      </a:endParaRPr>
                    </a:p>
                  </a:txBody>
                  <a:tcPr anchor="ct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360F3C"/>
                    </a:solidFill>
                  </a:tcPr>
                </a:tc>
                <a:tc>
                  <a:txBody>
                    <a:bodyPr/>
                    <a:lstStyle/>
                    <a:p>
                      <a:pPr algn="l" fontAlgn="base"/>
                      <a:r>
                        <a:rPr lang="en-AU" sz="1200" b="1" i="0" u="none" strike="noStrike" dirty="0">
                          <a:solidFill>
                            <a:srgbClr val="FFFFFF"/>
                          </a:solidFill>
                          <a:effectLst/>
                          <a:latin typeface="Calibri" panose="020F0502020204030204" pitchFamily="34" charset="0"/>
                        </a:rPr>
                        <a:t>Due Date</a:t>
                      </a:r>
                      <a:r>
                        <a:rPr lang="en-AU" sz="1200" b="0" i="0" dirty="0">
                          <a:solidFill>
                            <a:srgbClr val="222324"/>
                          </a:solidFill>
                          <a:effectLst/>
                          <a:latin typeface="Calibri" panose="020F0502020204030204" pitchFamily="34" charset="0"/>
                        </a:rPr>
                        <a:t>​</a:t>
                      </a:r>
                      <a:endParaRPr lang="en-AU" b="0" i="0" dirty="0">
                        <a:solidFill>
                          <a:srgbClr val="222324"/>
                        </a:solidFill>
                        <a:effectLst/>
                      </a:endParaRPr>
                    </a:p>
                  </a:txBody>
                  <a:tcPr anchor="ct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360F3C"/>
                    </a:solidFill>
                  </a:tcPr>
                </a:tc>
                <a:extLst>
                  <a:ext uri="{0D108BD9-81ED-4DB2-BD59-A6C34878D82A}">
                    <a16:rowId xmlns:a16="http://schemas.microsoft.com/office/drawing/2014/main" val="866155753"/>
                  </a:ext>
                </a:extLst>
              </a:tr>
              <a:tr h="355600">
                <a:tc>
                  <a:txBody>
                    <a:bodyPr/>
                    <a:lstStyle/>
                    <a:p>
                      <a:pPr algn="l" fontAlgn="base"/>
                      <a:r>
                        <a:rPr lang="en-AU" sz="1579" b="0" i="0" kern="1200" dirty="0">
                          <a:solidFill>
                            <a:srgbClr val="222324"/>
                          </a:solidFill>
                          <a:effectLst/>
                          <a:latin typeface="+mn-lt"/>
                          <a:ea typeface="+mn-ea"/>
                          <a:cs typeface="+mn-cs"/>
                        </a:rPr>
                        <a:t>14.1​</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9EA"/>
                    </a:solidFill>
                  </a:tcPr>
                </a:tc>
                <a:tc>
                  <a:txBody>
                    <a:bodyPr/>
                    <a:lstStyle/>
                    <a:p>
                      <a:pPr algn="l" fontAlgn="base"/>
                      <a:r>
                        <a:rPr lang="en-AU" b="0" i="0" dirty="0">
                          <a:solidFill>
                            <a:srgbClr val="222324"/>
                          </a:solidFill>
                          <a:effectLst/>
                        </a:rPr>
                        <a:t>TFG to provide feedback on the draft “Participant ID Update Plan” </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9EA"/>
                    </a:solidFill>
                  </a:tcPr>
                </a:tc>
                <a:tc>
                  <a:txBody>
                    <a:bodyPr/>
                    <a:lstStyle/>
                    <a:p>
                      <a:pPr algn="l" fontAlgn="base"/>
                      <a:r>
                        <a:rPr lang="en-AU" b="0" i="0" dirty="0">
                          <a:solidFill>
                            <a:srgbClr val="222324"/>
                          </a:solidFill>
                          <a:effectLst/>
                        </a:rPr>
                        <a:t>TFG</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9EA"/>
                    </a:solidFill>
                  </a:tcPr>
                </a:tc>
                <a:tc>
                  <a:txBody>
                    <a:bodyPr/>
                    <a:lstStyle/>
                    <a:p>
                      <a:pPr algn="l" fontAlgn="base"/>
                      <a:r>
                        <a:rPr lang="en-AU" b="0" i="0" dirty="0">
                          <a:solidFill>
                            <a:srgbClr val="222324"/>
                          </a:solidFill>
                          <a:effectLst/>
                        </a:rPr>
                        <a:t>30 April</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E8E9EA"/>
                    </a:solidFill>
                  </a:tcPr>
                </a:tc>
                <a:extLst>
                  <a:ext uri="{0D108BD9-81ED-4DB2-BD59-A6C34878D82A}">
                    <a16:rowId xmlns:a16="http://schemas.microsoft.com/office/drawing/2014/main" val="3166520961"/>
                  </a:ext>
                </a:extLst>
              </a:tr>
              <a:tr h="406400">
                <a:tc>
                  <a:txBody>
                    <a:bodyPr/>
                    <a:lstStyle/>
                    <a:p>
                      <a:pPr algn="l" fontAlgn="base"/>
                      <a:r>
                        <a:rPr lang="en-AU" b="0" i="0" dirty="0">
                          <a:solidFill>
                            <a:srgbClr val="222324"/>
                          </a:solidFill>
                          <a:effectLst/>
                        </a:rPr>
                        <a:t>14.2</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F2F2F2"/>
                    </a:solidFill>
                  </a:tcPr>
                </a:tc>
                <a:tc>
                  <a:txBody>
                    <a:bodyPr/>
                    <a:lstStyle/>
                    <a:p>
                      <a:pPr algn="l" fontAlgn="base"/>
                      <a:r>
                        <a:rPr lang="en-AU" b="0" i="0" dirty="0">
                          <a:solidFill>
                            <a:srgbClr val="222324"/>
                          </a:solidFill>
                          <a:effectLst/>
                        </a:rPr>
                        <a:t>TFG to provide feedback regarding proposed changes to the MTP (v1.8)</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F2F2F2"/>
                    </a:solidFill>
                  </a:tcPr>
                </a:tc>
                <a:tc>
                  <a:txBody>
                    <a:bodyPr/>
                    <a:lstStyle/>
                    <a:p>
                      <a:pPr algn="l" fontAlgn="base"/>
                      <a:r>
                        <a:rPr lang="en-AU" b="0" i="0" dirty="0">
                          <a:solidFill>
                            <a:srgbClr val="222324"/>
                          </a:solidFill>
                          <a:effectLst/>
                        </a:rPr>
                        <a:t>TFG</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F2F2F2"/>
                    </a:solidFill>
                  </a:tcPr>
                </a:tc>
                <a:tc>
                  <a:txBody>
                    <a:bodyPr/>
                    <a:lstStyle/>
                    <a:p>
                      <a:pPr marL="0" marR="0" lvl="0" indent="0" algn="l" defTabSz="801929" rtl="0" eaLnBrk="1" fontAlgn="base" latinLnBrk="0" hangingPunct="1">
                        <a:lnSpc>
                          <a:spcPct val="100000"/>
                        </a:lnSpc>
                        <a:spcBef>
                          <a:spcPts val="0"/>
                        </a:spcBef>
                        <a:spcAft>
                          <a:spcPts val="0"/>
                        </a:spcAft>
                        <a:buClrTx/>
                        <a:buSzTx/>
                        <a:buFontTx/>
                        <a:buNone/>
                        <a:tabLst/>
                        <a:defRPr/>
                      </a:pPr>
                      <a:r>
                        <a:rPr lang="en-AU" b="0" i="0" dirty="0">
                          <a:solidFill>
                            <a:srgbClr val="222324"/>
                          </a:solidFill>
                          <a:effectLst/>
                        </a:rPr>
                        <a:t>30 April</a:t>
                      </a:r>
                    </a:p>
                  </a:txBody>
                  <a:tcPr>
                    <a:lnL w="7455" cap="flat" cmpd="sng" algn="ctr">
                      <a:solidFill>
                        <a:srgbClr val="FFFFFF"/>
                      </a:solidFill>
                      <a:prstDash val="solid"/>
                      <a:round/>
                      <a:headEnd type="none" w="med" len="med"/>
                      <a:tailEnd type="none" w="med" len="med"/>
                    </a:lnL>
                    <a:lnR w="7455" cap="flat" cmpd="sng" algn="ctr">
                      <a:solidFill>
                        <a:srgbClr val="FFFFFF"/>
                      </a:solidFill>
                      <a:prstDash val="solid"/>
                      <a:round/>
                      <a:headEnd type="none" w="med" len="med"/>
                      <a:tailEnd type="none" w="med" len="med"/>
                    </a:lnR>
                    <a:lnT w="7455" cap="flat" cmpd="sng" algn="ctr">
                      <a:solidFill>
                        <a:srgbClr val="FFFFFF"/>
                      </a:solidFill>
                      <a:prstDash val="solid"/>
                      <a:round/>
                      <a:headEnd type="none" w="med" len="med"/>
                      <a:tailEnd type="none" w="med" len="med"/>
                    </a:lnT>
                    <a:lnB w="745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338388727"/>
                  </a:ext>
                </a:extLst>
              </a:tr>
            </a:tbl>
          </a:graphicData>
        </a:graphic>
      </p:graphicFrame>
      <p:sp>
        <p:nvSpPr>
          <p:cNvPr id="11" name="Rectangle 3">
            <a:extLst>
              <a:ext uri="{FF2B5EF4-FFF2-40B4-BE49-F238E27FC236}">
                <a16:creationId xmlns:a16="http://schemas.microsoft.com/office/drawing/2014/main" id="{37244EF4-3757-4FD4-B369-5BB6F9C31B37}"/>
              </a:ext>
            </a:extLst>
          </p:cNvPr>
          <p:cNvSpPr>
            <a:spLocks noChangeArrowheads="1"/>
          </p:cNvSpPr>
          <p:nvPr/>
        </p:nvSpPr>
        <p:spPr bwMode="auto">
          <a:xfrm>
            <a:off x="206547" y="1365056"/>
            <a:ext cx="164453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899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MSDR Data Transition WG Debrief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7</a:t>
            </a:fld>
            <a:endParaRPr lang="en-AU" dirty="0"/>
          </a:p>
        </p:txBody>
      </p:sp>
    </p:spTree>
    <p:extLst>
      <p:ext uri="{BB962C8B-B14F-4D97-AF65-F5344CB8AC3E}">
        <p14:creationId xmlns:p14="http://schemas.microsoft.com/office/powerpoint/2010/main" val="3167653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MSDR Data Transition WG Debrief </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841881"/>
            <a:ext cx="10255425" cy="5479713"/>
          </a:xfrm>
        </p:spPr>
        <p:txBody>
          <a:bodyPr vert="horz" lIns="91440" tIns="45720" rIns="91440" bIns="45720" rtlCol="0" anchor="t">
            <a:normAutofit/>
          </a:bodyPr>
          <a:lstStyle/>
          <a:p>
            <a:pPr marL="200025" lvl="0" indent="-200025">
              <a:lnSpc>
                <a:spcPct val="110000"/>
              </a:lnSpc>
            </a:pPr>
            <a:r>
              <a:rPr lang="en-AU" sz="2000" dirty="0"/>
              <a:t>AEMO hosted the first workshop on Tuesday the 30th of March </a:t>
            </a:r>
          </a:p>
          <a:p>
            <a:pPr marL="600990" lvl="1" indent="-200025">
              <a:lnSpc>
                <a:spcPct val="110000"/>
              </a:lnSpc>
            </a:pPr>
            <a:r>
              <a:rPr lang="en-AU" sz="1649" dirty="0"/>
              <a:t>Attended by over 100 representatives from market participants</a:t>
            </a:r>
          </a:p>
          <a:p>
            <a:pPr marL="200025" lvl="0" indent="-200025">
              <a:lnSpc>
                <a:spcPct val="110000"/>
              </a:lnSpc>
            </a:pPr>
            <a:r>
              <a:rPr lang="en-AU" sz="2000" dirty="0"/>
              <a:t>Workshop participants went through the MSDR changes field by field and were asked to provide initial feedback on:</a:t>
            </a:r>
          </a:p>
          <a:p>
            <a:pPr marL="600990" lvl="1" indent="-200025">
              <a:lnSpc>
                <a:spcPct val="110000"/>
              </a:lnSpc>
            </a:pPr>
            <a:r>
              <a:rPr lang="en-AU" sz="1649" dirty="0"/>
              <a:t>Priority (high, medium and low)</a:t>
            </a:r>
          </a:p>
          <a:p>
            <a:pPr marL="600990" lvl="1" indent="-200025">
              <a:lnSpc>
                <a:spcPct val="110000"/>
              </a:lnSpc>
            </a:pPr>
            <a:r>
              <a:rPr lang="en-AU" sz="1649" dirty="0"/>
              <a:t>Expected data volumes</a:t>
            </a:r>
          </a:p>
          <a:p>
            <a:pPr marL="600990" lvl="1" indent="-200025">
              <a:lnSpc>
                <a:spcPct val="110000"/>
              </a:lnSpc>
            </a:pPr>
            <a:r>
              <a:rPr lang="en-AU" sz="1649" dirty="0"/>
              <a:t>Whether a “compliance holiday” was required</a:t>
            </a:r>
          </a:p>
          <a:p>
            <a:pPr marL="600990" lvl="1" indent="-200025">
              <a:lnSpc>
                <a:spcPct val="110000"/>
              </a:lnSpc>
            </a:pPr>
            <a:r>
              <a:rPr lang="en-AU" sz="1649" dirty="0"/>
              <a:t>The proposed approach of using CRs to update that field</a:t>
            </a:r>
          </a:p>
          <a:p>
            <a:pPr marL="200025" lvl="0" indent="-200025">
              <a:lnSpc>
                <a:spcPct val="110000"/>
              </a:lnSpc>
            </a:pPr>
            <a:r>
              <a:rPr lang="en-AU" sz="2000" dirty="0"/>
              <a:t>The slide presentation was updated during that meeting</a:t>
            </a:r>
            <a:endParaRPr lang="en-AU" sz="2000" dirty="0">
              <a:highlight>
                <a:srgbClr val="FFFF00"/>
              </a:highlight>
              <a:cs typeface="Segoe UI Semilight"/>
            </a:endParaRP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8</a:t>
            </a:fld>
            <a:endParaRPr lang="en-AU" dirty="0"/>
          </a:p>
        </p:txBody>
      </p:sp>
    </p:spTree>
    <p:extLst>
      <p:ext uri="{BB962C8B-B14F-4D97-AF65-F5344CB8AC3E}">
        <p14:creationId xmlns:p14="http://schemas.microsoft.com/office/powerpoint/2010/main" val="160681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MSDR Data Transition WG Debrief </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29842" y="1848276"/>
            <a:ext cx="10255425" cy="5479713"/>
          </a:xfrm>
        </p:spPr>
        <p:txBody>
          <a:bodyPr vert="horz" lIns="91440" tIns="45720" rIns="91440" bIns="45720" rtlCol="0" anchor="t">
            <a:normAutofit/>
          </a:bodyPr>
          <a:lstStyle/>
          <a:p>
            <a:pPr marL="200025" lvl="0" indent="-200025">
              <a:lnSpc>
                <a:spcPct val="110000"/>
              </a:lnSpc>
            </a:pPr>
            <a:r>
              <a:rPr lang="en-AU" sz="2000" dirty="0"/>
              <a:t>Workshop #2 scheduled to be held on Friday April 30</a:t>
            </a:r>
          </a:p>
          <a:p>
            <a:pPr marL="200025" lvl="0" indent="-200025">
              <a:lnSpc>
                <a:spcPct val="110000"/>
              </a:lnSpc>
            </a:pPr>
            <a:r>
              <a:rPr lang="en-AU" sz="2000" dirty="0"/>
              <a:t>AEMO’s preferred approach for the data transition is to use change requests where possible</a:t>
            </a:r>
          </a:p>
          <a:p>
            <a:pPr marL="600990" lvl="1" indent="-200025">
              <a:lnSpc>
                <a:spcPct val="110000"/>
              </a:lnSpc>
            </a:pPr>
            <a:r>
              <a:rPr lang="en-AU" sz="1650" dirty="0"/>
              <a:t>AEMO recognises that it will take time for participants to provide all the data and as such recognises the need for a “compliance holiday” from the effective date until a date to be determined.</a:t>
            </a:r>
          </a:p>
          <a:p>
            <a:pPr marL="200025" lvl="0" indent="-200025">
              <a:lnSpc>
                <a:spcPct val="110000"/>
              </a:lnSpc>
            </a:pPr>
            <a:r>
              <a:rPr lang="en-AU" sz="2000" dirty="0"/>
              <a:t>AEMO looks forward to receiving your feedback prior to the workshop as to:</a:t>
            </a:r>
          </a:p>
          <a:p>
            <a:pPr marL="600990" lvl="1" indent="-200025">
              <a:lnSpc>
                <a:spcPct val="110000"/>
              </a:lnSpc>
            </a:pPr>
            <a:r>
              <a:rPr lang="en-AU" sz="1650" dirty="0"/>
              <a:t>AEMO’s proposed use of Change Requests</a:t>
            </a:r>
          </a:p>
          <a:p>
            <a:pPr marL="600990" lvl="1" indent="-200025">
              <a:lnSpc>
                <a:spcPct val="110000"/>
              </a:lnSpc>
            </a:pPr>
            <a:r>
              <a:rPr lang="en-AU" sz="1650" dirty="0"/>
              <a:t>The length of time for the associated “compliance holiday”</a:t>
            </a:r>
          </a:p>
          <a:p>
            <a:pPr marL="600990" lvl="1" indent="-200025">
              <a:lnSpc>
                <a:spcPct val="110000"/>
              </a:lnSpc>
            </a:pPr>
            <a:r>
              <a:rPr lang="en-AU" sz="1650" dirty="0"/>
              <a:t>How industry could best schedule the updates so that notification volumes are more manageable</a:t>
            </a:r>
          </a:p>
          <a:p>
            <a:pPr marL="600990" lvl="1" indent="-200025">
              <a:lnSpc>
                <a:spcPct val="110000"/>
              </a:lnSpc>
            </a:pPr>
            <a:r>
              <a:rPr lang="en-AU" sz="1650" dirty="0"/>
              <a:t>Which field(s) should be updated first (and why)</a:t>
            </a:r>
            <a:endParaRPr lang="en-AU" sz="1650" dirty="0">
              <a:highlight>
                <a:srgbClr val="FFFF00"/>
              </a:highlight>
              <a:cs typeface="Segoe UI Semilight"/>
            </a:endParaRP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9</a:t>
            </a:fld>
            <a:endParaRPr lang="en-AU" dirty="0"/>
          </a:p>
        </p:txBody>
      </p:sp>
    </p:spTree>
    <p:extLst>
      <p:ext uri="{BB962C8B-B14F-4D97-AF65-F5344CB8AC3E}">
        <p14:creationId xmlns:p14="http://schemas.microsoft.com/office/powerpoint/2010/main" val="2955611788"/>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99eba8f5-7fec-4c00-afe1-f2f2944c28a7" xsi:nil="true"/>
    <Comment xmlns="99eba8f5-7fec-4c00-afe1-f2f2944c28a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4" ma:contentTypeDescription="Create a new document." ma:contentTypeScope="" ma:versionID="e69100847e6549220f3374bec3110ff6">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548aab25d8444a675ce2ffc2b062e7fb"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8FDC2A-7B43-4B2F-889D-ACA4642F1F92}">
  <ds:schemaRefs>
    <ds:schemaRef ds:uri="http://schemas.microsoft.com/office/2006/documentManagement/types"/>
    <ds:schemaRef ds:uri="http://schemas.openxmlformats.org/package/2006/metadata/core-properties"/>
    <ds:schemaRef ds:uri="99eba8f5-7fec-4c00-afe1-f2f2944c28a7"/>
    <ds:schemaRef ds:uri="http://purl.org/dc/dcmitype/"/>
    <ds:schemaRef ds:uri="http://schemas.microsoft.com/office/infopath/2007/PartnerControls"/>
    <ds:schemaRef ds:uri="http://purl.org/dc/elements/1.1/"/>
    <ds:schemaRef ds:uri="http://schemas.microsoft.com/office/2006/metadata/properties"/>
    <ds:schemaRef ds:uri="ff08f022-2cdc-49e5-914c-f7e666dadb4c"/>
    <ds:schemaRef ds:uri="http://www.w3.org/XML/1998/namespace"/>
    <ds:schemaRef ds:uri="http://purl.org/dc/terms/"/>
  </ds:schemaRefs>
</ds:datastoreItem>
</file>

<file path=customXml/itemProps2.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3.xml><?xml version="1.0" encoding="utf-8"?>
<ds:datastoreItem xmlns:ds="http://schemas.openxmlformats.org/officeDocument/2006/customXml" ds:itemID="{36AD69B5-C647-4783-B064-D6D9B47B9D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3237</Words>
  <Application>Microsoft Office PowerPoint</Application>
  <PresentationFormat>Custom</PresentationFormat>
  <Paragraphs>562</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AEMO 2018 A4 landscape</vt:lpstr>
      <vt:lpstr>5MS/GS Transition Focus Group #14: </vt:lpstr>
      <vt:lpstr>AEMO Competition Law  Meeting Protocol</vt:lpstr>
      <vt:lpstr>Agenda **Please disconnect from your workplace VPN for the WebEx call**</vt:lpstr>
      <vt:lpstr>Attendees (1/2)</vt:lpstr>
      <vt:lpstr>Attendees (2/2)</vt:lpstr>
      <vt:lpstr>Consolidated meeting actions</vt:lpstr>
      <vt:lpstr>MSDR Data Transition WG Debrief </vt:lpstr>
      <vt:lpstr>MSDR Data Transition WG Debrief </vt:lpstr>
      <vt:lpstr>MSDR Data Transition WG Debrief </vt:lpstr>
      <vt:lpstr>MSDR Data Transition WG Debrief </vt:lpstr>
      <vt:lpstr>Proposed RTC Transition Approach</vt:lpstr>
      <vt:lpstr>Notes</vt:lpstr>
      <vt:lpstr>CATS Transaction Analysis update</vt:lpstr>
      <vt:lpstr>Scope</vt:lpstr>
      <vt:lpstr>5MS/GS Transaction Volume Analysis Update</vt:lpstr>
      <vt:lpstr>Tranche 1 Definitions</vt:lpstr>
      <vt:lpstr>Tranche 1 Volumes</vt:lpstr>
      <vt:lpstr>Tranche 2 Definitions</vt:lpstr>
      <vt:lpstr>Tranche 2 Volumes</vt:lpstr>
      <vt:lpstr>Notification and CR Limits</vt:lpstr>
      <vt:lpstr>Notes</vt:lpstr>
      <vt:lpstr>GLOPOOL Planning</vt:lpstr>
      <vt:lpstr>GLOPOOL Update</vt:lpstr>
      <vt:lpstr>Notes</vt:lpstr>
      <vt:lpstr>MTP Update</vt:lpstr>
      <vt:lpstr>MTP Update</vt:lpstr>
      <vt:lpstr>Upcoming Transition End Date Activities</vt:lpstr>
      <vt:lpstr>Upcoming Transition Start Date Activities</vt:lpstr>
      <vt:lpstr>Notes</vt:lpstr>
      <vt:lpstr>Cross Boundary Supply Guideline</vt:lpstr>
      <vt:lpstr>Cross Boundary Supply Guideline</vt:lpstr>
      <vt:lpstr>Notes</vt:lpstr>
      <vt:lpstr>Next steps and general business</vt:lpstr>
      <vt:lpstr>Next steps &amp; general business</vt:lpstr>
      <vt:lpstr>Notes</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dc:title>
  <dc:creator/>
  <cp:lastModifiedBy/>
  <cp:revision>687</cp:revision>
  <dcterms:created xsi:type="dcterms:W3CDTF">2020-07-22T00:49:48Z</dcterms:created>
  <dcterms:modified xsi:type="dcterms:W3CDTF">2021-04-26T00:06:31Z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0x010100A0E2964DDED0EC4A8D459028649F1056</vt:lpwstr>
  </property>
  <property fmtid="{D5CDD505-2E9C-101B-9397-08002B2CF9AE}" pid="4" name="AEMOKeywords">
    <vt:lpwstr/>
  </property>
  <property fmtid="{D5CDD505-2E9C-101B-9397-08002B2CF9AE}" pid="5" name="_dlc_DocIdItemGuid">
    <vt:lpwstr>e32b781f-3140-40ab-a4cf-ae3cf7be3eb2</vt:lpwstr>
  </property>
</Properties>
</file>