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309" r:id="rId6"/>
    <p:sldId id="260" r:id="rId7"/>
    <p:sldId id="303" r:id="rId8"/>
    <p:sldId id="290" r:id="rId9"/>
    <p:sldId id="304" r:id="rId10"/>
    <p:sldId id="315" r:id="rId11"/>
    <p:sldId id="308" r:id="rId12"/>
    <p:sldId id="292" r:id="rId13"/>
    <p:sldId id="293" r:id="rId14"/>
    <p:sldId id="310" r:id="rId15"/>
    <p:sldId id="317" r:id="rId16"/>
    <p:sldId id="316" r:id="rId17"/>
    <p:sldId id="312" r:id="rId18"/>
    <p:sldId id="314" r:id="rId19"/>
    <p:sldId id="294" r:id="rId20"/>
    <p:sldId id="305" r:id="rId21"/>
    <p:sldId id="306" r:id="rId22"/>
    <p:sldId id="300" r:id="rId23"/>
    <p:sldId id="302" r:id="rId24"/>
    <p:sldId id="296" r:id="rId25"/>
    <p:sldId id="307" r:id="rId26"/>
    <p:sldId id="288" r:id="rId27"/>
    <p:sldId id="289" r:id="rId28"/>
    <p:sldId id="299" r:id="rId29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4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40" Type="http://schemas.openxmlformats.org/officeDocument/2006/relationships/customXml" Target="../customXml/item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02303-8887-4A82-9A12-4B8F161D12B2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2BA09-8997-4F23-9B61-68CA9F8F3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581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236F94-E2BE-4E01-9B99-A9873DC8B1AA}" type="datetime1">
              <a:rPr lang="en-AU" smtClean="0"/>
              <a:t>10/09/2018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F69-C7CA-4127-99CE-9EFA1FF1E342}" type="datetime1">
              <a:rPr lang="en-AU" smtClean="0"/>
              <a:t>10/09/2018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7C90F-9669-4678-B9A5-7D2A32BE2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AC0-67E9-4CE6-950E-B12A29C524AE}" type="datetime1">
              <a:rPr lang="en-AU" smtClean="0"/>
              <a:t>10/09/2018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A87A14-C640-4048-95A7-4EF6E742A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D626-DFB5-42E8-9D55-E343FDD8FA48}" type="datetime1">
              <a:rPr lang="en-AU" smtClean="0"/>
              <a:t>10/09/2018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115826-18F4-4360-B9AB-412FAC432DCD}" type="datetime1">
              <a:rPr lang="en-AU" smtClean="0"/>
              <a:t>10/09/2018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99150-2915-4920-A24D-8FAED5E18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B20-BA29-42F8-AB13-BA40A7EEDC1E}" type="datetime1">
              <a:rPr lang="en-AU" smtClean="0"/>
              <a:t>10/09/2018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20BA-D1F3-4D3B-8FD8-63989426A023}" type="datetime1">
              <a:rPr lang="en-AU" smtClean="0"/>
              <a:t>10/09/2018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24E3-F94C-4071-86A7-3D6648730F0A}" type="datetime1">
              <a:rPr lang="en-AU" smtClean="0"/>
              <a:t>10/09/2018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123-82BF-45BF-B22F-5ABB57E94D4C}" type="datetime1">
              <a:rPr lang="en-AU" smtClean="0"/>
              <a:t>10/09/2018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702F-6BD8-41C4-AC80-53F144499EC5}" type="datetime1">
              <a:rPr lang="en-AU" smtClean="0"/>
              <a:t>10/09/2018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7A8669-24E6-424D-B888-CEC73E481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B658-50EC-4ABB-BFE5-C839528F528D}" type="datetime1">
              <a:rPr lang="en-AU" smtClean="0"/>
              <a:t>10/09/2018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hf hdr="0" ft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538F-3D75-4E6A-B0F9-138325A4E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708" y="2032522"/>
            <a:ext cx="9332972" cy="2631887"/>
          </a:xfrm>
        </p:spPr>
        <p:txBody>
          <a:bodyPr/>
          <a:lstStyle/>
          <a:p>
            <a:r>
              <a:rPr lang="en-AU" dirty="0"/>
              <a:t>5MS Joint Metering/Systems Focus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7E418-19FE-40E5-999B-F1E2819A5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948" y="4969209"/>
            <a:ext cx="8018860" cy="2152951"/>
          </a:xfrm>
        </p:spPr>
        <p:txBody>
          <a:bodyPr>
            <a:norm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Friday, 14 September 2018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AEMO Office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Level 22, 530 Collins Street, Melbourne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E4E17-DE6C-46E3-8AA7-89A9CEBF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57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4DC5C-BF56-4857-A461-1D3B06BDE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MDFF vs MDMF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669AE-3F75-4558-9D28-EAAD01D70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Supporting of 5 minute meter data</a:t>
            </a:r>
          </a:p>
          <a:p>
            <a:pPr lvl="1"/>
            <a:r>
              <a:rPr lang="en-AU" dirty="0"/>
              <a:t>MDFF - Supports different intervals in the format</a:t>
            </a:r>
          </a:p>
          <a:p>
            <a:pPr lvl="1"/>
            <a:r>
              <a:rPr lang="en-AU" dirty="0"/>
              <a:t>MDMF - Does not support different intervals – required to be 30-minute</a:t>
            </a:r>
          </a:p>
          <a:p>
            <a:pPr marL="400965" lvl="1" indent="0">
              <a:buNone/>
            </a:pPr>
            <a:endParaRPr lang="en-AU" dirty="0"/>
          </a:p>
          <a:p>
            <a:r>
              <a:rPr lang="en-AU" dirty="0"/>
              <a:t>Options:</a:t>
            </a:r>
          </a:p>
          <a:p>
            <a:pPr lvl="1"/>
            <a:r>
              <a:rPr lang="en-AU" dirty="0"/>
              <a:t>Option A: Use MDMF – change format and/or add interval to standing data</a:t>
            </a:r>
          </a:p>
          <a:p>
            <a:pPr lvl="1"/>
            <a:r>
              <a:rPr lang="en-AU" b="1" dirty="0"/>
              <a:t>Option B: Use MDFF – already supports 5 minute</a:t>
            </a:r>
          </a:p>
          <a:p>
            <a:pPr marL="400965" lvl="1" indent="0">
              <a:buNone/>
            </a:pPr>
            <a:endParaRPr lang="en-AU" dirty="0"/>
          </a:p>
          <a:p>
            <a:r>
              <a:rPr lang="en-AU" dirty="0"/>
              <a:t>Current SWG and PWG discussion supported Option B.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FCE6F-2C42-4FD2-97E7-A41C49968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811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8C50-4AB8-4E04-BFDB-3F87FC8E1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Meter Data over B2B and B2M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A7CBA-F6F1-4251-AFAC-DD66A46DD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Data Formats will unify to MDFF</a:t>
            </a:r>
          </a:p>
          <a:p>
            <a:r>
              <a:rPr lang="en-AU" dirty="0"/>
              <a:t>Participants may use MDMF to send interval reads (N1 or signed E1/B1 etc) @ 30-min resolution (or) consumption for Basic meters</a:t>
            </a:r>
          </a:p>
          <a:p>
            <a:r>
              <a:rPr lang="en-AU" dirty="0"/>
              <a:t>Participants may use MDFF to send interval reads (E1, E2, B1, K1, Q1 etc) @ 5-min or 15-min or 30-min resolution (or) consumption for Basic meters</a:t>
            </a:r>
          </a:p>
          <a:p>
            <a:r>
              <a:rPr lang="en-AU" dirty="0"/>
              <a:t>Validation:</a:t>
            </a:r>
          </a:p>
          <a:p>
            <a:pPr lvl="1"/>
            <a:r>
              <a:rPr lang="en-AU" dirty="0"/>
              <a:t>PMD/VMD B2B processes remain unchanged</a:t>
            </a:r>
          </a:p>
          <a:p>
            <a:pPr lvl="1"/>
            <a:r>
              <a:rPr lang="en-AU" dirty="0"/>
              <a:t>For B2M meter data AEMO proposes to periodically run the RM11 report to inform MDP’s of missing meter reads</a:t>
            </a:r>
          </a:p>
          <a:p>
            <a:pPr lvl="1"/>
            <a:r>
              <a:rPr lang="en-AU" dirty="0"/>
              <a:t>RM11 could be delivered prior to 1 July 2020. Is this wanted? And when?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44A65-1249-4290-8423-DD67B5C02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097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Extending NEM12 to include 5-minute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Ripper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AE30C-A885-4552-BE19-C7D8D51E4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226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NEM12 to include 5-minute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No comments received on needing an additional data format</a:t>
            </a:r>
          </a:p>
          <a:p>
            <a:r>
              <a:rPr lang="en-AU" dirty="0"/>
              <a:t>NEM12 format can support 5-minute data with out a format change</a:t>
            </a:r>
          </a:p>
          <a:p>
            <a:r>
              <a:rPr lang="en-AU" dirty="0"/>
              <a:t>Interval length to remain in 200 record</a:t>
            </a:r>
          </a:p>
          <a:p>
            <a:r>
              <a:rPr lang="en-AU" dirty="0"/>
              <a:t>The MDFF document will be updated with how the 5-minute reads will be represented</a:t>
            </a:r>
          </a:p>
          <a:p>
            <a:r>
              <a:rPr lang="en-AU" dirty="0"/>
              <a:t>Changes identified in the HLIA</a:t>
            </a:r>
          </a:p>
          <a:p>
            <a:pPr lvl="1"/>
            <a:r>
              <a:rPr lang="en-AU" dirty="0"/>
              <a:t>Add in AEMO to list of parties to receive MDFF</a:t>
            </a:r>
          </a:p>
          <a:p>
            <a:pPr lvl="1"/>
            <a:r>
              <a:rPr lang="en-AU" dirty="0"/>
              <a:t>Interval metering data – add 5-minute data to section 3.3.3.</a:t>
            </a:r>
          </a:p>
          <a:p>
            <a:pPr lvl="1"/>
            <a:r>
              <a:rPr lang="en-AU" dirty="0"/>
              <a:t>Define 5 minute start and end times.</a:t>
            </a:r>
          </a:p>
          <a:p>
            <a:pPr lvl="1"/>
            <a:r>
              <a:rPr lang="en-AU" dirty="0"/>
              <a:t>Remove MDM and net data file references.</a:t>
            </a:r>
          </a:p>
          <a:p>
            <a:pPr lvl="1"/>
            <a:r>
              <a:rPr lang="en-AU" dirty="0"/>
              <a:t>Produce example of 5 minute file.</a:t>
            </a:r>
          </a:p>
          <a:p>
            <a:pPr lvl="2"/>
            <a:r>
              <a:rPr lang="en-AU" dirty="0"/>
              <a:t>300 record [288 interval values for 5 minute, 96 interval values for 15 minute, 48 interval values for 30 minute]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854E3-D2B0-4D7E-A177-4419AF80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13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Proposed NEM12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Current 300 record</a:t>
            </a:r>
          </a:p>
          <a:p>
            <a:r>
              <a:rPr lang="en-US" b="1" dirty="0"/>
              <a:t>300</a:t>
            </a:r>
            <a:r>
              <a:rPr lang="en-US" dirty="0"/>
              <a:t>,20040201,1.111,1.111,1.111,1.111,1.111,1.111,1.111,1.111,1.111,1.111,1.111,1.111,1.111,1.111,1.111,1.111,1.111,1.111,1.111,1.111,1.111,1.111,1.111,1.111,1.111,1.111,1.111,1.111,1.111,1.111,1.111,1.111,1.111,1.111,1.111,1.111,1.111,1.111,1.111,1.111,1.111,1.111,1.111,1.111,1.111,1.111,1.111,1.111,A,,,20040202120025,20040202142516</a:t>
            </a:r>
          </a:p>
          <a:p>
            <a:endParaRPr lang="en-US" dirty="0"/>
          </a:p>
          <a:p>
            <a:r>
              <a:rPr lang="en-US" dirty="0"/>
              <a:t>Proposed 300 record</a:t>
            </a:r>
          </a:p>
          <a:p>
            <a:r>
              <a:rPr lang="en-US" b="1" dirty="0"/>
              <a:t>300</a:t>
            </a:r>
            <a:r>
              <a:rPr lang="en-US" dirty="0"/>
              <a:t>,20040201,[</a:t>
            </a:r>
            <a:r>
              <a:rPr lang="en-AU" dirty="0"/>
              <a:t>288 interval values for 5 minute, 96 interval values for 15 minute, 48 interval values for 30 minute]</a:t>
            </a:r>
            <a:r>
              <a:rPr lang="en-US" dirty="0"/>
              <a:t>,A,,,20040202120025,20040202142516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854E3-D2B0-4D7E-A177-4419AF80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875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Accepting non-settlement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01364-CFF9-48D9-9A30-F048CAB2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800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7E17-D8D2-468F-B597-64C88158E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Non-settlement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BCC2C-CE02-4B01-8616-4E950D7FD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With a view of future-proofing AEMO will add capability to handle accepting non-energy settlement streams. So if this data is provided in MDFF and registered in standing data then AEMO’s systems will support this. On the horizon:</a:t>
            </a:r>
          </a:p>
          <a:p>
            <a:pPr lvl="1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Party Access to Data (</a:t>
            </a:r>
            <a:r>
              <a:rPr lang="en-AU"/>
              <a:t>Customer Data Right)</a:t>
            </a:r>
            <a:endParaRPr lang="en-AU" dirty="0"/>
          </a:p>
          <a:p>
            <a:pPr lvl="1"/>
            <a:r>
              <a:rPr lang="en-AU" dirty="0"/>
              <a:t>Settling Virtual Power Plants</a:t>
            </a:r>
          </a:p>
          <a:p>
            <a:pPr lvl="1"/>
            <a:r>
              <a:rPr lang="en-AU" dirty="0"/>
              <a:t>Support of Distributed Energy Resources (DER) services</a:t>
            </a:r>
          </a:p>
          <a:p>
            <a:r>
              <a:rPr lang="en-AU" dirty="0"/>
              <a:t>The MDM will need to determine which data streams provided via MDMF/MDFF will be accepted, validated, made available and used in settlement.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71AC2-B240-475F-B9E7-8C330942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005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5559E-0440-4BDB-BE91-4B367A36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streams treatment – UOM and 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EE2A4-8CC5-4E77-8B0E-B59E21B79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MDM requires a means to determine the unit of measure of received meter data:</a:t>
            </a:r>
          </a:p>
          <a:p>
            <a:pPr lvl="1"/>
            <a:r>
              <a:rPr lang="en-AU" dirty="0"/>
              <a:t>Option 1: Use MDFF Record 200 – validate UOM is of a known type. Data streams via MDMF received data are always in kWh.</a:t>
            </a:r>
          </a:p>
          <a:p>
            <a:pPr lvl="1"/>
            <a:r>
              <a:rPr lang="en-AU" dirty="0"/>
              <a:t>Option 2: Addition to standing data (CNDS), and validate that the NEM12/13 content matches this.</a:t>
            </a:r>
          </a:p>
          <a:p>
            <a:r>
              <a:rPr lang="en-AU" dirty="0"/>
              <a:t>The MDM requires a means to identify if the usage sent in MDFF should be treated as a positive or negative: (MDMF is always signed)</a:t>
            </a:r>
          </a:p>
          <a:p>
            <a:pPr lvl="1"/>
            <a:r>
              <a:rPr lang="en-AU" dirty="0"/>
              <a:t>Option 1: Using the first character of data stream suffix (e.g. ‘E’ is Export, ‘B’ is Import etc)</a:t>
            </a:r>
          </a:p>
          <a:p>
            <a:pPr lvl="1"/>
            <a:r>
              <a:rPr lang="en-AU" dirty="0"/>
              <a:t>Option 2: New attribute to indicate whether the data stream (or register) is Import (B1) or Export (E1) or Signed (N1) in CNDS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3536A-24C0-41C6-9CA9-8C30745C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5925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E740-9E0D-4385-BE46-2A53C151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Data streams treatment – accepting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AB7F0-6105-46A3-9ACA-396A47F06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With receipt of additional data streams (non-settlement) how should this be registered?</a:t>
            </a:r>
          </a:p>
          <a:p>
            <a:pPr lvl="1"/>
            <a:r>
              <a:rPr lang="en-AU" dirty="0"/>
              <a:t>Option 1: Only settlement data streams are registered in CNDS</a:t>
            </a:r>
          </a:p>
          <a:p>
            <a:pPr lvl="1"/>
            <a:r>
              <a:rPr lang="en-AU" dirty="0"/>
              <a:t>Option 2: All data streams are registered in CNDS and validated, a new field indicates those to be used in settlement</a:t>
            </a:r>
          </a:p>
          <a:p>
            <a:pPr lvl="1"/>
            <a:r>
              <a:rPr lang="en-AU" dirty="0"/>
              <a:t>Option 3: Use other existing attributes of CNDS, like Data stream Type, First character of suffix etc</a:t>
            </a:r>
          </a:p>
          <a:p>
            <a:pPr lvl="1"/>
            <a:endParaRPr lang="en-AU" dirty="0"/>
          </a:p>
          <a:p>
            <a:endParaRPr lang="en-AU" dirty="0"/>
          </a:p>
          <a:p>
            <a:r>
              <a:rPr lang="en-AU" sz="2502" dirty="0"/>
              <a:t>Related to Option 2, there is the possibility of AEMO receiving of meter data for a data stream that isn’t currently registered and  waiting a period of time for the data stream to be registered, and to then load that parked metering data.</a:t>
            </a:r>
          </a:p>
          <a:p>
            <a:pPr lvl="1"/>
            <a:r>
              <a:rPr lang="en-AU" sz="2151" dirty="0"/>
              <a:t>If not resolved in X (3?) days then the read becomes invalid and would be rejected</a:t>
            </a:r>
          </a:p>
          <a:p>
            <a:pPr lvl="1"/>
            <a:r>
              <a:rPr lang="en-AU" sz="2151" dirty="0"/>
              <a:t>These “missing” reads would not show up in the RM11 since the data stream has not been defined</a:t>
            </a:r>
          </a:p>
          <a:p>
            <a:pPr lvl="1"/>
            <a:r>
              <a:rPr lang="en-AU" sz="2151" dirty="0"/>
              <a:t>A new report may be required to highlight these reads in a parked state in need of a data stream definition  </a:t>
            </a:r>
          </a:p>
          <a:p>
            <a:pPr marL="400965" lvl="1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8FC73-E000-48B8-A1B3-4D76DF94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7089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Transition to 5-minute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Ripper and 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01364-CFF9-48D9-9A30-F048CAB2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35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711CFE-9D89-4F3F-8EF2-82FDD5EC0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369435"/>
              </p:ext>
            </p:extLst>
          </p:nvPr>
        </p:nvGraphicFramePr>
        <p:xfrm>
          <a:off x="36576" y="1506909"/>
          <a:ext cx="10618660" cy="5950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463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308232601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1740697902"/>
                    </a:ext>
                  </a:extLst>
                </a:gridCol>
                <a:gridCol w="6263641">
                  <a:extLst>
                    <a:ext uri="{9D8B030D-6E8A-4147-A177-3AD203B41FA5}">
                      <a16:colId xmlns:a16="http://schemas.microsoft.com/office/drawing/2014/main" val="3202078364"/>
                    </a:ext>
                  </a:extLst>
                </a:gridCol>
                <a:gridCol w="2306764">
                  <a:extLst>
                    <a:ext uri="{9D8B030D-6E8A-4147-A177-3AD203B41FA5}">
                      <a16:colId xmlns:a16="http://schemas.microsoft.com/office/drawing/2014/main" val="789887798"/>
                    </a:ext>
                  </a:extLst>
                </a:gridCol>
              </a:tblGrid>
              <a:tr h="281337"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 ITEM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10896">
                <a:tc gridSpan="5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Preliminary Matters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16850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– 9:40am</a:t>
                      </a: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– 9:40am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Welcome, introduction and apologies</a:t>
                      </a: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Emily Brodie (AEMO)</a:t>
                      </a: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688441"/>
                  </a:ext>
                </a:extLst>
              </a:tr>
              <a:tr h="237283">
                <a:tc gridSpan="5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Matters for Noting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998584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9:40am – 9:50am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AEMO’s profiling of 15 and 30-minute data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 (AEMO)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290741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9:50am – 10:00am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of measure precision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Hamish McNeish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4168057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10:00am – 10:10am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AEMO use of B2M (MDFF format)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Hamish McNeish (AEMO)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8279735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10:10am – 10:20am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Extending NEM12 to include 5-minute data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 (AEMO)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132558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10:20am – 10:30am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Break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171387"/>
                  </a:ext>
                </a:extLst>
              </a:tr>
              <a:tr h="217151">
                <a:tc gridSpan="5"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Matters for Discussion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0362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10:30am – 11:00am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Accepting non-settlement data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Hamish McNeish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607375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11:00am – 1:00pm</a:t>
                      </a:r>
                    </a:p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(includes lunch break)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Transition to 5-minute meter data</a:t>
                      </a:r>
                    </a:p>
                    <a:p>
                      <a:pPr marL="285750" indent="-28575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 program schedule 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Aggregating and profiling metering data</a:t>
                      </a:r>
                    </a:p>
                    <a:p>
                      <a:pPr marL="285750" indent="-28575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How will participants deal with metering data during transition </a:t>
                      </a:r>
                    </a:p>
                    <a:p>
                      <a:pPr marL="285750" indent="-28575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 high level milestones for key activities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 and Hamish McNeish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4015437"/>
                  </a:ext>
                </a:extLst>
              </a:tr>
              <a:tr h="384884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1:00pm – 1:30pm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l" defTabSz="801929" rtl="0" eaLnBrk="1" latinLnBrk="0" hangingPunct="1"/>
                      <a:endParaRPr lang="en-AU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File size and communications capabilities 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Feedback from participants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3639575"/>
                  </a:ext>
                </a:extLst>
              </a:tr>
              <a:tr h="262488">
                <a:tc gridSpan="5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Other business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77921"/>
                  </a:ext>
                </a:extLst>
              </a:tr>
              <a:tr h="801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1:30pm – 1:50pm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General questions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 and Hamish McNeish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83044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1:50pm – 2:00pm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Next steps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 and Hamish McNeish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2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9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AEMO program schedule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952EB9-AF78-4CA3-9776-E16CCC91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16" y="4391756"/>
            <a:ext cx="10359580" cy="2341083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AEMO accepts MDFF files from 1 July 2020 – and will settle with these</a:t>
            </a:r>
          </a:p>
          <a:p>
            <a:r>
              <a:rPr lang="en-AU" dirty="0"/>
              <a:t>AEMO expects participant to send either MDMF or MDFF for a data stream – not both</a:t>
            </a:r>
          </a:p>
          <a:p>
            <a:r>
              <a:rPr lang="en-AU" dirty="0"/>
              <a:t>Only MDMF retrospective net reads will be accepted from 1 July 2022</a:t>
            </a:r>
          </a:p>
          <a:p>
            <a:r>
              <a:rPr lang="en-AU" dirty="0"/>
              <a:t>MDMF format will no longer be accepted after 1 July 2023</a:t>
            </a:r>
          </a:p>
          <a:p>
            <a:r>
              <a:rPr lang="en-AU" dirty="0"/>
              <a:t>Participants have a 3 year period from 1 July 2020 to transition from MDMF to MDFF (noting only retrospective reads supported in the last year)</a:t>
            </a:r>
          </a:p>
          <a:p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912FFE-B451-4A6D-87F5-1E905A15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20</a:t>
            </a:fld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80F116-99B6-48C6-8EDC-E95DA6879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49458"/>
            <a:ext cx="10691813" cy="248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64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Aggregating and profiling metering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Before 1 July 2020 – MDPs will need to aggregate 5 and 15 minute to 30 minute and provide in MDMF format to AEMO for settlement</a:t>
            </a:r>
          </a:p>
          <a:p>
            <a:r>
              <a:rPr lang="en-AU" dirty="0"/>
              <a:t>Before 1 July 2020 – Participants and MDPs may choose to exchange new 5 and 15 minute data via B2B</a:t>
            </a:r>
          </a:p>
          <a:p>
            <a:r>
              <a:rPr lang="en-AU" dirty="0"/>
              <a:t>From 1 July 2020 – 5 and 15 minute reads received by AEMO will be aggregated by AEMO to 30 minutes and settled</a:t>
            </a:r>
          </a:p>
          <a:p>
            <a:r>
              <a:rPr lang="en-AU" dirty="0"/>
              <a:t>From 1 July 2021 AEMO will profile received 30 and 15 minute reads to 5 minute resolution</a:t>
            </a:r>
          </a:p>
          <a:p>
            <a:r>
              <a:rPr lang="en-AU" dirty="0"/>
              <a:t>From 1 July 2022 AEMO will only accept retrospective reads via MDMF files</a:t>
            </a:r>
          </a:p>
          <a:p>
            <a:r>
              <a:rPr lang="en-AU" dirty="0"/>
              <a:t>From 1 July 2023 AEMO will reject or ignore any received MDMF files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4835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will participants deal with metering data during transition?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AEMO will support MDMF for a 2 year window after 1 July 2021</a:t>
            </a:r>
          </a:p>
          <a:p>
            <a:r>
              <a:rPr lang="en-AU" dirty="0"/>
              <a:t>Participants will need to manage the handling of different resolution data and formats (from MDPs) during the transition periods.</a:t>
            </a:r>
          </a:p>
          <a:p>
            <a:r>
              <a:rPr lang="en-AU" dirty="0"/>
              <a:t>Participants may have additional data stream standing data (CNDS) </a:t>
            </a:r>
            <a:r>
              <a:rPr lang="en-AU"/>
              <a:t>to provide/modify </a:t>
            </a:r>
            <a:r>
              <a:rPr lang="en-AU" dirty="0"/>
              <a:t>when 5 minute support is introduced</a:t>
            </a:r>
          </a:p>
          <a:p>
            <a:r>
              <a:rPr lang="en-AU" dirty="0"/>
              <a:t>Metering data delivered via B2B and delivery of metering data to AEMO (MDMF and MDFF) are independent</a:t>
            </a:r>
          </a:p>
          <a:p>
            <a:r>
              <a:rPr lang="en-AU" dirty="0"/>
              <a:t>If a newer version of meter data exists it is required to be delivered to participants and AEMO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D2C3C-DD4E-4F7A-95C7-F926023C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5092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10171893" cy="1310695"/>
          </a:xfrm>
        </p:spPr>
        <p:txBody>
          <a:bodyPr>
            <a:normAutofit/>
          </a:bodyPr>
          <a:lstStyle/>
          <a:p>
            <a:r>
              <a:rPr lang="en-AU" dirty="0"/>
              <a:t>Develop high level milestones for key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Activity:</a:t>
            </a:r>
          </a:p>
          <a:p>
            <a:pPr lvl="1"/>
            <a:r>
              <a:rPr lang="en-AU" dirty="0"/>
              <a:t>Group discussion and whiteboard use to identify key milestones</a:t>
            </a:r>
          </a:p>
          <a:p>
            <a:endParaRPr lang="en-AU" dirty="0"/>
          </a:p>
          <a:p>
            <a:r>
              <a:rPr lang="en-AU" dirty="0"/>
              <a:t>Proposed Areas to Cover:</a:t>
            </a:r>
          </a:p>
          <a:p>
            <a:pPr lvl="1"/>
            <a:r>
              <a:rPr lang="en-AU" dirty="0"/>
              <a:t>Timeframe 1 Dec 2019 to 1 Jul 2023</a:t>
            </a:r>
          </a:p>
          <a:p>
            <a:pPr lvl="1"/>
            <a:r>
              <a:rPr lang="en-AU" dirty="0"/>
              <a:t>Approx. 23,500 meters to transition by 1 July 2021 (Type 1,2,3,7, subset of Type 4)</a:t>
            </a:r>
          </a:p>
          <a:p>
            <a:pPr lvl="1"/>
            <a:r>
              <a:rPr lang="en-AU" dirty="0"/>
              <a:t>New and replacement meters</a:t>
            </a:r>
          </a:p>
          <a:p>
            <a:pPr marL="1144829" lvl="2" indent="-342900">
              <a:buFont typeface="+mj-lt"/>
              <a:buAutoNum type="arabicPeriod"/>
            </a:pPr>
            <a:r>
              <a:rPr lang="en-AU" dirty="0"/>
              <a:t>From Dec-18, any new or replacement meters other than Type 4A must be 5 minute capable</a:t>
            </a:r>
          </a:p>
          <a:p>
            <a:pPr marL="1144829" lvl="2" indent="-342900">
              <a:buFont typeface="+mj-lt"/>
              <a:buAutoNum type="arabicPeriod"/>
            </a:pPr>
            <a:r>
              <a:rPr lang="en-AU" dirty="0"/>
              <a:t>From Dec-19, any new or replacement Type 4A must be 5 minute capable</a:t>
            </a:r>
          </a:p>
          <a:p>
            <a:pPr marL="1144829" lvl="2" indent="-342900">
              <a:buFont typeface="+mj-lt"/>
              <a:buAutoNum type="arabicPeriod"/>
            </a:pPr>
            <a:r>
              <a:rPr lang="en-AU" dirty="0"/>
              <a:t>By Dec-22, all meters installed under 1. and 2. above must be producing 5 minute data</a:t>
            </a:r>
          </a:p>
          <a:p>
            <a:pPr marL="1202893" lvl="3" indent="0">
              <a:buNone/>
            </a:pPr>
            <a:endParaRPr lang="en-AU" dirty="0"/>
          </a:p>
          <a:p>
            <a:pPr lvl="1"/>
            <a:r>
              <a:rPr lang="en-AU" dirty="0"/>
              <a:t>Meter reconfiguration program</a:t>
            </a:r>
          </a:p>
          <a:p>
            <a:pPr lvl="1"/>
            <a:r>
              <a:rPr lang="en-AU" dirty="0"/>
              <a:t>CATS </a:t>
            </a:r>
            <a:r>
              <a:rPr lang="en-AU" dirty="0" err="1"/>
              <a:t>aseXML</a:t>
            </a:r>
            <a:r>
              <a:rPr lang="en-AU" dirty="0"/>
              <a:t> schema/standing data</a:t>
            </a:r>
          </a:p>
          <a:p>
            <a:pPr lvl="1"/>
            <a:r>
              <a:rPr lang="en-AU" dirty="0"/>
              <a:t>Meter data sending/receipt capability</a:t>
            </a:r>
          </a:p>
          <a:p>
            <a:pPr lvl="1"/>
            <a:r>
              <a:rPr lang="en-AU" dirty="0"/>
              <a:t>Participant types: MDPs, AEMO, DBs, Retailers, MC, MPB</a:t>
            </a:r>
          </a:p>
          <a:p>
            <a:pPr lvl="1"/>
            <a:endParaRPr lang="en-AU" dirty="0"/>
          </a:p>
          <a:p>
            <a:r>
              <a:rPr lang="en-AU" dirty="0"/>
              <a:t>Outcomes:</a:t>
            </a:r>
          </a:p>
          <a:p>
            <a:pPr lvl="1"/>
            <a:r>
              <a:rPr lang="en-AU" dirty="0"/>
              <a:t>Proposed high-level milestone dates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AA421-26CE-4BB6-9D2B-F0DA64CC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9527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File size and communications capabilities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8A00D-F6AF-4E28-9C5B-1ABBDB69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7978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 MB Message File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Reduce overall growth in number of files</a:t>
            </a:r>
          </a:p>
          <a:p>
            <a:r>
              <a:rPr lang="en-AU" dirty="0"/>
              <a:t>There is support in the SWG and PWG to increase the current B2B and B2M 1 MB message content (uncompressed) limit.</a:t>
            </a:r>
          </a:p>
          <a:p>
            <a:pPr marL="400965" lvl="1" indent="0">
              <a:buNone/>
            </a:pPr>
            <a:endParaRPr lang="en-AU" dirty="0"/>
          </a:p>
          <a:p>
            <a:r>
              <a:rPr lang="en-AU" dirty="0"/>
              <a:t>AEMO is assessing:</a:t>
            </a:r>
          </a:p>
          <a:p>
            <a:pPr lvl="1"/>
            <a:r>
              <a:rPr lang="en-AU" dirty="0"/>
              <a:t>What we believe our systems and networking can cope with and maintain service levels</a:t>
            </a:r>
          </a:p>
          <a:p>
            <a:pPr lvl="1"/>
            <a:r>
              <a:rPr lang="en-AU" dirty="0"/>
              <a:t>Review current archiving services of messages (with 13 months online currently)</a:t>
            </a:r>
          </a:p>
          <a:p>
            <a:pPr marL="400965" lvl="1" indent="0">
              <a:buNone/>
            </a:pPr>
            <a:endParaRPr lang="en-AU" dirty="0"/>
          </a:p>
          <a:p>
            <a:r>
              <a:rPr lang="en-AU" dirty="0"/>
              <a:t>Due to the increase in received data (regardless of the 1 MB limit) AEMO is assessing:</a:t>
            </a:r>
          </a:p>
          <a:p>
            <a:pPr lvl="1"/>
            <a:r>
              <a:rPr lang="en-AU" dirty="0"/>
              <a:t>The potential need to increase bandwidth allocations, and AEMO’s network infrastructure</a:t>
            </a:r>
          </a:p>
          <a:p>
            <a:pPr lvl="1"/>
            <a:r>
              <a:rPr lang="en-AU" dirty="0"/>
              <a:t>Costs of bandwidth allocations</a:t>
            </a:r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en-AU" b="1" dirty="0"/>
              <a:t>Questions</a:t>
            </a:r>
          </a:p>
          <a:p>
            <a:r>
              <a:rPr lang="en-AU" dirty="0"/>
              <a:t>Do participants support increasing for both B2B and B2M?</a:t>
            </a:r>
          </a:p>
          <a:p>
            <a:r>
              <a:rPr lang="en-AU" dirty="0"/>
              <a:t>What are attendees system constraints?</a:t>
            </a:r>
          </a:p>
          <a:p>
            <a:r>
              <a:rPr lang="en-AU" dirty="0"/>
              <a:t>What size should we increase to? 5/10/X MB has been proposed as a possible target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74EF3-847A-4A61-81AD-288D5A98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8103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General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David Ripper and Hamish McNeish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FD86-41F3-47F6-8D42-A9C87160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265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David Ripper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7467A6-2266-4A13-AD23-593FD361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032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BF8D0-75CF-4AF7-A931-0544DF51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10007301" cy="1310695"/>
          </a:xfrm>
        </p:spPr>
        <p:txBody>
          <a:bodyPr/>
          <a:lstStyle/>
          <a:p>
            <a:r>
              <a:rPr lang="en-AU" dirty="0"/>
              <a:t>Next steps – procedures consultation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FC2106-55F5-4C46-9077-F5D98FE80858}"/>
              </a:ext>
            </a:extLst>
          </p:cNvPr>
          <p:cNvSpPr txBox="1"/>
          <p:nvPr/>
        </p:nvSpPr>
        <p:spPr>
          <a:xfrm>
            <a:off x="420624" y="1773936"/>
            <a:ext cx="8595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Consultation will proceed for metering data package of procedures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F21A8B80-9FB5-4840-9AC9-2604E06F46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206869"/>
              </p:ext>
            </p:extLst>
          </p:nvPr>
        </p:nvGraphicFramePr>
        <p:xfrm>
          <a:off x="389220" y="2619063"/>
          <a:ext cx="9504218" cy="3362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9766">
                  <a:extLst>
                    <a:ext uri="{9D8B030D-6E8A-4147-A177-3AD203B41FA5}">
                      <a16:colId xmlns:a16="http://schemas.microsoft.com/office/drawing/2014/main" val="2633987390"/>
                    </a:ext>
                  </a:extLst>
                </a:gridCol>
                <a:gridCol w="1320211">
                  <a:extLst>
                    <a:ext uri="{9D8B030D-6E8A-4147-A177-3AD203B41FA5}">
                      <a16:colId xmlns:a16="http://schemas.microsoft.com/office/drawing/2014/main" val="4124946520"/>
                    </a:ext>
                  </a:extLst>
                </a:gridCol>
                <a:gridCol w="924241">
                  <a:extLst>
                    <a:ext uri="{9D8B030D-6E8A-4147-A177-3AD203B41FA5}">
                      <a16:colId xmlns:a16="http://schemas.microsoft.com/office/drawing/2014/main" val="1452386972"/>
                    </a:ext>
                  </a:extLst>
                </a:gridCol>
              </a:tblGrid>
              <a:tr h="637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 Title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Consultable Procedure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0149534"/>
                  </a:ext>
                </a:extLst>
              </a:tr>
              <a:tr h="44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MDFF Specification NEM12 and NEM13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955926"/>
                  </a:ext>
                </a:extLst>
              </a:tr>
              <a:tr h="44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MSATS Procedure: Metering Data Management (MDM) Procedure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7978037"/>
                  </a:ext>
                </a:extLst>
              </a:tr>
              <a:tr h="492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MDM File Format and Load Process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5663654"/>
                  </a:ext>
                </a:extLst>
              </a:tr>
              <a:tr h="44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Metrology Procedure: Part A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292906"/>
                  </a:ext>
                </a:extLst>
              </a:tr>
              <a:tr h="44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Metrology Procedure: Part B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918020"/>
                  </a:ext>
                </a:extLst>
              </a:tr>
              <a:tr h="44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 Electricity Market Glossary and Framework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33474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E4DBB0-2C9C-4551-81E4-9E30BEAB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205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1C90-FD79-4105-9100-D0DAE9876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AEMO’s profiling of 15 and 30-minute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913D8-F05F-42FB-B5C0-1EB6BB44FD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Ripper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37CC1-3D49-433A-A6A0-5160BB0B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542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Profiling of 15 and 30-minute meter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Question</a:t>
            </a:r>
          </a:p>
          <a:p>
            <a:pPr marL="0" indent="0">
              <a:buNone/>
            </a:pPr>
            <a:r>
              <a:rPr lang="en-AU" dirty="0"/>
              <a:t>How will AEMO undertake profiling?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Outcome</a:t>
            </a:r>
          </a:p>
          <a:p>
            <a:r>
              <a:rPr lang="en-AU" dirty="0"/>
              <a:t>AEMO will profile from 15 minute to 5 minute and 30 minute to 5 minute using a percentage allocation method</a:t>
            </a:r>
          </a:p>
          <a:p>
            <a:r>
              <a:rPr lang="en-AU" dirty="0"/>
              <a:t>The profiling at the moment is at the profile area</a:t>
            </a:r>
          </a:p>
          <a:p>
            <a:r>
              <a:rPr lang="en-AU" dirty="0"/>
              <a:t>If Global Settlement drives changes then we will take this into account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90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Profiling – percentage allocation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Example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5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AB42F2-D9E2-48A1-9294-B6AA0FBBD177}"/>
              </a:ext>
            </a:extLst>
          </p:cNvPr>
          <p:cNvGraphicFramePr>
            <a:graphicFrameLocks noGrp="1"/>
          </p:cNvGraphicFramePr>
          <p:nvPr/>
        </p:nvGraphicFramePr>
        <p:xfrm>
          <a:off x="590551" y="3291681"/>
          <a:ext cx="9486898" cy="2238375"/>
        </p:xfrm>
        <a:graphic>
          <a:graphicData uri="http://schemas.openxmlformats.org/drawingml/2006/table">
            <a:tbl>
              <a:tblPr/>
              <a:tblGrid>
                <a:gridCol w="2694673">
                  <a:extLst>
                    <a:ext uri="{9D8B030D-6E8A-4147-A177-3AD203B41FA5}">
                      <a16:colId xmlns:a16="http://schemas.microsoft.com/office/drawing/2014/main" val="2578792197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2168095316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575733252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1126379015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884480412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871895349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3083668995"/>
                    </a:ext>
                  </a:extLst>
                </a:gridCol>
                <a:gridCol w="1688535">
                  <a:extLst>
                    <a:ext uri="{9D8B030D-6E8A-4147-A177-3AD203B41FA5}">
                      <a16:colId xmlns:a16="http://schemas.microsoft.com/office/drawing/2014/main" val="2646610493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minute trading interval (TI)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for 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45487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Wholesale feeder TI values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85453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 value % of 30 minute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124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9880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07479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Corresponding 30 minute 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608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10854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minute trading interval (TI)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for 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21978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minute TI profiled to 5 minute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35364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5-minute profile values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179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60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DF28-1084-44FC-B6AF-4F437792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Unit of measure precision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F85E2-8D77-4506-B030-8CC247C4F5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28124-8DFC-40B5-9C91-26D5BE46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90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Precision of kWh Meter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b="1" dirty="0"/>
              <a:t>Question</a:t>
            </a:r>
          </a:p>
          <a:p>
            <a:pPr marL="0" indent="0">
              <a:buNone/>
            </a:pPr>
            <a:r>
              <a:rPr lang="en-AU" dirty="0"/>
              <a:t>A concern was raised on possible loss of precision if AEMO stores meter reads in kWh. For example receiving a value of 3.2 Watt-hours.</a:t>
            </a:r>
          </a:p>
          <a:p>
            <a:pPr marL="0" indent="0">
              <a:buNone/>
            </a:pPr>
            <a:r>
              <a:rPr lang="en-AU" b="1" dirty="0"/>
              <a:t>Outcome</a:t>
            </a:r>
          </a:p>
          <a:p>
            <a:r>
              <a:rPr lang="en-AU" dirty="0"/>
              <a:t>MDFF NEM12 and NEM13 formats currently define support to 1 </a:t>
            </a:r>
            <a:r>
              <a:rPr lang="en-AU" dirty="0" err="1"/>
              <a:t>Wh</a:t>
            </a:r>
            <a:r>
              <a:rPr lang="en-AU" dirty="0"/>
              <a:t> precision.</a:t>
            </a:r>
          </a:p>
          <a:p>
            <a:r>
              <a:rPr lang="en-AU" dirty="0"/>
              <a:t>MDMF support is assumed to be the same – but the format is not explicit</a:t>
            </a:r>
          </a:p>
          <a:p>
            <a:r>
              <a:rPr lang="en-AU" dirty="0"/>
              <a:t>AEMO could support to 4 decimal places and update the formats</a:t>
            </a:r>
          </a:p>
          <a:p>
            <a:r>
              <a:rPr lang="en-AU" dirty="0"/>
              <a:t>AEMO’s systems would convert received meter reads to kWh supporting up to 4 decimal places</a:t>
            </a:r>
          </a:p>
          <a:p>
            <a:r>
              <a:rPr lang="en-AU" dirty="0"/>
              <a:t>AEMO’s systems would accept </a:t>
            </a:r>
            <a:r>
              <a:rPr lang="en-AU" dirty="0" err="1"/>
              <a:t>Wh</a:t>
            </a:r>
            <a:r>
              <a:rPr lang="en-AU" dirty="0"/>
              <a:t>, kWh, MWh, and the stored value would be  to 4 decimal places in kWh, rounding would occur if required.</a:t>
            </a:r>
          </a:p>
          <a:p>
            <a:r>
              <a:rPr lang="en-AU" dirty="0"/>
              <a:t>Other units of measure will be treated consistently, such as for </a:t>
            </a:r>
            <a:r>
              <a:rPr lang="en-AU" dirty="0" err="1"/>
              <a:t>vars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433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AEMO use of B2M (MDFF)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DF22C-AFD3-4F0E-A95B-9C2A0AE9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6757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To-Be Process – MDFF delivery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B1EA4A-3B89-45EE-9D2F-120B0A5CB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06" y="1716410"/>
            <a:ext cx="10114421" cy="451239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1158623-92BB-4D6A-81B7-4BFB8FDD2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7" y="6312577"/>
            <a:ext cx="10359580" cy="742122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Green is existing and unchanged, Orange is new</a:t>
            </a:r>
          </a:p>
          <a:p>
            <a:r>
              <a:rPr lang="en-AU" dirty="0"/>
              <a:t>MDFF will be accepted over web API’s and FTP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3C183-FF78-4A45-AFF3-D270A00F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5505"/>
      </p:ext>
    </p:extLst>
  </p:cSld>
  <p:clrMapOvr>
    <a:masterClrMapping/>
  </p:clrMapOvr>
</p:sld>
</file>

<file path=ppt/theme/theme1.xml><?xml version="1.0" encoding="utf-8"?>
<a:theme xmlns:a="http://schemas.openxmlformats.org/drawingml/2006/main" name="AEMO 2018 A4 landscap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MO 2018 A4 landscape" id="{22A54129-71AA-4D41-B9F4-2AC7F2F42010}" vid="{06A90869-5A30-4725-8A1A-F8FF7B8EB7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090D6681D809D4D8FC2F677DB1CD59F" ma:contentTypeVersion="0" ma:contentTypeDescription="" ma:contentTypeScope="" ma:versionID="5f210c46fef8c3b1101fe9149cdec39d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Description xmlns="a14523ce-dede-483e-883a-2d83261080bd" xsi:nil="true"/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_dlc_DocId xmlns="a14523ce-dede-483e-883a-2d83261080bd">PROJECT-107690352-1004</_dlc_DocId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TaxCatchAll xmlns="a14523ce-dede-483e-883a-2d83261080bd">
      <Value>1</Value>
    </TaxCatchAll>
    <AEMOKeywordsTaxHTField0 xmlns="a14523ce-dede-483e-883a-2d83261080bd">
      <Terms xmlns="http://schemas.microsoft.com/office/infopath/2007/PartnerControls"/>
    </AEMOKeywordsTaxHTField0>
    <_dlc_DocIdUrl xmlns="a14523ce-dede-483e-883a-2d83261080bd">
      <Url>http://sharedocs/projects/5ms/_layouts/15/DocIdRedir.aspx?ID=PROJECT-107690352-1004</Url>
      <Description>PROJECT-107690352-1004</Description>
    </_dlc_DocIdUrl>
  </documentManagement>
</p:properties>
</file>

<file path=customXml/itemProps1.xml><?xml version="1.0" encoding="utf-8"?>
<ds:datastoreItem xmlns:ds="http://schemas.openxmlformats.org/officeDocument/2006/customXml" ds:itemID="{FE4AFE90-69B5-4964-94FB-785DFBE90F9D}"/>
</file>

<file path=customXml/itemProps2.xml><?xml version="1.0" encoding="utf-8"?>
<ds:datastoreItem xmlns:ds="http://schemas.openxmlformats.org/officeDocument/2006/customXml" ds:itemID="{7C40A90F-F055-480A-ABA7-AD159C6F2FFD}"/>
</file>

<file path=customXml/itemProps3.xml><?xml version="1.0" encoding="utf-8"?>
<ds:datastoreItem xmlns:ds="http://schemas.openxmlformats.org/officeDocument/2006/customXml" ds:itemID="{C7232085-3B19-467D-9011-6417C0229F00}"/>
</file>

<file path=customXml/itemProps4.xml><?xml version="1.0" encoding="utf-8"?>
<ds:datastoreItem xmlns:ds="http://schemas.openxmlformats.org/officeDocument/2006/customXml" ds:itemID="{B53224CC-2DB2-4BC2-920C-46C40BE96F65}"/>
</file>

<file path=customXml/itemProps5.xml><?xml version="1.0" encoding="utf-8"?>
<ds:datastoreItem xmlns:ds="http://schemas.openxmlformats.org/officeDocument/2006/customXml" ds:itemID="{EE403FD8-9B32-4D52-AE9D-8F35D29AF3DB}"/>
</file>

<file path=customXml/itemProps6.xml><?xml version="1.0" encoding="utf-8"?>
<ds:datastoreItem xmlns:ds="http://schemas.openxmlformats.org/officeDocument/2006/customXml" ds:itemID="{5D8FDC2A-7B43-4B2F-889D-ACA4642F1F92}"/>
</file>

<file path=docProps/app.xml><?xml version="1.0" encoding="utf-8"?>
<Properties xmlns="http://schemas.openxmlformats.org/officeDocument/2006/extended-properties" xmlns:vt="http://schemas.openxmlformats.org/officeDocument/2006/docPropsVTypes">
  <Template>AEMO 2018 A4 landscape</Template>
  <TotalTime>0</TotalTime>
  <Words>1974</Words>
  <Application>Microsoft Office PowerPoint</Application>
  <PresentationFormat>Custom</PresentationFormat>
  <Paragraphs>332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Century Gothic</vt:lpstr>
      <vt:lpstr>Futura Std Light</vt:lpstr>
      <vt:lpstr>Segoe UI Semilight</vt:lpstr>
      <vt:lpstr>Times New Roman</vt:lpstr>
      <vt:lpstr>Tw Cen MT</vt:lpstr>
      <vt:lpstr>AEMO 2018 A4 landscape</vt:lpstr>
      <vt:lpstr>5MS Joint Metering/Systems Focus Group</vt:lpstr>
      <vt:lpstr>Agenda</vt:lpstr>
      <vt:lpstr>AEMO’s profiling of 15 and 30-minute data</vt:lpstr>
      <vt:lpstr>Profiling of 15 and 30-minute meter data</vt:lpstr>
      <vt:lpstr>Profiling – percentage allocation method</vt:lpstr>
      <vt:lpstr>Unit of measure precision</vt:lpstr>
      <vt:lpstr>Precision of kWh Meter Reads</vt:lpstr>
      <vt:lpstr>AEMO use of B2M (MDFF)</vt:lpstr>
      <vt:lpstr>To-Be Process – MDFF delivery</vt:lpstr>
      <vt:lpstr>MDFF vs MDMF</vt:lpstr>
      <vt:lpstr>Meter Data over B2B and B2M</vt:lpstr>
      <vt:lpstr>Extending NEM12 to include 5-minute data</vt:lpstr>
      <vt:lpstr>NEM12 to include 5-minute data</vt:lpstr>
      <vt:lpstr>Proposed NEM12 Examples</vt:lpstr>
      <vt:lpstr>Accepting non-settlement data</vt:lpstr>
      <vt:lpstr>Non-settlement data</vt:lpstr>
      <vt:lpstr>Data streams treatment – UOM and sign</vt:lpstr>
      <vt:lpstr>Data streams treatment – accepting</vt:lpstr>
      <vt:lpstr>Transition to 5-minute data</vt:lpstr>
      <vt:lpstr>AEMO program schedule</vt:lpstr>
      <vt:lpstr>Aggregating and profiling metering data</vt:lpstr>
      <vt:lpstr>How will participants deal with metering data during transition?</vt:lpstr>
      <vt:lpstr>Develop high level milestones for key activities</vt:lpstr>
      <vt:lpstr>File size and communications capabilities </vt:lpstr>
      <vt:lpstr>1 MB Message File size</vt:lpstr>
      <vt:lpstr>General questions</vt:lpstr>
      <vt:lpstr>Next steps</vt:lpstr>
      <vt:lpstr>Next steps – procedures consultation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2018-09-10T05:08:21Z</dcterms:created>
  <dcterms:modified xsi:type="dcterms:W3CDTF">2018-09-10T05:08:26Z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EMODocumentType">
    <vt:lpwstr>1;#Operational Record|859762f2-4462-42eb-9744-c955c7e2c540</vt:lpwstr>
  </property>
  <property fmtid="{D5CDD505-2E9C-101B-9397-08002B2CF9AE}" pid="3" name="ContentTypeId">
    <vt:lpwstr>0x0101009BE89D58CAF0934CA32A20BCFFD353DC00D090D6681D809D4D8FC2F677DB1CD59F</vt:lpwstr>
  </property>
  <property fmtid="{D5CDD505-2E9C-101B-9397-08002B2CF9AE}" pid="4" name="AEMOKeywords">
    <vt:lpwstr/>
  </property>
  <property fmtid="{D5CDD505-2E9C-101B-9397-08002B2CF9AE}" pid="5" name="_dlc_DocIdItemGuid">
    <vt:lpwstr>d11adac6-9f8d-4489-970b-9ca028a0351c</vt:lpwstr>
  </property>
</Properties>
</file>