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19"/>
  </p:notesMasterIdLst>
  <p:sldIdLst>
    <p:sldId id="257" r:id="rId6"/>
    <p:sldId id="1501" r:id="rId7"/>
    <p:sldId id="465" r:id="rId8"/>
    <p:sldId id="1466" r:id="rId9"/>
    <p:sldId id="1519" r:id="rId10"/>
    <p:sldId id="2146846933" r:id="rId11"/>
    <p:sldId id="2146846960" r:id="rId12"/>
    <p:sldId id="2146846967" r:id="rId13"/>
    <p:sldId id="2146846964" r:id="rId14"/>
    <p:sldId id="2146846966" r:id="rId15"/>
    <p:sldId id="2146846961" r:id="rId16"/>
    <p:sldId id="2146846962" r:id="rId17"/>
    <p:sldId id="151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19"/>
            <p14:sldId id="2146846933"/>
            <p14:sldId id="2146846960"/>
            <p14:sldId id="2146846967"/>
            <p14:sldId id="2146846964"/>
            <p14:sldId id="2146846966"/>
            <p14:sldId id="2146846961"/>
            <p14:sldId id="2146846962"/>
          </p14:sldIdLst>
        </p14:section>
        <p14:section name="Program Status Update" id="{A824D464-18FC-4756-8E6A-B69E7ECF6DF6}">
          <p14:sldIdLst/>
        </p14:section>
        <p14:section name="For Decision/ Noting" id="{2D97A8A0-AF1B-480F-B1CC-2DC2DBDC8AD0}">
          <p14:sldIdLst/>
        </p14:section>
        <p14:section name="For Discussion" id="{77D75B2B-638D-4103-A812-F282A3FA85DF}">
          <p14:sldIdLst/>
        </p14:section>
        <p14:section name="For Information" id="{DEDF9C21-B2F4-4D71-B84F-1B6062081826}">
          <p14:sldIdLst/>
        </p14:section>
        <p14:section name="Appendix" id="{95EC141F-D4C2-42C3-9345-F25183DEA8AF}">
          <p14:sldIdLst>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242B4-6F7E-4F55-AEE5-25C85456884A}" v="6" dt="2021-05-06T23:20:32.440"/>
    <p1510:client id="{681E1B57-826A-46EF-B149-B2D895C46344}" v="1218" dt="2021-05-06T08:22:05.108"/>
    <p1510:client id="{682A8CA5-84BF-42CB-BBEA-39C80C773BF5}" v="2271" dt="2021-05-06T23:01:29.989"/>
    <p1510:client id="{BE18B739-6219-46F4-90E0-B6253534C967}" v="1093" dt="2021-05-06T04:30:50.144"/>
    <p1510:client id="{C0476123-8C88-4B36-B416-3B3396881623}" v="12" dt="2021-05-06T06:16:06.628"/>
    <p1510:client id="{E871DED5-1D06-48D2-93A8-D91834F445ED}" v="402" dt="2021-05-06T06:10:05.149"/>
    <p1510:client id="{F93BC59F-B012-0000-8259-DA36D27155C8}" v="44" dt="2021-05-06T12:08:32.308"/>
    <p1510:client id="{FF421ADB-B9EA-4E21-9F00-039A9010ACE1}" v="330" dt="2021-05-06T08:51:16.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7" d="100"/>
          <a:sy n="107" d="100"/>
        </p:scale>
        <p:origin x="7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11/05/2021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11/05/2021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11/05/2021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11/05/2021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11/05/2021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11/05/2021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11/05/2021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11/05/2021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11/05/2021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11/05/2021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dirty="0"/>
              <a:t>5MS Program Consultative Forum Update</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lnSpcReduction="10000"/>
          </a:bodyPr>
          <a:lstStyle/>
          <a:p>
            <a:r>
              <a:rPr lang="en-AU" sz="3200" dirty="0"/>
              <a:t>Friday, 7 May 2021</a:t>
            </a:r>
          </a:p>
          <a:p>
            <a:r>
              <a:rPr lang="en-AU" sz="2000" dirty="0"/>
              <a:t>This meeting is recorded for the purpose of minute taking.</a:t>
            </a:r>
          </a:p>
          <a:p>
            <a:r>
              <a:rPr lang="en-AU" sz="2000">
                <a:ea typeface="+mn-lt"/>
                <a:cs typeface="+mn-lt"/>
              </a:rPr>
              <a:t>Please disconnect from your workplace VPN for the WebEx call</a:t>
            </a:r>
            <a:endParaRPr lang="en-AU"/>
          </a:p>
          <a:p>
            <a:endParaRPr lang="en-AU" sz="2000"/>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A271-5710-49AF-9C8A-B41DC21087B1}"/>
              </a:ext>
            </a:extLst>
          </p:cNvPr>
          <p:cNvSpPr>
            <a:spLocks noGrp="1"/>
          </p:cNvSpPr>
          <p:nvPr>
            <p:ph type="title"/>
          </p:nvPr>
        </p:nvSpPr>
        <p:spPr/>
        <p:txBody>
          <a:bodyPr/>
          <a:lstStyle/>
          <a:p>
            <a:r>
              <a:rPr lang="en-AU"/>
              <a:t>Readiness actions</a:t>
            </a:r>
            <a:endParaRPr lang="en-AU" dirty="0"/>
          </a:p>
        </p:txBody>
      </p:sp>
      <p:sp>
        <p:nvSpPr>
          <p:cNvPr id="3" name="Content Placeholder 2">
            <a:extLst>
              <a:ext uri="{FF2B5EF4-FFF2-40B4-BE49-F238E27FC236}">
                <a16:creationId xmlns:a16="http://schemas.microsoft.com/office/drawing/2014/main" id="{71BE6C9A-A838-4A5E-8165-B0434F20EFD6}"/>
              </a:ext>
            </a:extLst>
          </p:cNvPr>
          <p:cNvSpPr>
            <a:spLocks noGrp="1"/>
          </p:cNvSpPr>
          <p:nvPr>
            <p:ph idx="1"/>
          </p:nvPr>
        </p:nvSpPr>
        <p:spPr/>
        <p:txBody>
          <a:bodyPr vert="horz" lIns="91440" tIns="45720" rIns="91440" bIns="45720" rtlCol="0" anchor="t">
            <a:normAutofit fontScale="92500" lnSpcReduction="10000"/>
          </a:bodyPr>
          <a:lstStyle/>
          <a:p>
            <a:r>
              <a:rPr lang="en-AU" dirty="0"/>
              <a:t>Cutover Planning:</a:t>
            </a:r>
          </a:p>
          <a:p>
            <a:pPr lvl="1"/>
            <a:r>
              <a:rPr lang="en-AU"/>
              <a:t>Timings for cutover being reviewed, including impacts of extended B2B  / B2M outage on business operations</a:t>
            </a:r>
          </a:p>
          <a:p>
            <a:pPr lvl="1"/>
            <a:r>
              <a:rPr lang="en-AU"/>
              <a:t>Confirmation of fix on fail approach to deployment- may extend cutover into Monday rather than implement a rollback</a:t>
            </a:r>
          </a:p>
          <a:p>
            <a:pPr lvl="1"/>
            <a:r>
              <a:rPr lang="en-AU"/>
              <a:t>Establishment </a:t>
            </a:r>
            <a:r>
              <a:rPr lang="en-AU" dirty="0"/>
              <a:t>of metering </a:t>
            </a:r>
            <a:r>
              <a:rPr lang="en-AU"/>
              <a:t>data </a:t>
            </a:r>
            <a:r>
              <a:rPr lang="en-AU" dirty="0"/>
              <a:t>delivery </a:t>
            </a:r>
            <a:r>
              <a:rPr lang="en-AU"/>
              <a:t>restart approach to incorporate </a:t>
            </a:r>
            <a:r>
              <a:rPr lang="en-AU" dirty="0"/>
              <a:t>staggered </a:t>
            </a:r>
            <a:r>
              <a:rPr lang="en-AU"/>
              <a:t>restart</a:t>
            </a:r>
          </a:p>
          <a:p>
            <a:pPr lvl="1"/>
            <a:r>
              <a:rPr lang="en-AU"/>
              <a:t>Refinement of participant impact</a:t>
            </a:r>
          </a:p>
          <a:p>
            <a:pPr marL="0" indent="0">
              <a:buNone/>
            </a:pPr>
            <a:endParaRPr lang="en-AU" dirty="0"/>
          </a:p>
          <a:p>
            <a:r>
              <a:rPr lang="en-AU" dirty="0"/>
              <a:t>NCONUML</a:t>
            </a:r>
            <a:r>
              <a:rPr lang="en-AU"/>
              <a:t> Delivery</a:t>
            </a:r>
            <a:r>
              <a:rPr lang="en-AU" dirty="0"/>
              <a:t>:</a:t>
            </a:r>
          </a:p>
          <a:p>
            <a:pPr lvl="1"/>
            <a:r>
              <a:rPr lang="en-AU"/>
              <a:t>Capability may not be available at go-live – but expected to be available mid June</a:t>
            </a:r>
          </a:p>
          <a:p>
            <a:pPr lvl="1"/>
            <a:r>
              <a:rPr lang="en-AU"/>
              <a:t>Impacts to participant NCONUML activation requested, noting available transition plans indicate minimal population during June</a:t>
            </a:r>
          </a:p>
        </p:txBody>
      </p:sp>
      <p:sp>
        <p:nvSpPr>
          <p:cNvPr id="4" name="Slide Number Placeholder 3">
            <a:extLst>
              <a:ext uri="{FF2B5EF4-FFF2-40B4-BE49-F238E27FC236}">
                <a16:creationId xmlns:a16="http://schemas.microsoft.com/office/drawing/2014/main" id="{482BE25F-CC72-4087-A86D-FBA3D7DF6B79}"/>
              </a:ext>
            </a:extLst>
          </p:cNvPr>
          <p:cNvSpPr>
            <a:spLocks noGrp="1"/>
          </p:cNvSpPr>
          <p:nvPr>
            <p:ph type="sldNum" sz="quarter" idx="12"/>
          </p:nvPr>
        </p:nvSpPr>
        <p:spPr/>
        <p:txBody>
          <a:bodyPr/>
          <a:lstStyle/>
          <a:p>
            <a:fld id="{4EC81F68-4976-451A-B2E9-79BCBD2F70CC}" type="slidenum">
              <a:rPr lang="en-AU" smtClean="0"/>
              <a:t>10</a:t>
            </a:fld>
            <a:endParaRPr lang="en-AU"/>
          </a:p>
        </p:txBody>
      </p:sp>
    </p:spTree>
    <p:extLst>
      <p:ext uri="{BB962C8B-B14F-4D97-AF65-F5344CB8AC3E}">
        <p14:creationId xmlns:p14="http://schemas.microsoft.com/office/powerpoint/2010/main" val="279779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2CCA-7374-493E-AB4D-3D01D2B06EC5}"/>
              </a:ext>
            </a:extLst>
          </p:cNvPr>
          <p:cNvSpPr>
            <a:spLocks noGrp="1"/>
          </p:cNvSpPr>
          <p:nvPr>
            <p:ph type="title"/>
          </p:nvPr>
        </p:nvSpPr>
        <p:spPr/>
        <p:txBody>
          <a:bodyPr/>
          <a:lstStyle/>
          <a:p>
            <a:r>
              <a:rPr lang="en-AU" dirty="0"/>
              <a:t>Conclusions and Next Steps </a:t>
            </a:r>
          </a:p>
        </p:txBody>
      </p:sp>
      <p:sp>
        <p:nvSpPr>
          <p:cNvPr id="3" name="Text Placeholder 2">
            <a:extLst>
              <a:ext uri="{FF2B5EF4-FFF2-40B4-BE49-F238E27FC236}">
                <a16:creationId xmlns:a16="http://schemas.microsoft.com/office/drawing/2014/main" id="{618B218E-81DE-4E5A-A06D-B366F3E041EB}"/>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EA155A5B-28B9-43C5-8AF6-C04F513E6C73}"/>
              </a:ext>
            </a:extLst>
          </p:cNvPr>
          <p:cNvSpPr>
            <a:spLocks noGrp="1"/>
          </p:cNvSpPr>
          <p:nvPr>
            <p:ph type="sldNum" sz="quarter" idx="12"/>
          </p:nvPr>
        </p:nvSpPr>
        <p:spPr/>
        <p:txBody>
          <a:bodyPr/>
          <a:lstStyle/>
          <a:p>
            <a:fld id="{4EC81F68-4976-451A-B2E9-79BCBD2F70CC}" type="slidenum">
              <a:rPr lang="en-AU" smtClean="0"/>
              <a:pPr/>
              <a:t>11</a:t>
            </a:fld>
            <a:endParaRPr lang="en-AU"/>
          </a:p>
        </p:txBody>
      </p:sp>
    </p:spTree>
    <p:extLst>
      <p:ext uri="{BB962C8B-B14F-4D97-AF65-F5344CB8AC3E}">
        <p14:creationId xmlns:p14="http://schemas.microsoft.com/office/powerpoint/2010/main" val="1387866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F2B7F-32D3-4073-9B09-B0DE9AC22F3E}"/>
              </a:ext>
            </a:extLst>
          </p:cNvPr>
          <p:cNvSpPr>
            <a:spLocks noGrp="1"/>
          </p:cNvSpPr>
          <p:nvPr>
            <p:ph type="title"/>
          </p:nvPr>
        </p:nvSpPr>
        <p:spPr/>
        <p:txBody>
          <a:bodyPr/>
          <a:lstStyle/>
          <a:p>
            <a:r>
              <a:rPr lang="en-AU" dirty="0"/>
              <a:t>Next Steps</a:t>
            </a:r>
          </a:p>
        </p:txBody>
      </p:sp>
      <p:sp>
        <p:nvSpPr>
          <p:cNvPr id="6" name="Content Placeholder 5">
            <a:extLst>
              <a:ext uri="{FF2B5EF4-FFF2-40B4-BE49-F238E27FC236}">
                <a16:creationId xmlns:a16="http://schemas.microsoft.com/office/drawing/2014/main" id="{56D1F6C0-8C53-4EB9-9382-9E01475A127D}"/>
              </a:ext>
            </a:extLst>
          </p:cNvPr>
          <p:cNvSpPr>
            <a:spLocks noGrp="1"/>
          </p:cNvSpPr>
          <p:nvPr>
            <p:ph idx="1"/>
          </p:nvPr>
        </p:nvSpPr>
        <p:spPr/>
        <p:txBody>
          <a:bodyPr/>
          <a:lstStyle/>
          <a:p>
            <a:r>
              <a:rPr lang="en-AU"/>
              <a:t>Email notification to </a:t>
            </a:r>
            <a:r>
              <a:rPr lang="en-AU" dirty="0"/>
              <a:t>PCF on 14-May</a:t>
            </a:r>
          </a:p>
          <a:p>
            <a:r>
              <a:rPr lang="en-AU" dirty="0"/>
              <a:t>Retail Industry Go-Live Plan – walkthrough session with RWG on 17-May, confirm final details and known defects</a:t>
            </a:r>
            <a:endParaRPr lang="en-AU"/>
          </a:p>
          <a:p>
            <a:r>
              <a:rPr lang="en-AU"/>
              <a:t>Next PCF 19-May will provide an update on status</a:t>
            </a:r>
            <a:endParaRPr lang="en-AU" dirty="0"/>
          </a:p>
        </p:txBody>
      </p:sp>
      <p:sp>
        <p:nvSpPr>
          <p:cNvPr id="4" name="Slide Number Placeholder 3">
            <a:extLst>
              <a:ext uri="{FF2B5EF4-FFF2-40B4-BE49-F238E27FC236}">
                <a16:creationId xmlns:a16="http://schemas.microsoft.com/office/drawing/2014/main" id="{08C086D6-DA81-4238-A3EC-57374F6AAEE7}"/>
              </a:ext>
            </a:extLst>
          </p:cNvPr>
          <p:cNvSpPr>
            <a:spLocks noGrp="1"/>
          </p:cNvSpPr>
          <p:nvPr>
            <p:ph type="sldNum" sz="quarter" idx="12"/>
          </p:nvPr>
        </p:nvSpPr>
        <p:spPr/>
        <p:txBody>
          <a:bodyPr/>
          <a:lstStyle/>
          <a:p>
            <a:fld id="{4EC81F68-4976-451A-B2E9-79BCBD2F70CC}" type="slidenum">
              <a:rPr lang="en-AU" smtClean="0"/>
              <a:pPr/>
              <a:t>12</a:t>
            </a:fld>
            <a:endParaRPr lang="en-AU"/>
          </a:p>
        </p:txBody>
      </p:sp>
    </p:spTree>
    <p:extLst>
      <p:ext uri="{BB962C8B-B14F-4D97-AF65-F5344CB8AC3E}">
        <p14:creationId xmlns:p14="http://schemas.microsoft.com/office/powerpoint/2010/main" val="455410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4184017108"/>
              </p:ext>
            </p:extLst>
          </p:nvPr>
        </p:nvGraphicFramePr>
        <p:xfrm>
          <a:off x="312426" y="1501732"/>
          <a:ext cx="11224581" cy="299177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358781">
                  <a:extLst>
                    <a:ext uri="{9D8B030D-6E8A-4147-A177-3AD203B41FA5}">
                      <a16:colId xmlns:a16="http://schemas.microsoft.com/office/drawing/2014/main" val="1667841518"/>
                    </a:ext>
                  </a:extLst>
                </a:gridCol>
                <a:gridCol w="5093293">
                  <a:extLst>
                    <a:ext uri="{9D8B030D-6E8A-4147-A177-3AD203B41FA5}">
                      <a16:colId xmlns:a16="http://schemas.microsoft.com/office/drawing/2014/main" val="953405548"/>
                    </a:ext>
                  </a:extLst>
                </a:gridCol>
                <a:gridCol w="4025254">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11:30 – 11:35</a:t>
                      </a:r>
                      <a:r>
                        <a:rPr lang="en-AU" sz="1100" dirty="0">
                          <a:effectLst/>
                          <a:highlight>
                            <a:srgbClr val="FFFF00"/>
                          </a:highlight>
                        </a:rPr>
                        <a:t>​</a:t>
                      </a:r>
                      <a:endParaRPr lang="en-AU" sz="1100" dirty="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59004064"/>
                  </a:ext>
                </a:extLst>
              </a:tr>
              <a:tr h="429690">
                <a:tc>
                  <a:txBody>
                    <a:bodyPr/>
                    <a:lstStyle/>
                    <a:p>
                      <a:r>
                        <a:rPr lang="en-AU" sz="1100">
                          <a:effectLst/>
                        </a:rPr>
                        <a:t>2​</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11:35 -11:45</a:t>
                      </a:r>
                      <a:endParaRPr lang="en-AU" sz="1100" dirty="0">
                        <a:effectLst/>
                        <a:latin typeface="Calibri" panose="020F0502020204030204" pitchFamily="34" charset="0"/>
                        <a:ea typeface="Calibri" panose="020F0502020204030204" pitchFamily="34" charset="0"/>
                      </a:endParaRPr>
                    </a:p>
                  </a:txBody>
                  <a:tcPr anchor="ctr"/>
                </a:tc>
                <a:tc>
                  <a:txBody>
                    <a:bodyPr/>
                    <a:lstStyle/>
                    <a:p>
                      <a:r>
                        <a:rPr lang="en-AU" sz="1100" dirty="0">
                          <a:effectLst/>
                          <a:latin typeface="Calibri" panose="020F0502020204030204" pitchFamily="34" charset="0"/>
                          <a:ea typeface="Calibri" panose="020F0502020204030204" pitchFamily="34" charset="0"/>
                        </a:rPr>
                        <a:t>Retail Checkpoint Criteria</a:t>
                      </a:r>
                    </a:p>
                  </a:txBody>
                  <a:tcPr anchor="ctr"/>
                </a:tc>
                <a:tc>
                  <a:txBody>
                    <a:bodyPr/>
                    <a:lstStyle/>
                    <a:p>
                      <a:r>
                        <a:rPr lang="en-AU" sz="1100" dirty="0">
                          <a:effectLst/>
                        </a:rPr>
                        <a:t>Graeme Windley</a:t>
                      </a:r>
                      <a:endParaRPr lang="en-AU" sz="1100" dirty="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893187682"/>
                  </a:ext>
                </a:extLst>
              </a:tr>
              <a:tr h="429690">
                <a:tc>
                  <a:txBody>
                    <a:bodyPr/>
                    <a:lstStyle/>
                    <a:p>
                      <a:r>
                        <a:rPr lang="en-AU" sz="1100">
                          <a:effectLst/>
                        </a:rPr>
                        <a:t>3​</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11:45 – 11:50</a:t>
                      </a:r>
                      <a:endParaRPr lang="en-AU" sz="1100" dirty="0">
                        <a:effectLst/>
                        <a:latin typeface="Calibri" panose="020F0502020204030204" pitchFamily="34" charset="0"/>
                        <a:ea typeface="Calibri" panose="020F0502020204030204" pitchFamily="34" charset="0"/>
                      </a:endParaRP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Industry Test Status</a:t>
                      </a:r>
                    </a:p>
                  </a:txBody>
                  <a:tcPr anchor="ctr"/>
                </a:tc>
                <a:tc>
                  <a:txBody>
                    <a:bodyPr/>
                    <a:lstStyle/>
                    <a:p>
                      <a:r>
                        <a:rPr lang="en-AU" sz="1100">
                          <a:effectLst/>
                          <a:latin typeface="Calibri" panose="020F0502020204030204" pitchFamily="34" charset="0"/>
                          <a:ea typeface="Calibri" panose="020F0502020204030204" pitchFamily="34" charset="0"/>
                        </a:rPr>
                        <a:t>Greg Minney</a:t>
                      </a:r>
                    </a:p>
                  </a:txBody>
                  <a:tcPr anchor="ctr"/>
                </a:tc>
                <a:extLst>
                  <a:ext uri="{0D108BD9-81ED-4DB2-BD59-A6C34878D82A}">
                    <a16:rowId xmlns:a16="http://schemas.microsoft.com/office/drawing/2014/main" val="4030922404"/>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11:50 – 11:55</a:t>
                      </a:r>
                      <a:endParaRPr lang="en-AU" sz="1100" dirty="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dirty="0"/>
                        <a:t>Conclusions and Next Steps</a:t>
                      </a:r>
                    </a:p>
                  </a:txBody>
                  <a:tcPr anchor="ctr"/>
                </a:tc>
                <a:tc>
                  <a:txBody>
                    <a:bodyPr/>
                    <a:lstStyle/>
                    <a:p>
                      <a:r>
                        <a:rPr lang="en-AU" sz="1100">
                          <a:effectLst/>
                          <a:latin typeface="Calibri" panose="020F0502020204030204" pitchFamily="34" charset="0"/>
                          <a:ea typeface="Calibri" panose="020F0502020204030204" pitchFamily="34" charset="0"/>
                        </a:rPr>
                        <a:t>Peter Carruthers</a:t>
                      </a:r>
                    </a:p>
                  </a:txBody>
                  <a:tcPr anchor="ctr"/>
                </a:tc>
                <a:extLst>
                  <a:ext uri="{0D108BD9-81ED-4DB2-BD59-A6C34878D82A}">
                    <a16:rowId xmlns:a16="http://schemas.microsoft.com/office/drawing/2014/main" val="4250647324"/>
                  </a:ext>
                </a:extLst>
              </a:tr>
              <a:tr h="429690">
                <a:tc>
                  <a:txBody>
                    <a:bodyPr/>
                    <a:lstStyle/>
                    <a:p>
                      <a:r>
                        <a:rPr lang="en-US" sz="1100">
                          <a:effectLst/>
                        </a:rPr>
                        <a:t>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11:55 – 12:00</a:t>
                      </a:r>
                      <a:endParaRPr lang="en-AU" sz="1100" dirty="0">
                        <a:effectLst/>
                        <a:latin typeface="Calibri" panose="020F0502020204030204" pitchFamily="34" charset="0"/>
                        <a:ea typeface="Calibri" panose="020F0502020204030204" pitchFamily="34" charset="0"/>
                      </a:endParaRPr>
                    </a:p>
                  </a:txBody>
                  <a:tcPr anchor="ctr"/>
                </a:tc>
                <a:tc>
                  <a:txBody>
                    <a:bodyPr/>
                    <a:lstStyle/>
                    <a:p>
                      <a:r>
                        <a:rPr lang="en-AU" sz="1100" dirty="0">
                          <a:effectLst/>
                          <a:latin typeface="Calibri" panose="020F0502020204030204" pitchFamily="34" charset="0"/>
                          <a:ea typeface="Calibri" panose="020F0502020204030204" pitchFamily="34" charset="0"/>
                        </a:rPr>
                        <a:t>General Questions</a:t>
                      </a:r>
                    </a:p>
                  </a:txBody>
                  <a:tcPr anchor="ctr"/>
                </a:tc>
                <a:tc>
                  <a:txBody>
                    <a:bodyPr/>
                    <a:lstStyle/>
                    <a:p>
                      <a:r>
                        <a:rPr lang="en-US"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817688052"/>
                  </a:ext>
                </a:extLst>
              </a:tr>
              <a:tr h="429690">
                <a:tc>
                  <a:txBody>
                    <a:bodyPr/>
                    <a:lstStyle/>
                    <a:p>
                      <a:r>
                        <a:rPr lang="en-AU" sz="1100">
                          <a:effectLst/>
                        </a:rPr>
                        <a:t>6</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dirty="0">
                          <a:effectLst/>
                        </a:rPr>
                        <a:t>12:00</a:t>
                      </a:r>
                      <a:endParaRPr lang="en-AU" sz="1100" dirty="0">
                        <a:effectLst/>
                        <a:latin typeface="Calibri" panose="020F0502020204030204" pitchFamily="34" charset="0"/>
                        <a:ea typeface="Calibri" panose="020F0502020204030204" pitchFamily="34" charset="0"/>
                      </a:endParaRPr>
                    </a:p>
                  </a:txBody>
                  <a:tcPr anchor="ctr"/>
                </a:tc>
                <a:tc>
                  <a:txBody>
                    <a:bodyPr/>
                    <a:lstStyle/>
                    <a:p>
                      <a:r>
                        <a:rPr lang="en-AU" sz="1100" dirty="0">
                          <a:effectLst/>
                          <a:latin typeface="Calibri" panose="020F0502020204030204" pitchFamily="34" charset="0"/>
                          <a:ea typeface="Calibri" panose="020F0502020204030204" pitchFamily="34" charset="0"/>
                        </a:rPr>
                        <a:t>Meeting Close</a:t>
                      </a:r>
                    </a:p>
                  </a:txBody>
                  <a:tcPr anchor="ctr"/>
                </a:tc>
                <a:tc>
                  <a:txBody>
                    <a:bodyPr/>
                    <a:lstStyle/>
                    <a:p>
                      <a:r>
                        <a:rPr lang="en-AU" sz="1100" dirty="0">
                          <a:effectLst/>
                          <a:latin typeface="Calibri" panose="020F0502020204030204" pitchFamily="34" charset="0"/>
                          <a:ea typeface="Calibri" panose="020F0502020204030204" pitchFamily="34" charset="0"/>
                        </a:rPr>
                        <a:t>Peter Carruthers</a:t>
                      </a:r>
                    </a:p>
                  </a:txBody>
                  <a:tcPr anchor="ctr"/>
                </a:tc>
                <a:extLst>
                  <a:ext uri="{0D108BD9-81ED-4DB2-BD59-A6C34878D82A}">
                    <a16:rowId xmlns:a16="http://schemas.microsoft.com/office/drawing/2014/main" val="61525122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3D2C-637E-4046-A4F1-27B6790783B8}"/>
              </a:ext>
            </a:extLst>
          </p:cNvPr>
          <p:cNvSpPr>
            <a:spLocks noGrp="1"/>
          </p:cNvSpPr>
          <p:nvPr>
            <p:ph type="title"/>
          </p:nvPr>
        </p:nvSpPr>
        <p:spPr/>
        <p:txBody>
          <a:bodyPr/>
          <a:lstStyle/>
          <a:p>
            <a:r>
              <a:rPr lang="en-AU" dirty="0"/>
              <a:t>Retail Checkpoint Criteria Update</a:t>
            </a:r>
          </a:p>
        </p:txBody>
      </p:sp>
      <p:sp>
        <p:nvSpPr>
          <p:cNvPr id="3" name="Text Placeholder 2">
            <a:extLst>
              <a:ext uri="{FF2B5EF4-FFF2-40B4-BE49-F238E27FC236}">
                <a16:creationId xmlns:a16="http://schemas.microsoft.com/office/drawing/2014/main" id="{6508301B-A945-484D-B65B-BD125779853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FADB8667-B9FA-4703-9DD7-4DE893D0FE65}"/>
              </a:ext>
            </a:extLst>
          </p:cNvPr>
          <p:cNvSpPr>
            <a:spLocks noGrp="1"/>
          </p:cNvSpPr>
          <p:nvPr>
            <p:ph type="sldNum" sz="quarter" idx="12"/>
          </p:nvPr>
        </p:nvSpPr>
        <p:spPr/>
        <p:txBody>
          <a:bodyPr/>
          <a:lstStyle/>
          <a:p>
            <a:fld id="{4EC81F68-4976-451A-B2E9-79BCBD2F70CC}" type="slidenum">
              <a:rPr lang="en-AU" smtClean="0"/>
              <a:pPr/>
              <a:t>5</a:t>
            </a:fld>
            <a:endParaRPr lang="en-AU"/>
          </a:p>
        </p:txBody>
      </p:sp>
    </p:spTree>
    <p:extLst>
      <p:ext uri="{BB962C8B-B14F-4D97-AF65-F5344CB8AC3E}">
        <p14:creationId xmlns:p14="http://schemas.microsoft.com/office/powerpoint/2010/main" val="36523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1342162" y="189689"/>
            <a:ext cx="7834278" cy="945947"/>
          </a:xfrm>
        </p:spPr>
        <p:txBody>
          <a:bodyPr>
            <a:normAutofit fontScale="90000"/>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10471258" y="5780372"/>
            <a:ext cx="343745" cy="290478"/>
          </a:xfrm>
        </p:spPr>
        <p:txBody>
          <a:bodyPr/>
          <a:lstStyle/>
          <a:p>
            <a:fld id="{4EC81F68-4976-451A-B2E9-79BCBD2F70CC}" type="slidenum">
              <a:rPr lang="en-AU" smtClean="0"/>
              <a:t>6</a:t>
            </a:fld>
            <a:endParaRPr lang="en-AU"/>
          </a:p>
        </p:txBody>
      </p:sp>
      <p:sp>
        <p:nvSpPr>
          <p:cNvPr id="54" name="Rectangle 53">
            <a:extLst>
              <a:ext uri="{FF2B5EF4-FFF2-40B4-BE49-F238E27FC236}">
                <a16:creationId xmlns:a16="http://schemas.microsoft.com/office/drawing/2014/main" id="{EB0DBE7F-5A11-49BE-8EA1-F61283AC9D67}"/>
              </a:ext>
            </a:extLst>
          </p:cNvPr>
          <p:cNvSpPr/>
          <p:nvPr/>
        </p:nvSpPr>
        <p:spPr>
          <a:xfrm>
            <a:off x="1605979" y="4112609"/>
            <a:ext cx="1042304" cy="1147946"/>
          </a:xfrm>
          <a:prstGeom prst="rect">
            <a:avLst/>
          </a:prstGeom>
          <a:ln w="6350">
            <a:noFill/>
          </a:ln>
        </p:spPr>
        <p:txBody>
          <a:bodyPr wrap="square" lIns="28640" tIns="28640" rIns="28640" bIns="28640">
            <a:spAutoFit/>
          </a:bodyPr>
          <a:lstStyle/>
          <a:p>
            <a:pPr algn="ctr">
              <a:lnSpc>
                <a:spcPct val="95000"/>
              </a:lnSpc>
              <a:spcBef>
                <a:spcPts val="239"/>
              </a:spcBef>
              <a:spcAft>
                <a:spcPts val="239"/>
              </a:spcAft>
            </a:pPr>
            <a:r>
              <a:rPr lang="en-US" sz="875" b="1"/>
              <a:t>18-Feb PCF</a:t>
            </a:r>
          </a:p>
          <a:p>
            <a:pPr marL="73256" indent="-73256">
              <a:spcBef>
                <a:spcPts val="477"/>
              </a:spcBef>
              <a:buFont typeface="Arial" panose="020B0604020202020204" pitchFamily="34" charset="0"/>
              <a:buChar char="•"/>
            </a:pPr>
            <a:r>
              <a:rPr lang="en-AU" sz="836"/>
              <a:t>Forward Planning for Retail </a:t>
            </a:r>
          </a:p>
          <a:p>
            <a:pPr marL="73256" indent="-73256">
              <a:spcBef>
                <a:spcPts val="477"/>
              </a:spcBef>
              <a:buFont typeface="Arial" panose="020B0604020202020204" pitchFamily="34" charset="0"/>
              <a:buChar char="•"/>
            </a:pPr>
            <a:r>
              <a:rPr lang="en-AU" sz="836"/>
              <a:t>Update on Interim Checkpoint Criteria Status</a:t>
            </a:r>
          </a:p>
          <a:p>
            <a:pPr algn="ctr">
              <a:lnSpc>
                <a:spcPct val="95000"/>
              </a:lnSpc>
              <a:spcBef>
                <a:spcPts val="239"/>
              </a:spcBef>
              <a:spcAft>
                <a:spcPts val="239"/>
              </a:spcAft>
            </a:pPr>
            <a:endParaRPr lang="en-US" sz="954" b="1"/>
          </a:p>
        </p:txBody>
      </p:sp>
      <p:sp>
        <p:nvSpPr>
          <p:cNvPr id="63" name="Rectangle 62">
            <a:extLst>
              <a:ext uri="{FF2B5EF4-FFF2-40B4-BE49-F238E27FC236}">
                <a16:creationId xmlns:a16="http://schemas.microsoft.com/office/drawing/2014/main" id="{27DC3188-CBF3-4B88-B97D-273F94EB5B2A}"/>
              </a:ext>
            </a:extLst>
          </p:cNvPr>
          <p:cNvSpPr/>
          <p:nvPr/>
        </p:nvSpPr>
        <p:spPr>
          <a:xfrm>
            <a:off x="2695532" y="4435627"/>
            <a:ext cx="1439174" cy="1443668"/>
          </a:xfrm>
          <a:prstGeom prst="rect">
            <a:avLst/>
          </a:prstGeom>
          <a:ln w="6350">
            <a:noFill/>
          </a:ln>
        </p:spPr>
        <p:txBody>
          <a:bodyPr wrap="square" lIns="28640" tIns="28640" rIns="28640" bIns="28640">
            <a:spAutoFit/>
          </a:bodyPr>
          <a:lstStyle/>
          <a:p>
            <a:pPr algn="ctr">
              <a:lnSpc>
                <a:spcPct val="95000"/>
              </a:lnSpc>
              <a:spcBef>
                <a:spcPts val="239"/>
              </a:spcBef>
            </a:pPr>
            <a:r>
              <a:rPr lang="en-US" sz="875" b="1"/>
              <a:t>18-Mar PCF</a:t>
            </a:r>
          </a:p>
          <a:p>
            <a:pPr marL="73256" indent="-73256" fontAlgn="base">
              <a:spcBef>
                <a:spcPts val="477"/>
              </a:spcBef>
              <a:buFont typeface="Arial" panose="020B0604020202020204" pitchFamily="34" charset="0"/>
              <a:buChar char="•"/>
            </a:pPr>
            <a:r>
              <a:rPr lang="en-AU" sz="836"/>
              <a:t>March Checkpoint Criteria – assessment and outcomes</a:t>
            </a:r>
          </a:p>
          <a:p>
            <a:pPr marL="73256" indent="-73256" fontAlgn="base">
              <a:spcBef>
                <a:spcPts val="477"/>
              </a:spcBef>
              <a:buFont typeface="Arial" panose="020B0604020202020204" pitchFamily="34" charset="0"/>
              <a:buChar char="•"/>
            </a:pPr>
            <a:r>
              <a:rPr lang="en-AU" sz="836"/>
              <a:t>Pre-prod – status and go/no-go date</a:t>
            </a:r>
          </a:p>
          <a:p>
            <a:pPr marL="73256" indent="-73256" fontAlgn="base">
              <a:spcBef>
                <a:spcPts val="477"/>
              </a:spcBef>
              <a:buFont typeface="Arial" panose="020B0604020202020204" pitchFamily="34" charset="0"/>
              <a:buChar char="•"/>
            </a:pPr>
            <a:r>
              <a:rPr lang="en-AU" sz="836"/>
              <a:t>Production go-live – checkpoint date and criteria, go/no-go date</a:t>
            </a:r>
          </a:p>
          <a:p>
            <a:pPr algn="ctr">
              <a:lnSpc>
                <a:spcPct val="95000"/>
              </a:lnSpc>
              <a:spcBef>
                <a:spcPts val="239"/>
              </a:spcBef>
              <a:spcAft>
                <a:spcPts val="239"/>
              </a:spcAft>
            </a:pPr>
            <a:endParaRPr lang="en-US" sz="954" b="1"/>
          </a:p>
        </p:txBody>
      </p:sp>
      <p:grpSp>
        <p:nvGrpSpPr>
          <p:cNvPr id="6" name="Group 5">
            <a:extLst>
              <a:ext uri="{FF2B5EF4-FFF2-40B4-BE49-F238E27FC236}">
                <a16:creationId xmlns:a16="http://schemas.microsoft.com/office/drawing/2014/main" id="{5E24738C-1AC0-4E0C-81B5-73019AE10058}"/>
              </a:ext>
            </a:extLst>
          </p:cNvPr>
          <p:cNvGrpSpPr/>
          <p:nvPr/>
        </p:nvGrpSpPr>
        <p:grpSpPr>
          <a:xfrm>
            <a:off x="4020926" y="2550057"/>
            <a:ext cx="1356905" cy="692439"/>
            <a:chOff x="3984434" y="2267625"/>
            <a:chExt cx="1705606" cy="870384"/>
          </a:xfrm>
        </p:grpSpPr>
        <p:sp>
          <p:nvSpPr>
            <p:cNvPr id="55" name="Rectangle 54">
              <a:extLst>
                <a:ext uri="{FF2B5EF4-FFF2-40B4-BE49-F238E27FC236}">
                  <a16:creationId xmlns:a16="http://schemas.microsoft.com/office/drawing/2014/main" id="{D306306B-F4B7-4C9B-96ED-835326FEC5B4}"/>
                </a:ext>
              </a:extLst>
            </p:cNvPr>
            <p:cNvSpPr/>
            <p:nvPr/>
          </p:nvSpPr>
          <p:spPr>
            <a:xfrm>
              <a:off x="4095185" y="2267625"/>
              <a:ext cx="1569560" cy="276854"/>
            </a:xfrm>
            <a:prstGeom prst="rect">
              <a:avLst/>
            </a:prstGeom>
          </p:spPr>
          <p:txBody>
            <a:bodyPr wrap="square">
              <a:spAutoFit/>
            </a:bodyPr>
            <a:lstStyle/>
            <a:p>
              <a:pPr algn="ctr">
                <a:lnSpc>
                  <a:spcPct val="95000"/>
                </a:lnSpc>
                <a:spcBef>
                  <a:spcPts val="239"/>
                </a:spcBef>
                <a:spcAft>
                  <a:spcPts val="239"/>
                </a:spcAft>
              </a:pPr>
              <a:r>
                <a:rPr lang="en-US" sz="875" b="1"/>
                <a:t>08-Apr</a:t>
              </a:r>
            </a:p>
          </p:txBody>
        </p:sp>
        <p:sp>
          <p:nvSpPr>
            <p:cNvPr id="67" name="Rectangle 66">
              <a:extLst>
                <a:ext uri="{FF2B5EF4-FFF2-40B4-BE49-F238E27FC236}">
                  <a16:creationId xmlns:a16="http://schemas.microsoft.com/office/drawing/2014/main" id="{1F26AF34-AD27-4C74-B478-576D50C6C923}"/>
                </a:ext>
              </a:extLst>
            </p:cNvPr>
            <p:cNvSpPr/>
            <p:nvPr/>
          </p:nvSpPr>
          <p:spPr>
            <a:xfrm>
              <a:off x="3984434" y="2490488"/>
              <a:ext cx="1705606" cy="439420"/>
            </a:xfrm>
            <a:prstGeom prst="rect">
              <a:avLst/>
            </a:prstGeom>
          </p:spPr>
          <p:txBody>
            <a:bodyPr wrap="square">
              <a:spAutoFit/>
            </a:bodyPr>
            <a:lstStyle/>
            <a:p>
              <a:pPr marL="73256" indent="-73256">
                <a:buFont typeface="Arial" panose="020B0604020202020204" pitchFamily="34" charset="0"/>
                <a:buChar char="•"/>
              </a:pPr>
              <a:r>
                <a:rPr lang="en-AU" sz="836"/>
                <a:t>Pre-Prod Go/No-Go email</a:t>
              </a:r>
            </a:p>
          </p:txBody>
        </p:sp>
        <p:cxnSp>
          <p:nvCxnSpPr>
            <p:cNvPr id="68" name="Straight Arrow Connector 67">
              <a:extLst>
                <a:ext uri="{FF2B5EF4-FFF2-40B4-BE49-F238E27FC236}">
                  <a16:creationId xmlns:a16="http://schemas.microsoft.com/office/drawing/2014/main" id="{FF3741CF-ABD3-47D2-9E92-00317B6CEC20}"/>
                </a:ext>
              </a:extLst>
            </p:cNvPr>
            <p:cNvCxnSpPr>
              <a:cxnSpLocks/>
            </p:cNvCxnSpPr>
            <p:nvPr/>
          </p:nvCxnSpPr>
          <p:spPr>
            <a:xfrm flipV="1">
              <a:off x="4832589" y="2842187"/>
              <a:ext cx="0" cy="295822"/>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DFDDD16B-1904-44F3-B52F-DF29656FF889}"/>
              </a:ext>
            </a:extLst>
          </p:cNvPr>
          <p:cNvGrpSpPr/>
          <p:nvPr/>
        </p:nvGrpSpPr>
        <p:grpSpPr>
          <a:xfrm>
            <a:off x="5325945" y="2053456"/>
            <a:ext cx="1248673" cy="1249527"/>
            <a:chOff x="5372465" y="1602486"/>
            <a:chExt cx="1569560" cy="1570634"/>
          </a:xfrm>
        </p:grpSpPr>
        <p:sp>
          <p:nvSpPr>
            <p:cNvPr id="75" name="Rectangle 74">
              <a:extLst>
                <a:ext uri="{FF2B5EF4-FFF2-40B4-BE49-F238E27FC236}">
                  <a16:creationId xmlns:a16="http://schemas.microsoft.com/office/drawing/2014/main" id="{A76288BE-AD3D-4F49-BF6D-760CD89CFE56}"/>
                </a:ext>
              </a:extLst>
            </p:cNvPr>
            <p:cNvSpPr/>
            <p:nvPr/>
          </p:nvSpPr>
          <p:spPr>
            <a:xfrm>
              <a:off x="5372465" y="1602486"/>
              <a:ext cx="1569560" cy="873842"/>
            </a:xfrm>
            <a:prstGeom prst="rect">
              <a:avLst/>
            </a:prstGeom>
          </p:spPr>
          <p:txBody>
            <a:bodyPr wrap="square">
              <a:spAutoFit/>
            </a:bodyPr>
            <a:lstStyle/>
            <a:p>
              <a:pPr algn="ctr">
                <a:lnSpc>
                  <a:spcPct val="95000"/>
                </a:lnSpc>
                <a:spcBef>
                  <a:spcPts val="239"/>
                </a:spcBef>
                <a:spcAft>
                  <a:spcPts val="239"/>
                </a:spcAft>
              </a:pPr>
              <a:r>
                <a:rPr lang="en-US" sz="875" b="1"/>
                <a:t>19-Apr</a:t>
              </a:r>
            </a:p>
            <a:p>
              <a:pPr marL="73256" indent="-73256">
                <a:lnSpc>
                  <a:spcPct val="95000"/>
                </a:lnSpc>
                <a:spcBef>
                  <a:spcPts val="239"/>
                </a:spcBef>
                <a:spcAft>
                  <a:spcPts val="239"/>
                </a:spcAft>
                <a:buFont typeface="Arial" panose="020B0604020202020204" pitchFamily="34" charset="0"/>
                <a:buChar char="•"/>
              </a:pPr>
              <a:r>
                <a:rPr lang="en-AU" sz="836"/>
                <a:t>Retail Industry Testing Commences</a:t>
              </a:r>
            </a:p>
            <a:p>
              <a:pPr algn="ctr">
                <a:lnSpc>
                  <a:spcPct val="95000"/>
                </a:lnSpc>
                <a:spcBef>
                  <a:spcPts val="239"/>
                </a:spcBef>
                <a:spcAft>
                  <a:spcPts val="239"/>
                </a:spcAft>
              </a:pPr>
              <a:endParaRPr lang="en-US" sz="875" b="1"/>
            </a:p>
          </p:txBody>
        </p:sp>
        <p:cxnSp>
          <p:nvCxnSpPr>
            <p:cNvPr id="76" name="Straight Arrow Connector 75">
              <a:extLst>
                <a:ext uri="{FF2B5EF4-FFF2-40B4-BE49-F238E27FC236}">
                  <a16:creationId xmlns:a16="http://schemas.microsoft.com/office/drawing/2014/main" id="{A4CDF739-4E6E-49C6-A9EF-0518153EB2D5}"/>
                </a:ext>
              </a:extLst>
            </p:cNvPr>
            <p:cNvCxnSpPr>
              <a:cxnSpLocks/>
            </p:cNvCxnSpPr>
            <p:nvPr/>
          </p:nvCxnSpPr>
          <p:spPr>
            <a:xfrm flipH="1" flipV="1">
              <a:off x="6008400" y="2453120"/>
              <a:ext cx="7200" cy="72000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9584CC1-F257-4B22-B4A7-AEEA9E2AACE7}"/>
              </a:ext>
            </a:extLst>
          </p:cNvPr>
          <p:cNvGrpSpPr/>
          <p:nvPr/>
        </p:nvGrpSpPr>
        <p:grpSpPr>
          <a:xfrm>
            <a:off x="7371120" y="2183404"/>
            <a:ext cx="1228973" cy="1046987"/>
            <a:chOff x="7284851" y="1789792"/>
            <a:chExt cx="1544797" cy="1316044"/>
          </a:xfrm>
        </p:grpSpPr>
        <p:sp>
          <p:nvSpPr>
            <p:cNvPr id="103" name="Rectangle 102">
              <a:extLst>
                <a:ext uri="{FF2B5EF4-FFF2-40B4-BE49-F238E27FC236}">
                  <a16:creationId xmlns:a16="http://schemas.microsoft.com/office/drawing/2014/main" id="{6E5E4EB5-18A5-416E-97D6-6BDDDD951D95}"/>
                </a:ext>
              </a:extLst>
            </p:cNvPr>
            <p:cNvSpPr/>
            <p:nvPr/>
          </p:nvSpPr>
          <p:spPr>
            <a:xfrm>
              <a:off x="7284851" y="1789792"/>
              <a:ext cx="1544797" cy="802191"/>
            </a:xfrm>
            <a:prstGeom prst="rect">
              <a:avLst/>
            </a:prstGeom>
          </p:spPr>
          <p:txBody>
            <a:bodyPr wrap="square">
              <a:spAutoFit/>
            </a:bodyPr>
            <a:lstStyle/>
            <a:p>
              <a:pPr algn="ctr">
                <a:lnSpc>
                  <a:spcPct val="95000"/>
                </a:lnSpc>
                <a:spcBef>
                  <a:spcPts val="239"/>
                </a:spcBef>
                <a:spcAft>
                  <a:spcPts val="239"/>
                </a:spcAft>
              </a:pPr>
              <a:r>
                <a:rPr lang="en-US" sz="875" b="1"/>
                <a:t>14-May</a:t>
              </a:r>
            </a:p>
            <a:p>
              <a:pPr marL="73256" indent="-73256">
                <a:lnSpc>
                  <a:spcPct val="95000"/>
                </a:lnSpc>
                <a:spcBef>
                  <a:spcPts val="239"/>
                </a:spcBef>
                <a:spcAft>
                  <a:spcPts val="239"/>
                </a:spcAft>
                <a:buFont typeface="Arial" panose="020B0604020202020204" pitchFamily="34" charset="0"/>
                <a:buChar char="•"/>
              </a:pPr>
              <a:r>
                <a:rPr lang="en-AU" sz="836"/>
                <a:t>Retail Go/No-Go Communicated to PCF via email</a:t>
              </a:r>
              <a:endParaRPr lang="en-US" sz="836"/>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6785" y="2736709"/>
              <a:ext cx="0" cy="3691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1" name="Rectangle 110">
            <a:extLst>
              <a:ext uri="{FF2B5EF4-FFF2-40B4-BE49-F238E27FC236}">
                <a16:creationId xmlns:a16="http://schemas.microsoft.com/office/drawing/2014/main" id="{53ADB208-0B1D-4D26-8AF5-DB20F70BFA0F}"/>
              </a:ext>
            </a:extLst>
          </p:cNvPr>
          <p:cNvSpPr/>
          <p:nvPr/>
        </p:nvSpPr>
        <p:spPr>
          <a:xfrm>
            <a:off x="6026128" y="4185799"/>
            <a:ext cx="1387426" cy="741100"/>
          </a:xfrm>
          <a:prstGeom prst="rect">
            <a:avLst/>
          </a:prstGeom>
        </p:spPr>
        <p:txBody>
          <a:bodyPr wrap="square">
            <a:spAutoFit/>
          </a:bodyPr>
          <a:lstStyle/>
          <a:p>
            <a:pPr algn="ctr"/>
            <a:r>
              <a:rPr lang="en-AU" sz="875" b="1"/>
              <a:t>23-Apr PCF</a:t>
            </a:r>
          </a:p>
          <a:p>
            <a:pPr marL="73256" indent="-73256" fontAlgn="base">
              <a:spcBef>
                <a:spcPts val="477"/>
              </a:spcBef>
              <a:buFont typeface="Arial" panose="020B0604020202020204" pitchFamily="34" charset="0"/>
              <a:buChar char="•"/>
              <a:defRPr/>
            </a:pPr>
            <a:r>
              <a:rPr lang="en-AU" sz="836"/>
              <a:t>April Checkpoint Criteria - assessment and outcomes</a:t>
            </a:r>
          </a:p>
          <a:p>
            <a:pPr marL="73256" indent="-73256" fontAlgn="base">
              <a:spcBef>
                <a:spcPts val="477"/>
              </a:spcBef>
              <a:buFont typeface="Arial" panose="020B0604020202020204" pitchFamily="34" charset="0"/>
              <a:buChar char="•"/>
            </a:pPr>
            <a:r>
              <a:rPr lang="en-AU" sz="836"/>
              <a:t>Go/No-Go – confirm date </a:t>
            </a:r>
          </a:p>
        </p:txBody>
      </p:sp>
      <p:sp>
        <p:nvSpPr>
          <p:cNvPr id="115" name="Rectangle 114">
            <a:extLst>
              <a:ext uri="{FF2B5EF4-FFF2-40B4-BE49-F238E27FC236}">
                <a16:creationId xmlns:a16="http://schemas.microsoft.com/office/drawing/2014/main" id="{68FDC2ED-1817-4FA8-B298-C937E2A22FE0}"/>
              </a:ext>
            </a:extLst>
          </p:cNvPr>
          <p:cNvSpPr/>
          <p:nvPr/>
        </p:nvSpPr>
        <p:spPr>
          <a:xfrm>
            <a:off x="8719392" y="4086271"/>
            <a:ext cx="1315200" cy="933845"/>
          </a:xfrm>
          <a:prstGeom prst="rect">
            <a:avLst/>
          </a:prstGeom>
        </p:spPr>
        <p:txBody>
          <a:bodyPr wrap="square">
            <a:spAutoFit/>
          </a:bodyPr>
          <a:lstStyle/>
          <a:p>
            <a:pPr algn="ctr"/>
            <a:r>
              <a:rPr lang="en-AU" sz="875" b="1"/>
              <a:t>19-May PCF</a:t>
            </a:r>
          </a:p>
          <a:p>
            <a:pPr marL="73256" indent="-73256" fontAlgn="base">
              <a:spcBef>
                <a:spcPts val="477"/>
              </a:spcBef>
              <a:buFont typeface="Arial" panose="020B0604020202020204" pitchFamily="34" charset="0"/>
              <a:buChar char="•"/>
            </a:pPr>
            <a:r>
              <a:rPr lang="en-AU" sz="836"/>
              <a:t>Confirming Go/No-Go</a:t>
            </a:r>
          </a:p>
          <a:p>
            <a:pPr marL="73256" indent="-73256" fontAlgn="base">
              <a:spcBef>
                <a:spcPts val="477"/>
              </a:spcBef>
              <a:buFont typeface="Arial" panose="020B0604020202020204" pitchFamily="34" charset="0"/>
              <a:buChar char="•"/>
            </a:pPr>
            <a:r>
              <a:rPr lang="en-AU" sz="836"/>
              <a:t>Issue management</a:t>
            </a:r>
          </a:p>
          <a:p>
            <a:pPr marL="73256" indent="-73256" fontAlgn="base">
              <a:spcBef>
                <a:spcPts val="477"/>
              </a:spcBef>
              <a:buFont typeface="Arial" panose="020B0604020202020204" pitchFamily="34" charset="0"/>
              <a:buChar char="•"/>
            </a:pPr>
            <a:r>
              <a:rPr lang="en-AU" sz="836"/>
              <a:t>Replanning (if necessary) </a:t>
            </a:r>
          </a:p>
        </p:txBody>
      </p:sp>
      <p:sp>
        <p:nvSpPr>
          <p:cNvPr id="120" name="Rectangle 119">
            <a:extLst>
              <a:ext uri="{FF2B5EF4-FFF2-40B4-BE49-F238E27FC236}">
                <a16:creationId xmlns:a16="http://schemas.microsoft.com/office/drawing/2014/main" id="{C3EFC6E5-C221-4301-96B1-5EB663C4BC36}"/>
              </a:ext>
            </a:extLst>
          </p:cNvPr>
          <p:cNvSpPr/>
          <p:nvPr/>
        </p:nvSpPr>
        <p:spPr>
          <a:xfrm>
            <a:off x="9760297" y="2358205"/>
            <a:ext cx="1132410" cy="696473"/>
          </a:xfrm>
          <a:prstGeom prst="rect">
            <a:avLst/>
          </a:prstGeom>
        </p:spPr>
        <p:txBody>
          <a:bodyPr wrap="square" lIns="28640" rIns="28640">
            <a:spAutoFit/>
          </a:bodyPr>
          <a:lstStyle/>
          <a:p>
            <a:pPr algn="ctr">
              <a:lnSpc>
                <a:spcPct val="95000"/>
              </a:lnSpc>
              <a:spcBef>
                <a:spcPts val="239"/>
              </a:spcBef>
            </a:pPr>
            <a:r>
              <a:rPr lang="en-AU" sz="875" b="1"/>
              <a:t>31-May</a:t>
            </a:r>
          </a:p>
          <a:p>
            <a:pPr marL="145250" indent="-71994" fontAlgn="base">
              <a:lnSpc>
                <a:spcPct val="95000"/>
              </a:lnSpc>
              <a:spcBef>
                <a:spcPts val="477"/>
              </a:spcBef>
              <a:spcAft>
                <a:spcPts val="239"/>
              </a:spcAft>
              <a:buFont typeface="Arial" panose="020B0604020202020204" pitchFamily="34" charset="0"/>
              <a:buChar char="•"/>
              <a:defRPr/>
            </a:pPr>
            <a:r>
              <a:rPr lang="en-AU" sz="836"/>
              <a:t>5MS Retail/ Metering</a:t>
            </a:r>
            <a:br>
              <a:rPr lang="en-AU" sz="836"/>
            </a:br>
            <a:r>
              <a:rPr lang="en-AU" sz="836"/>
              <a:t>Solution Go-Live</a:t>
            </a:r>
          </a:p>
          <a:p>
            <a:pPr algn="ctr">
              <a:lnSpc>
                <a:spcPct val="95000"/>
              </a:lnSpc>
              <a:spcBef>
                <a:spcPts val="239"/>
              </a:spcBef>
              <a:spcAft>
                <a:spcPts val="239"/>
              </a:spcAft>
            </a:pPr>
            <a:endParaRPr lang="en-US" sz="796"/>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10390252" y="2949230"/>
            <a:ext cx="0" cy="42960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BDADB89D-AD59-4C87-8918-FD381D0EFE60}"/>
              </a:ext>
            </a:extLst>
          </p:cNvPr>
          <p:cNvGrpSpPr/>
          <p:nvPr/>
        </p:nvGrpSpPr>
        <p:grpSpPr>
          <a:xfrm>
            <a:off x="1448014" y="2577966"/>
            <a:ext cx="888702" cy="318310"/>
            <a:chOff x="1545422" y="2325576"/>
            <a:chExt cx="1117083" cy="400110"/>
          </a:xfrm>
        </p:grpSpPr>
        <p:sp>
          <p:nvSpPr>
            <p:cNvPr id="132" name="Arrow: Right 131">
              <a:extLst>
                <a:ext uri="{FF2B5EF4-FFF2-40B4-BE49-F238E27FC236}">
                  <a16:creationId xmlns:a16="http://schemas.microsoft.com/office/drawing/2014/main" id="{68829911-ED91-4B83-AD9A-1EB00B64B465}"/>
                </a:ext>
              </a:extLst>
            </p:cNvPr>
            <p:cNvSpPr/>
            <p:nvPr/>
          </p:nvSpPr>
          <p:spPr>
            <a:xfrm>
              <a:off x="1597153"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32">
                <a:solidFill>
                  <a:schemeClr val="bg1"/>
                </a:solidFill>
              </a:endParaRPr>
            </a:p>
          </p:txBody>
        </p:sp>
        <p:sp>
          <p:nvSpPr>
            <p:cNvPr id="126" name="TextBox 125">
              <a:extLst>
                <a:ext uri="{FF2B5EF4-FFF2-40B4-BE49-F238E27FC236}">
                  <a16:creationId xmlns:a16="http://schemas.microsoft.com/office/drawing/2014/main" id="{C8500067-AD77-4B09-BB85-19154EE3055B}"/>
                </a:ext>
              </a:extLst>
            </p:cNvPr>
            <p:cNvSpPr txBox="1"/>
            <p:nvPr/>
          </p:nvSpPr>
          <p:spPr>
            <a:xfrm>
              <a:off x="1545422" y="2403690"/>
              <a:ext cx="1117083" cy="254528"/>
            </a:xfrm>
            <a:prstGeom prst="rect">
              <a:avLst/>
            </a:prstGeom>
            <a:noFill/>
          </p:spPr>
          <p:txBody>
            <a:bodyPr wrap="square" rtlCol="0">
              <a:spAutoFit/>
            </a:bodyPr>
            <a:lstStyle/>
            <a:p>
              <a:r>
                <a:rPr lang="en-AU" sz="716" b="1">
                  <a:solidFill>
                    <a:schemeClr val="bg1"/>
                  </a:solidFill>
                </a:rPr>
                <a:t>Key milestones</a:t>
              </a:r>
            </a:p>
          </p:txBody>
        </p:sp>
      </p:grpSp>
      <p:grpSp>
        <p:nvGrpSpPr>
          <p:cNvPr id="10" name="Group 9">
            <a:extLst>
              <a:ext uri="{FF2B5EF4-FFF2-40B4-BE49-F238E27FC236}">
                <a16:creationId xmlns:a16="http://schemas.microsoft.com/office/drawing/2014/main" id="{55EDC27C-5FCE-40EA-87F6-2EDE4DC66B7B}"/>
              </a:ext>
            </a:extLst>
          </p:cNvPr>
          <p:cNvGrpSpPr/>
          <p:nvPr/>
        </p:nvGrpSpPr>
        <p:grpSpPr>
          <a:xfrm>
            <a:off x="1413360" y="5319875"/>
            <a:ext cx="1181109" cy="318310"/>
            <a:chOff x="1542519" y="5776336"/>
            <a:chExt cx="1484633" cy="400110"/>
          </a:xfrm>
        </p:grpSpPr>
        <p:sp>
          <p:nvSpPr>
            <p:cNvPr id="56" name="Arrow: Right 55">
              <a:extLst>
                <a:ext uri="{FF2B5EF4-FFF2-40B4-BE49-F238E27FC236}">
                  <a16:creationId xmlns:a16="http://schemas.microsoft.com/office/drawing/2014/main" id="{0C7EDEBC-4094-49AA-8C02-838DFE5E1D1A}"/>
                </a:ext>
              </a:extLst>
            </p:cNvPr>
            <p:cNvSpPr/>
            <p:nvPr/>
          </p:nvSpPr>
          <p:spPr>
            <a:xfrm>
              <a:off x="1597153"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32">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542519" y="5860974"/>
              <a:ext cx="1484632" cy="254528"/>
            </a:xfrm>
            <a:prstGeom prst="rect">
              <a:avLst/>
            </a:prstGeom>
            <a:noFill/>
          </p:spPr>
          <p:txBody>
            <a:bodyPr wrap="square" rtlCol="0">
              <a:spAutoFit/>
            </a:bodyPr>
            <a:lstStyle/>
            <a:p>
              <a:r>
                <a:rPr lang="en-AU" sz="716" b="1">
                  <a:solidFill>
                    <a:schemeClr val="bg1"/>
                  </a:solidFill>
                </a:rPr>
                <a:t>Communication timeline</a:t>
              </a:r>
            </a:p>
          </p:txBody>
        </p:sp>
      </p:grpSp>
      <p:cxnSp>
        <p:nvCxnSpPr>
          <p:cNvPr id="96" name="Straight Connector 95">
            <a:extLst>
              <a:ext uri="{FF2B5EF4-FFF2-40B4-BE49-F238E27FC236}">
                <a16:creationId xmlns:a16="http://schemas.microsoft.com/office/drawing/2014/main" id="{513F7C89-D7E0-48BE-8692-2897973F57E1}"/>
              </a:ext>
            </a:extLst>
          </p:cNvPr>
          <p:cNvCxnSpPr>
            <a:cxnSpLocks/>
            <a:stCxn id="125" idx="6"/>
          </p:cNvCxnSpPr>
          <p:nvPr/>
        </p:nvCxnSpPr>
        <p:spPr>
          <a:xfrm flipV="1">
            <a:off x="9627240" y="3525862"/>
            <a:ext cx="693507" cy="219"/>
          </a:xfrm>
          <a:prstGeom prst="line">
            <a:avLst/>
          </a:prstGeom>
          <a:ln w="22225">
            <a:solidFill>
              <a:schemeClr val="accent6">
                <a:lumMod val="90000"/>
              </a:schemeClr>
            </a:solidFill>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8950294" y="3189422"/>
            <a:ext cx="676946" cy="673317"/>
          </a:xfrm>
          <a:prstGeom prst="ellipse">
            <a:avLst/>
          </a:prstGeom>
          <a:solidFill>
            <a:schemeClr val="accent6">
              <a:lumMod val="90000"/>
            </a:schemeClr>
          </a:solidFill>
          <a:ln>
            <a:noFill/>
          </a:ln>
        </p:spPr>
        <p:txBody>
          <a:bodyPr vert="horz" wrap="square" lIns="72746" tIns="36373" rIns="72746" bIns="36373" numCol="1" anchor="t" anchorCtr="0" compatLnSpc="1">
            <a:prstTxWarp prst="textNoShape">
              <a:avLst/>
            </a:prstTxWarp>
          </a:bodyPr>
          <a:lstStyle/>
          <a:p>
            <a:endParaRPr lang="en-US" sz="1910"/>
          </a:p>
        </p:txBody>
      </p:sp>
      <p:sp>
        <p:nvSpPr>
          <p:cNvPr id="102" name="Oval 101">
            <a:extLst>
              <a:ext uri="{FF2B5EF4-FFF2-40B4-BE49-F238E27FC236}">
                <a16:creationId xmlns:a16="http://schemas.microsoft.com/office/drawing/2014/main" id="{3A040174-E595-4F1F-A618-C5E818F887CB}"/>
              </a:ext>
            </a:extLst>
          </p:cNvPr>
          <p:cNvSpPr>
            <a:spLocks noChangeArrowheads="1"/>
          </p:cNvSpPr>
          <p:nvPr/>
        </p:nvSpPr>
        <p:spPr bwMode="auto">
          <a:xfrm>
            <a:off x="5259301" y="3187442"/>
            <a:ext cx="676946" cy="673317"/>
          </a:xfrm>
          <a:prstGeom prst="ellipse">
            <a:avLst/>
          </a:prstGeom>
          <a:solidFill>
            <a:schemeClr val="accent4"/>
          </a:solidFill>
          <a:ln>
            <a:noFill/>
          </a:ln>
        </p:spPr>
        <p:txBody>
          <a:bodyPr vert="horz" wrap="square" lIns="72746" tIns="36373" rIns="72746" bIns="36373" numCol="1" anchor="t" anchorCtr="0" compatLnSpc="1">
            <a:prstTxWarp prst="textNoShape">
              <a:avLst/>
            </a:prstTxWarp>
          </a:bodyPr>
          <a:lstStyle/>
          <a:p>
            <a:endParaRPr lang="en-US" sz="1910"/>
          </a:p>
        </p:txBody>
      </p:sp>
      <p:sp>
        <p:nvSpPr>
          <p:cNvPr id="8" name="Oval 7">
            <a:extLst>
              <a:ext uri="{FF2B5EF4-FFF2-40B4-BE49-F238E27FC236}">
                <a16:creationId xmlns:a16="http://schemas.microsoft.com/office/drawing/2014/main" id="{B255FDEC-2C55-4055-A21A-5E588F07BD69}"/>
              </a:ext>
            </a:extLst>
          </p:cNvPr>
          <p:cNvSpPr>
            <a:spLocks noChangeArrowheads="1"/>
          </p:cNvSpPr>
          <p:nvPr/>
        </p:nvSpPr>
        <p:spPr bwMode="auto">
          <a:xfrm>
            <a:off x="4134706" y="3185319"/>
            <a:ext cx="676946" cy="673317"/>
          </a:xfrm>
          <a:prstGeom prst="ellipse">
            <a:avLst/>
          </a:prstGeom>
          <a:solidFill>
            <a:schemeClr val="accent3"/>
          </a:solidFill>
          <a:ln>
            <a:noFill/>
          </a:ln>
        </p:spPr>
        <p:txBody>
          <a:bodyPr vert="horz" wrap="square" lIns="72746" tIns="36373" rIns="72746" bIns="36373" numCol="1" anchor="t" anchorCtr="0" compatLnSpc="1">
            <a:prstTxWarp prst="textNoShape">
              <a:avLst/>
            </a:prstTxWarp>
          </a:bodyPr>
          <a:lstStyle/>
          <a:p>
            <a:endParaRPr lang="en-US" sz="1910"/>
          </a:p>
        </p:txBody>
      </p:sp>
      <p:sp>
        <p:nvSpPr>
          <p:cNvPr id="21" name="Oval 20">
            <a:extLst>
              <a:ext uri="{FF2B5EF4-FFF2-40B4-BE49-F238E27FC236}">
                <a16:creationId xmlns:a16="http://schemas.microsoft.com/office/drawing/2014/main" id="{A0590C17-BC97-44DE-AC73-FAA4FE86FB6A}"/>
              </a:ext>
            </a:extLst>
          </p:cNvPr>
          <p:cNvSpPr>
            <a:spLocks noChangeArrowheads="1"/>
          </p:cNvSpPr>
          <p:nvPr/>
        </p:nvSpPr>
        <p:spPr bwMode="auto">
          <a:xfrm>
            <a:off x="3036958" y="3192042"/>
            <a:ext cx="676946" cy="673317"/>
          </a:xfrm>
          <a:prstGeom prst="ellipse">
            <a:avLst/>
          </a:prstGeom>
          <a:solidFill>
            <a:schemeClr val="accent2">
              <a:lumMod val="90000"/>
              <a:lumOff val="10000"/>
            </a:schemeClr>
          </a:solidFill>
          <a:ln>
            <a:noFill/>
          </a:ln>
        </p:spPr>
        <p:txBody>
          <a:bodyPr vert="horz" wrap="square" lIns="72746" tIns="36373" rIns="72746" bIns="36373" numCol="1" anchor="t" anchorCtr="0" compatLnSpc="1">
            <a:prstTxWarp prst="textNoShape">
              <a:avLst/>
            </a:prstTxWarp>
          </a:bodyPr>
          <a:lstStyle/>
          <a:p>
            <a:endParaRPr lang="en-US" sz="1910"/>
          </a:p>
        </p:txBody>
      </p:sp>
      <p:sp>
        <p:nvSpPr>
          <p:cNvPr id="33" name="Oval 32">
            <a:extLst>
              <a:ext uri="{FF2B5EF4-FFF2-40B4-BE49-F238E27FC236}">
                <a16:creationId xmlns:a16="http://schemas.microsoft.com/office/drawing/2014/main" id="{4B8799B6-113F-4BFE-8F6C-7BEE530ACCC2}"/>
              </a:ext>
            </a:extLst>
          </p:cNvPr>
          <p:cNvSpPr>
            <a:spLocks noChangeArrowheads="1"/>
          </p:cNvSpPr>
          <p:nvPr/>
        </p:nvSpPr>
        <p:spPr bwMode="auto">
          <a:xfrm>
            <a:off x="1815046" y="3184975"/>
            <a:ext cx="676946" cy="673317"/>
          </a:xfrm>
          <a:prstGeom prst="ellipse">
            <a:avLst/>
          </a:prstGeom>
          <a:solidFill>
            <a:schemeClr val="accent1"/>
          </a:solidFill>
          <a:ln>
            <a:noFill/>
          </a:ln>
        </p:spPr>
        <p:txBody>
          <a:bodyPr vert="horz" wrap="square" lIns="72746" tIns="36373" rIns="72746" bIns="36373" numCol="1" anchor="t" anchorCtr="0" compatLnSpc="1">
            <a:prstTxWarp prst="textNoShape">
              <a:avLst/>
            </a:prstTxWarp>
          </a:bodyPr>
          <a:lstStyle/>
          <a:p>
            <a:endParaRPr lang="en-US" sz="1910"/>
          </a:p>
        </p:txBody>
      </p:sp>
      <p:cxnSp>
        <p:nvCxnSpPr>
          <p:cNvPr id="48" name="Straight Connector 47">
            <a:extLst>
              <a:ext uri="{FF2B5EF4-FFF2-40B4-BE49-F238E27FC236}">
                <a16:creationId xmlns:a16="http://schemas.microsoft.com/office/drawing/2014/main" id="{A7C53C41-69E9-4DBD-81AA-BE16D7347D55}"/>
              </a:ext>
            </a:extLst>
          </p:cNvPr>
          <p:cNvCxnSpPr/>
          <p:nvPr/>
        </p:nvCxnSpPr>
        <p:spPr>
          <a:xfrm>
            <a:off x="2480541" y="3568836"/>
            <a:ext cx="560372"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FC63F4D-62FA-4F59-BFF4-07900374269B}"/>
              </a:ext>
            </a:extLst>
          </p:cNvPr>
          <p:cNvCxnSpPr/>
          <p:nvPr/>
        </p:nvCxnSpPr>
        <p:spPr>
          <a:xfrm>
            <a:off x="3685509" y="3568836"/>
            <a:ext cx="440015"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E2DE4A7-5321-4176-A3B3-D1DA09AD8C55}"/>
              </a:ext>
            </a:extLst>
          </p:cNvPr>
          <p:cNvCxnSpPr>
            <a:cxnSpLocks/>
          </p:cNvCxnSpPr>
          <p:nvPr/>
        </p:nvCxnSpPr>
        <p:spPr>
          <a:xfrm>
            <a:off x="4804502" y="3568836"/>
            <a:ext cx="473863"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35E7A08-E52F-4881-9D77-31641ED915FE}"/>
              </a:ext>
            </a:extLst>
          </p:cNvPr>
          <p:cNvCxnSpPr/>
          <p:nvPr/>
        </p:nvCxnSpPr>
        <p:spPr>
          <a:xfrm>
            <a:off x="5941232" y="3559077"/>
            <a:ext cx="507710" cy="0"/>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32DDB9-27F6-4EEC-9341-773BC46F8438}"/>
              </a:ext>
            </a:extLst>
          </p:cNvPr>
          <p:cNvCxnSpPr/>
          <p:nvPr/>
        </p:nvCxnSpPr>
        <p:spPr>
          <a:xfrm>
            <a:off x="7164265" y="3558414"/>
            <a:ext cx="507710" cy="0"/>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D5317F4-A3B1-4F52-B425-63F41CA67F20}"/>
              </a:ext>
            </a:extLst>
          </p:cNvPr>
          <p:cNvCxnSpPr>
            <a:cxnSpLocks/>
            <a:stCxn id="95" idx="6"/>
            <a:endCxn id="125" idx="2"/>
          </p:cNvCxnSpPr>
          <p:nvPr/>
        </p:nvCxnSpPr>
        <p:spPr>
          <a:xfrm>
            <a:off x="8320854" y="3526080"/>
            <a:ext cx="629439" cy="0"/>
          </a:xfrm>
          <a:prstGeom prst="line">
            <a:avLst/>
          </a:prstGeom>
          <a:ln w="158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95AB34D-CE6B-4BF0-AB25-2EC8E3572219}"/>
              </a:ext>
            </a:extLst>
          </p:cNvPr>
          <p:cNvCxnSpPr/>
          <p:nvPr/>
        </p:nvCxnSpPr>
        <p:spPr>
          <a:xfrm>
            <a:off x="2127675" y="3875394"/>
            <a:ext cx="0" cy="254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540286C-4D81-46DF-B8D8-86687B8D16C3}"/>
              </a:ext>
            </a:extLst>
          </p:cNvPr>
          <p:cNvCxnSpPr>
            <a:cxnSpLocks/>
          </p:cNvCxnSpPr>
          <p:nvPr/>
        </p:nvCxnSpPr>
        <p:spPr>
          <a:xfrm flipH="1">
            <a:off x="3366835" y="3849583"/>
            <a:ext cx="4572" cy="53865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66" name="Graphic 65" descr="Map compass">
            <a:extLst>
              <a:ext uri="{FF2B5EF4-FFF2-40B4-BE49-F238E27FC236}">
                <a16:creationId xmlns:a16="http://schemas.microsoft.com/office/drawing/2014/main" id="{DE7F31D7-7007-44EB-B61F-0D1C0DE273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11165" y="3276272"/>
            <a:ext cx="528757" cy="525922"/>
          </a:xfrm>
          <a:prstGeom prst="rect">
            <a:avLst/>
          </a:prstGeom>
        </p:spPr>
      </p:pic>
      <p:grpSp>
        <p:nvGrpSpPr>
          <p:cNvPr id="72" name="Graphic 70" descr="Email">
            <a:extLst>
              <a:ext uri="{FF2B5EF4-FFF2-40B4-BE49-F238E27FC236}">
                <a16:creationId xmlns:a16="http://schemas.microsoft.com/office/drawing/2014/main" id="{09FACB26-4B69-4CF2-A61D-35AF2B1ADA5C}"/>
              </a:ext>
            </a:extLst>
          </p:cNvPr>
          <p:cNvGrpSpPr/>
          <p:nvPr/>
        </p:nvGrpSpPr>
        <p:grpSpPr>
          <a:xfrm>
            <a:off x="4288780" y="3300273"/>
            <a:ext cx="372320" cy="370324"/>
            <a:chOff x="3665863" y="3228675"/>
            <a:chExt cx="426942" cy="469636"/>
          </a:xfrm>
          <a:solidFill>
            <a:srgbClr val="F37421"/>
          </a:solidFill>
        </p:grpSpPr>
        <p:sp>
          <p:nvSpPr>
            <p:cNvPr id="73" name="Freeform: Shape 72">
              <a:extLst>
                <a:ext uri="{FF2B5EF4-FFF2-40B4-BE49-F238E27FC236}">
                  <a16:creationId xmlns:a16="http://schemas.microsoft.com/office/drawing/2014/main" id="{66852A55-E413-462D-8D00-DCB43B249E30}"/>
                </a:ext>
              </a:extLst>
            </p:cNvPr>
            <p:cNvSpPr/>
            <p:nvPr/>
          </p:nvSpPr>
          <p:spPr>
            <a:xfrm>
              <a:off x="3665863" y="3228675"/>
              <a:ext cx="426942" cy="469636"/>
            </a:xfrm>
            <a:custGeom>
              <a:avLst/>
              <a:gdLst>
                <a:gd name="connsiteX0" fmla="*/ 394922 w 426942"/>
                <a:gd name="connsiteY0" fmla="*/ 424808 h 469636"/>
                <a:gd name="connsiteX1" fmla="*/ 288186 w 426942"/>
                <a:gd name="connsiteY1" fmla="*/ 323409 h 469636"/>
                <a:gd name="connsiteX2" fmla="*/ 394922 w 426942"/>
                <a:gd name="connsiteY2" fmla="*/ 222010 h 469636"/>
                <a:gd name="connsiteX3" fmla="*/ 394922 w 426942"/>
                <a:gd name="connsiteY3" fmla="*/ 424808 h 469636"/>
                <a:gd name="connsiteX4" fmla="*/ 49098 w 426942"/>
                <a:gd name="connsiteY4" fmla="*/ 437616 h 469636"/>
                <a:gd name="connsiteX5" fmla="*/ 154767 w 426942"/>
                <a:gd name="connsiteY5" fmla="*/ 337818 h 469636"/>
                <a:gd name="connsiteX6" fmla="*/ 162238 w 426942"/>
                <a:gd name="connsiteY6" fmla="*/ 330880 h 469636"/>
                <a:gd name="connsiteX7" fmla="*/ 265238 w 426942"/>
                <a:gd name="connsiteY7" fmla="*/ 330880 h 469636"/>
                <a:gd name="connsiteX8" fmla="*/ 272710 w 426942"/>
                <a:gd name="connsiteY8" fmla="*/ 337818 h 469636"/>
                <a:gd name="connsiteX9" fmla="*/ 377844 w 426942"/>
                <a:gd name="connsiteY9" fmla="*/ 437616 h 469636"/>
                <a:gd name="connsiteX10" fmla="*/ 49098 w 426942"/>
                <a:gd name="connsiteY10" fmla="*/ 437616 h 469636"/>
                <a:gd name="connsiteX11" fmla="*/ 32021 w 426942"/>
                <a:gd name="connsiteY11" fmla="*/ 221476 h 469636"/>
                <a:gd name="connsiteX12" fmla="*/ 138756 w 426942"/>
                <a:gd name="connsiteY12" fmla="*/ 322875 h 469636"/>
                <a:gd name="connsiteX13" fmla="*/ 32021 w 426942"/>
                <a:gd name="connsiteY13" fmla="*/ 424274 h 469636"/>
                <a:gd name="connsiteX14" fmla="*/ 32021 w 426942"/>
                <a:gd name="connsiteY14" fmla="*/ 221476 h 469636"/>
                <a:gd name="connsiteX15" fmla="*/ 106736 w 426942"/>
                <a:gd name="connsiteY15" fmla="*/ 85389 h 469636"/>
                <a:gd name="connsiteX16" fmla="*/ 320207 w 426942"/>
                <a:gd name="connsiteY16" fmla="*/ 85389 h 469636"/>
                <a:gd name="connsiteX17" fmla="*/ 320207 w 426942"/>
                <a:gd name="connsiteY17" fmla="*/ 263103 h 469636"/>
                <a:gd name="connsiteX18" fmla="*/ 272176 w 426942"/>
                <a:gd name="connsiteY18" fmla="*/ 309000 h 469636"/>
                <a:gd name="connsiteX19" fmla="*/ 154767 w 426942"/>
                <a:gd name="connsiteY19" fmla="*/ 309000 h 469636"/>
                <a:gd name="connsiteX20" fmla="*/ 106736 w 426942"/>
                <a:gd name="connsiteY20" fmla="*/ 263103 h 469636"/>
                <a:gd name="connsiteX21" fmla="*/ 106736 w 426942"/>
                <a:gd name="connsiteY21" fmla="*/ 85389 h 469636"/>
                <a:gd name="connsiteX22" fmla="*/ 352228 w 426942"/>
                <a:gd name="connsiteY22" fmla="*/ 99798 h 469636"/>
                <a:gd name="connsiteX23" fmla="*/ 352228 w 426942"/>
                <a:gd name="connsiteY23" fmla="*/ 53368 h 469636"/>
                <a:gd name="connsiteX24" fmla="*/ 277513 w 426942"/>
                <a:gd name="connsiteY24" fmla="*/ 53368 h 469636"/>
                <a:gd name="connsiteX25" fmla="*/ 213471 w 426942"/>
                <a:gd name="connsiteY25" fmla="*/ 0 h 469636"/>
                <a:gd name="connsiteX26" fmla="*/ 149430 w 426942"/>
                <a:gd name="connsiteY26" fmla="*/ 53368 h 469636"/>
                <a:gd name="connsiteX27" fmla="*/ 74715 w 426942"/>
                <a:gd name="connsiteY27" fmla="*/ 53368 h 469636"/>
                <a:gd name="connsiteX28" fmla="*/ 74715 w 426942"/>
                <a:gd name="connsiteY28" fmla="*/ 100331 h 469636"/>
                <a:gd name="connsiteX29" fmla="*/ 0 w 426942"/>
                <a:gd name="connsiteY29" fmla="*/ 171311 h 469636"/>
                <a:gd name="connsiteX30" fmla="*/ 0 w 426942"/>
                <a:gd name="connsiteY30" fmla="*/ 469637 h 469636"/>
                <a:gd name="connsiteX31" fmla="*/ 426943 w 426942"/>
                <a:gd name="connsiteY31" fmla="*/ 469637 h 469636"/>
                <a:gd name="connsiteX32" fmla="*/ 426943 w 426942"/>
                <a:gd name="connsiteY32" fmla="*/ 171311 h 469636"/>
                <a:gd name="connsiteX33" fmla="*/ 352228 w 426942"/>
                <a:gd name="connsiteY33" fmla="*/ 99798 h 46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26942" h="469636">
                  <a:moveTo>
                    <a:pt x="394922" y="424808"/>
                  </a:moveTo>
                  <a:lnTo>
                    <a:pt x="288186" y="323409"/>
                  </a:lnTo>
                  <a:lnTo>
                    <a:pt x="394922" y="222010"/>
                  </a:lnTo>
                  <a:lnTo>
                    <a:pt x="394922" y="424808"/>
                  </a:lnTo>
                  <a:close/>
                  <a:moveTo>
                    <a:pt x="49098" y="437616"/>
                  </a:moveTo>
                  <a:lnTo>
                    <a:pt x="154767" y="337818"/>
                  </a:lnTo>
                  <a:lnTo>
                    <a:pt x="162238" y="330880"/>
                  </a:lnTo>
                  <a:cubicBezTo>
                    <a:pt x="191057" y="303663"/>
                    <a:pt x="236419" y="303663"/>
                    <a:pt x="265238" y="330880"/>
                  </a:cubicBezTo>
                  <a:lnTo>
                    <a:pt x="272710" y="337818"/>
                  </a:lnTo>
                  <a:lnTo>
                    <a:pt x="377844" y="437616"/>
                  </a:lnTo>
                  <a:lnTo>
                    <a:pt x="49098" y="437616"/>
                  </a:lnTo>
                  <a:close/>
                  <a:moveTo>
                    <a:pt x="32021" y="221476"/>
                  </a:moveTo>
                  <a:lnTo>
                    <a:pt x="138756" y="322875"/>
                  </a:lnTo>
                  <a:lnTo>
                    <a:pt x="32021" y="424274"/>
                  </a:lnTo>
                  <a:lnTo>
                    <a:pt x="32021" y="221476"/>
                  </a:lnTo>
                  <a:close/>
                  <a:moveTo>
                    <a:pt x="106736" y="85389"/>
                  </a:moveTo>
                  <a:lnTo>
                    <a:pt x="320207" y="85389"/>
                  </a:lnTo>
                  <a:lnTo>
                    <a:pt x="320207" y="263103"/>
                  </a:lnTo>
                  <a:lnTo>
                    <a:pt x="272176" y="309000"/>
                  </a:lnTo>
                  <a:cubicBezTo>
                    <a:pt x="237487" y="282316"/>
                    <a:pt x="189456" y="282316"/>
                    <a:pt x="154767" y="309000"/>
                  </a:cubicBezTo>
                  <a:lnTo>
                    <a:pt x="106736" y="263103"/>
                  </a:lnTo>
                  <a:lnTo>
                    <a:pt x="106736" y="85389"/>
                  </a:lnTo>
                  <a:close/>
                  <a:moveTo>
                    <a:pt x="352228" y="99798"/>
                  </a:moveTo>
                  <a:lnTo>
                    <a:pt x="352228" y="53368"/>
                  </a:lnTo>
                  <a:lnTo>
                    <a:pt x="277513" y="53368"/>
                  </a:lnTo>
                  <a:lnTo>
                    <a:pt x="213471" y="0"/>
                  </a:lnTo>
                  <a:lnTo>
                    <a:pt x="149430" y="53368"/>
                  </a:lnTo>
                  <a:lnTo>
                    <a:pt x="74715" y="53368"/>
                  </a:lnTo>
                  <a:lnTo>
                    <a:pt x="74715" y="100331"/>
                  </a:lnTo>
                  <a:lnTo>
                    <a:pt x="0" y="171311"/>
                  </a:lnTo>
                  <a:lnTo>
                    <a:pt x="0" y="469637"/>
                  </a:lnTo>
                  <a:lnTo>
                    <a:pt x="426943" y="469637"/>
                  </a:lnTo>
                  <a:lnTo>
                    <a:pt x="426943" y="171311"/>
                  </a:lnTo>
                  <a:lnTo>
                    <a:pt x="352228" y="99798"/>
                  </a:lnTo>
                  <a:close/>
                </a:path>
              </a:pathLst>
            </a:custGeom>
            <a:solidFill>
              <a:schemeClr val="accent3"/>
            </a:solidFill>
            <a:ln w="5259" cap="flat">
              <a:solidFill>
                <a:schemeClr val="bg1"/>
              </a:solidFill>
              <a:prstDash val="solid"/>
              <a:miter/>
            </a:ln>
          </p:spPr>
          <p:txBody>
            <a:bodyPr rtlCol="0" anchor="ctr"/>
            <a:lstStyle/>
            <a:p>
              <a:endParaRPr lang="en-AU" sz="1432"/>
            </a:p>
          </p:txBody>
        </p:sp>
        <p:sp>
          <p:nvSpPr>
            <p:cNvPr id="74" name="Freeform: Shape 73">
              <a:extLst>
                <a:ext uri="{FF2B5EF4-FFF2-40B4-BE49-F238E27FC236}">
                  <a16:creationId xmlns:a16="http://schemas.microsoft.com/office/drawing/2014/main" id="{59DFCA5F-37DF-4910-AE7C-424D2A473DBC}"/>
                </a:ext>
              </a:extLst>
            </p:cNvPr>
            <p:cNvSpPr/>
            <p:nvPr/>
          </p:nvSpPr>
          <p:spPr>
            <a:xfrm>
              <a:off x="3810483" y="3345016"/>
              <a:ext cx="138763" cy="139823"/>
            </a:xfrm>
            <a:custGeom>
              <a:avLst/>
              <a:gdLst>
                <a:gd name="connsiteX0" fmla="*/ 68851 w 138763"/>
                <a:gd name="connsiteY0" fmla="*/ 88057 h 139823"/>
                <a:gd name="connsiteX1" fmla="*/ 51774 w 138763"/>
                <a:gd name="connsiteY1" fmla="*/ 70979 h 139823"/>
                <a:gd name="connsiteX2" fmla="*/ 68851 w 138763"/>
                <a:gd name="connsiteY2" fmla="*/ 53902 h 139823"/>
                <a:gd name="connsiteX3" fmla="*/ 85929 w 138763"/>
                <a:gd name="connsiteY3" fmla="*/ 70979 h 139823"/>
                <a:gd name="connsiteX4" fmla="*/ 68851 w 138763"/>
                <a:gd name="connsiteY4" fmla="*/ 88057 h 139823"/>
                <a:gd name="connsiteX5" fmla="*/ 68851 w 138763"/>
                <a:gd name="connsiteY5" fmla="*/ 139824 h 139823"/>
                <a:gd name="connsiteX6" fmla="*/ 103540 w 138763"/>
                <a:gd name="connsiteY6" fmla="*/ 131285 h 139823"/>
                <a:gd name="connsiteX7" fmla="*/ 107276 w 138763"/>
                <a:gd name="connsiteY7" fmla="*/ 119010 h 139823"/>
                <a:gd name="connsiteX8" fmla="*/ 95002 w 138763"/>
                <a:gd name="connsiteY8" fmla="*/ 115274 h 139823"/>
                <a:gd name="connsiteX9" fmla="*/ 68851 w 138763"/>
                <a:gd name="connsiteY9" fmla="*/ 121679 h 139823"/>
                <a:gd name="connsiteX10" fmla="*/ 17618 w 138763"/>
                <a:gd name="connsiteY10" fmla="*/ 69912 h 139823"/>
                <a:gd name="connsiteX11" fmla="*/ 69385 w 138763"/>
                <a:gd name="connsiteY11" fmla="*/ 18145 h 139823"/>
                <a:gd name="connsiteX12" fmla="*/ 121152 w 138763"/>
                <a:gd name="connsiteY12" fmla="*/ 69912 h 139823"/>
                <a:gd name="connsiteX13" fmla="*/ 121152 w 138763"/>
                <a:gd name="connsiteY13" fmla="*/ 86990 h 139823"/>
                <a:gd name="connsiteX14" fmla="*/ 104074 w 138763"/>
                <a:gd name="connsiteY14" fmla="*/ 69912 h 139823"/>
                <a:gd name="connsiteX15" fmla="*/ 75789 w 138763"/>
                <a:gd name="connsiteY15" fmla="*/ 35223 h 139823"/>
                <a:gd name="connsiteX16" fmla="*/ 36831 w 138763"/>
                <a:gd name="connsiteY16" fmla="*/ 56570 h 139823"/>
                <a:gd name="connsiteX17" fmla="*/ 51240 w 138763"/>
                <a:gd name="connsiteY17" fmla="*/ 98730 h 139823"/>
                <a:gd name="connsiteX18" fmla="*/ 95535 w 138763"/>
                <a:gd name="connsiteY18" fmla="*/ 91793 h 139823"/>
                <a:gd name="connsiteX19" fmla="*/ 121685 w 138763"/>
                <a:gd name="connsiteY19" fmla="*/ 103534 h 139823"/>
                <a:gd name="connsiteX20" fmla="*/ 138763 w 138763"/>
                <a:gd name="connsiteY20" fmla="*/ 86456 h 139823"/>
                <a:gd name="connsiteX21" fmla="*/ 138763 w 138763"/>
                <a:gd name="connsiteY21" fmla="*/ 69378 h 139823"/>
                <a:gd name="connsiteX22" fmla="*/ 69385 w 138763"/>
                <a:gd name="connsiteY22" fmla="*/ 0 h 139823"/>
                <a:gd name="connsiteX23" fmla="*/ 7 w 138763"/>
                <a:gd name="connsiteY23" fmla="*/ 69378 h 139823"/>
                <a:gd name="connsiteX24" fmla="*/ 68851 w 138763"/>
                <a:gd name="connsiteY24" fmla="*/ 139824 h 13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763" h="139823">
                  <a:moveTo>
                    <a:pt x="68851" y="88057"/>
                  </a:moveTo>
                  <a:cubicBezTo>
                    <a:pt x="59245" y="88057"/>
                    <a:pt x="51774" y="80052"/>
                    <a:pt x="51774" y="70979"/>
                  </a:cubicBezTo>
                  <a:cubicBezTo>
                    <a:pt x="51774" y="61373"/>
                    <a:pt x="59779" y="53902"/>
                    <a:pt x="68851" y="53902"/>
                  </a:cubicBezTo>
                  <a:cubicBezTo>
                    <a:pt x="78457" y="53902"/>
                    <a:pt x="85929" y="61373"/>
                    <a:pt x="85929" y="70979"/>
                  </a:cubicBezTo>
                  <a:cubicBezTo>
                    <a:pt x="85929" y="80585"/>
                    <a:pt x="78457" y="88057"/>
                    <a:pt x="68851" y="88057"/>
                  </a:cubicBezTo>
                  <a:close/>
                  <a:moveTo>
                    <a:pt x="68851" y="139824"/>
                  </a:moveTo>
                  <a:cubicBezTo>
                    <a:pt x="81126" y="139824"/>
                    <a:pt x="92867" y="136622"/>
                    <a:pt x="103540" y="131285"/>
                  </a:cubicBezTo>
                  <a:cubicBezTo>
                    <a:pt x="107810" y="128616"/>
                    <a:pt x="109411" y="123280"/>
                    <a:pt x="107276" y="119010"/>
                  </a:cubicBezTo>
                  <a:cubicBezTo>
                    <a:pt x="104608" y="114741"/>
                    <a:pt x="99271" y="113140"/>
                    <a:pt x="95002" y="115274"/>
                  </a:cubicBezTo>
                  <a:cubicBezTo>
                    <a:pt x="86996" y="119544"/>
                    <a:pt x="77924" y="121679"/>
                    <a:pt x="68851" y="121679"/>
                  </a:cubicBezTo>
                  <a:cubicBezTo>
                    <a:pt x="40566" y="121679"/>
                    <a:pt x="17085" y="98197"/>
                    <a:pt x="17618" y="69912"/>
                  </a:cubicBezTo>
                  <a:cubicBezTo>
                    <a:pt x="17618" y="41627"/>
                    <a:pt x="41100" y="18145"/>
                    <a:pt x="69385" y="18145"/>
                  </a:cubicBezTo>
                  <a:cubicBezTo>
                    <a:pt x="97670" y="18145"/>
                    <a:pt x="121152" y="41093"/>
                    <a:pt x="121152" y="69912"/>
                  </a:cubicBezTo>
                  <a:lnTo>
                    <a:pt x="121152" y="86990"/>
                  </a:lnTo>
                  <a:cubicBezTo>
                    <a:pt x="111546" y="86990"/>
                    <a:pt x="104074" y="79518"/>
                    <a:pt x="104074" y="69912"/>
                  </a:cubicBezTo>
                  <a:cubicBezTo>
                    <a:pt x="104074" y="52834"/>
                    <a:pt x="92333" y="38425"/>
                    <a:pt x="75789" y="35223"/>
                  </a:cubicBezTo>
                  <a:cubicBezTo>
                    <a:pt x="59245" y="32021"/>
                    <a:pt x="42701" y="41093"/>
                    <a:pt x="36831" y="56570"/>
                  </a:cubicBezTo>
                  <a:cubicBezTo>
                    <a:pt x="30960" y="72047"/>
                    <a:pt x="36831" y="90192"/>
                    <a:pt x="51240" y="98730"/>
                  </a:cubicBezTo>
                  <a:cubicBezTo>
                    <a:pt x="65649" y="107269"/>
                    <a:pt x="84328" y="104601"/>
                    <a:pt x="95535" y="91793"/>
                  </a:cubicBezTo>
                  <a:cubicBezTo>
                    <a:pt x="101939" y="99264"/>
                    <a:pt x="111546" y="103534"/>
                    <a:pt x="121685" y="103534"/>
                  </a:cubicBezTo>
                  <a:cubicBezTo>
                    <a:pt x="131292" y="103534"/>
                    <a:pt x="138763" y="96062"/>
                    <a:pt x="138763" y="86456"/>
                  </a:cubicBezTo>
                  <a:lnTo>
                    <a:pt x="138763" y="69378"/>
                  </a:lnTo>
                  <a:cubicBezTo>
                    <a:pt x="138763" y="30953"/>
                    <a:pt x="107810" y="0"/>
                    <a:pt x="69385" y="0"/>
                  </a:cubicBezTo>
                  <a:cubicBezTo>
                    <a:pt x="30960" y="0"/>
                    <a:pt x="7" y="30953"/>
                    <a:pt x="7" y="69378"/>
                  </a:cubicBezTo>
                  <a:cubicBezTo>
                    <a:pt x="-527" y="108337"/>
                    <a:pt x="30426" y="139290"/>
                    <a:pt x="68851" y="139824"/>
                  </a:cubicBezTo>
                  <a:close/>
                </a:path>
              </a:pathLst>
            </a:custGeom>
            <a:solidFill>
              <a:schemeClr val="bg1"/>
            </a:solidFill>
            <a:ln w="5259" cap="flat">
              <a:noFill/>
              <a:prstDash val="solid"/>
              <a:miter/>
            </a:ln>
          </p:spPr>
          <p:txBody>
            <a:bodyPr rtlCol="0" anchor="ctr"/>
            <a:lstStyle/>
            <a:p>
              <a:endParaRPr lang="en-AU" sz="1432"/>
            </a:p>
          </p:txBody>
        </p:sp>
      </p:grpSp>
      <p:grpSp>
        <p:nvGrpSpPr>
          <p:cNvPr id="101" name="Group 100">
            <a:extLst>
              <a:ext uri="{FF2B5EF4-FFF2-40B4-BE49-F238E27FC236}">
                <a16:creationId xmlns:a16="http://schemas.microsoft.com/office/drawing/2014/main" id="{A5523098-630F-4014-A1C4-0B87296745AA}"/>
              </a:ext>
            </a:extLst>
          </p:cNvPr>
          <p:cNvGrpSpPr/>
          <p:nvPr/>
        </p:nvGrpSpPr>
        <p:grpSpPr>
          <a:xfrm>
            <a:off x="5388611" y="3384664"/>
            <a:ext cx="454046" cy="226746"/>
            <a:chOff x="4360769" y="3378557"/>
            <a:chExt cx="482923" cy="242467"/>
          </a:xfrm>
        </p:grpSpPr>
        <p:sp>
          <p:nvSpPr>
            <p:cNvPr id="88" name="Freeform: Shape 87">
              <a:extLst>
                <a:ext uri="{FF2B5EF4-FFF2-40B4-BE49-F238E27FC236}">
                  <a16:creationId xmlns:a16="http://schemas.microsoft.com/office/drawing/2014/main" id="{702514A0-F0B2-4CB6-AE92-CD5636263187}"/>
                </a:ext>
              </a:extLst>
            </p:cNvPr>
            <p:cNvSpPr/>
            <p:nvPr/>
          </p:nvSpPr>
          <p:spPr>
            <a:xfrm>
              <a:off x="4542028" y="3446871"/>
              <a:ext cx="141697" cy="82673"/>
            </a:xfrm>
            <a:custGeom>
              <a:avLst/>
              <a:gdLst>
                <a:gd name="connsiteX0" fmla="*/ 141697 w 141697"/>
                <a:gd name="connsiteY0" fmla="*/ 48654 h 82673"/>
                <a:gd name="connsiteX1" fmla="*/ 107677 w 141697"/>
                <a:gd name="connsiteY1" fmla="*/ 82674 h 82673"/>
                <a:gd name="connsiteX2" fmla="*/ 73605 w 141697"/>
                <a:gd name="connsiteY2" fmla="*/ 48654 h 82673"/>
                <a:gd name="connsiteX3" fmla="*/ 92610 w 141697"/>
                <a:gd name="connsiteY3" fmla="*/ 48654 h 82673"/>
                <a:gd name="connsiteX4" fmla="*/ 59220 w 141697"/>
                <a:gd name="connsiteY4" fmla="*/ 28231 h 82673"/>
                <a:gd name="connsiteX5" fmla="*/ 34598 w 141697"/>
                <a:gd name="connsiteY5" fmla="*/ 37629 h 82673"/>
                <a:gd name="connsiteX6" fmla="*/ 0 w 141697"/>
                <a:gd name="connsiteY6" fmla="*/ 37629 h 82673"/>
                <a:gd name="connsiteX7" fmla="*/ 87186 w 141697"/>
                <a:gd name="connsiteY7" fmla="*/ 6256 h 82673"/>
                <a:gd name="connsiteX8" fmla="*/ 122587 w 141697"/>
                <a:gd name="connsiteY8" fmla="*/ 48654 h 8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73">
                  <a:moveTo>
                    <a:pt x="141697" y="48654"/>
                  </a:moveTo>
                  <a:lnTo>
                    <a:pt x="107677" y="82674"/>
                  </a:lnTo>
                  <a:lnTo>
                    <a:pt x="73605" y="48654"/>
                  </a:lnTo>
                  <a:lnTo>
                    <a:pt x="92610" y="48654"/>
                  </a:lnTo>
                  <a:cubicBezTo>
                    <a:pt x="86181" y="36131"/>
                    <a:pt x="73296" y="28250"/>
                    <a:pt x="59220" y="28231"/>
                  </a:cubicBezTo>
                  <a:cubicBezTo>
                    <a:pt x="50139" y="28241"/>
                    <a:pt x="41376" y="31585"/>
                    <a:pt x="34598" y="37629"/>
                  </a:cubicBezTo>
                  <a:lnTo>
                    <a:pt x="0" y="37629"/>
                  </a:lnTo>
                  <a:cubicBezTo>
                    <a:pt x="15412" y="4889"/>
                    <a:pt x="54447" y="-9157"/>
                    <a:pt x="87186" y="6256"/>
                  </a:cubicBezTo>
                  <a:cubicBezTo>
                    <a:pt x="104658" y="14481"/>
                    <a:pt x="117612" y="29995"/>
                    <a:pt x="122587" y="48654"/>
                  </a:cubicBezTo>
                  <a:close/>
                </a:path>
              </a:pathLst>
            </a:custGeom>
            <a:solidFill>
              <a:schemeClr val="bg1"/>
            </a:solidFill>
            <a:ln w="12700" cap="flat">
              <a:noFill/>
              <a:prstDash val="solid"/>
              <a:miter/>
            </a:ln>
          </p:spPr>
          <p:txBody>
            <a:bodyPr rtlCol="0" anchor="ctr"/>
            <a:lstStyle/>
            <a:p>
              <a:endParaRPr lang="en-AU" sz="1432"/>
            </a:p>
          </p:txBody>
        </p:sp>
        <p:sp>
          <p:nvSpPr>
            <p:cNvPr id="89" name="Freeform: Shape 88">
              <a:extLst>
                <a:ext uri="{FF2B5EF4-FFF2-40B4-BE49-F238E27FC236}">
                  <a16:creationId xmlns:a16="http://schemas.microsoft.com/office/drawing/2014/main" id="{0A62632F-104E-4A6C-9013-554670074060}"/>
                </a:ext>
              </a:extLst>
            </p:cNvPr>
            <p:cNvSpPr/>
            <p:nvPr/>
          </p:nvSpPr>
          <p:spPr>
            <a:xfrm>
              <a:off x="4518980" y="3495524"/>
              <a:ext cx="141697" cy="82687"/>
            </a:xfrm>
            <a:custGeom>
              <a:avLst/>
              <a:gdLst>
                <a:gd name="connsiteX0" fmla="*/ 0 w 141697"/>
                <a:gd name="connsiteY0" fmla="*/ 34020 h 82687"/>
                <a:gd name="connsiteX1" fmla="*/ 34072 w 141697"/>
                <a:gd name="connsiteY1" fmla="*/ 0 h 82687"/>
                <a:gd name="connsiteX2" fmla="*/ 68092 w 141697"/>
                <a:gd name="connsiteY2" fmla="*/ 34020 h 82687"/>
                <a:gd name="connsiteX3" fmla="*/ 48930 w 141697"/>
                <a:gd name="connsiteY3" fmla="*/ 34020 h 82687"/>
                <a:gd name="connsiteX4" fmla="*/ 82267 w 141697"/>
                <a:gd name="connsiteY4" fmla="*/ 54443 h 82687"/>
                <a:gd name="connsiteX5" fmla="*/ 106942 w 141697"/>
                <a:gd name="connsiteY5" fmla="*/ 45045 h 82687"/>
                <a:gd name="connsiteX6" fmla="*/ 141697 w 141697"/>
                <a:gd name="connsiteY6" fmla="*/ 45045 h 82687"/>
                <a:gd name="connsiteX7" fmla="*/ 54347 w 141697"/>
                <a:gd name="connsiteY7" fmla="*/ 76400 h 82687"/>
                <a:gd name="connsiteX8" fmla="*/ 18952 w 141697"/>
                <a:gd name="connsiteY8" fmla="*/ 34020 h 82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87">
                  <a:moveTo>
                    <a:pt x="0" y="34020"/>
                  </a:moveTo>
                  <a:lnTo>
                    <a:pt x="34072" y="0"/>
                  </a:lnTo>
                  <a:lnTo>
                    <a:pt x="68092" y="34020"/>
                  </a:lnTo>
                  <a:lnTo>
                    <a:pt x="48930" y="34020"/>
                  </a:lnTo>
                  <a:cubicBezTo>
                    <a:pt x="55341" y="46534"/>
                    <a:pt x="68207" y="54416"/>
                    <a:pt x="82267" y="54443"/>
                  </a:cubicBezTo>
                  <a:cubicBezTo>
                    <a:pt x="91366" y="54440"/>
                    <a:pt x="100147" y="51096"/>
                    <a:pt x="106942" y="45045"/>
                  </a:cubicBezTo>
                  <a:lnTo>
                    <a:pt x="141697" y="45045"/>
                  </a:lnTo>
                  <a:cubicBezTo>
                    <a:pt x="126235" y="77824"/>
                    <a:pt x="87126" y="91863"/>
                    <a:pt x="54347" y="76400"/>
                  </a:cubicBezTo>
                  <a:cubicBezTo>
                    <a:pt x="36891" y="68165"/>
                    <a:pt x="23944" y="52664"/>
                    <a:pt x="18952" y="34020"/>
                  </a:cubicBezTo>
                  <a:close/>
                </a:path>
              </a:pathLst>
            </a:custGeom>
            <a:solidFill>
              <a:schemeClr val="bg1"/>
            </a:solidFill>
            <a:ln w="12700" cap="flat">
              <a:noFill/>
              <a:prstDash val="solid"/>
              <a:miter/>
            </a:ln>
          </p:spPr>
          <p:txBody>
            <a:bodyPr rtlCol="0" anchor="ctr"/>
            <a:lstStyle/>
            <a:p>
              <a:endParaRPr lang="en-AU" sz="1432"/>
            </a:p>
          </p:txBody>
        </p:sp>
        <p:sp>
          <p:nvSpPr>
            <p:cNvPr id="90" name="Freeform: Shape 89">
              <a:extLst>
                <a:ext uri="{FF2B5EF4-FFF2-40B4-BE49-F238E27FC236}">
                  <a16:creationId xmlns:a16="http://schemas.microsoft.com/office/drawing/2014/main" id="{A48985F3-1BD1-4790-91AB-D19D2B1BF786}"/>
                </a:ext>
              </a:extLst>
            </p:cNvPr>
            <p:cNvSpPr/>
            <p:nvPr/>
          </p:nvSpPr>
          <p:spPr>
            <a:xfrm>
              <a:off x="4360769" y="3378557"/>
              <a:ext cx="482923" cy="242467"/>
            </a:xfrm>
            <a:custGeom>
              <a:avLst/>
              <a:gdLst>
                <a:gd name="connsiteX0" fmla="*/ 402756 w 482923"/>
                <a:gd name="connsiteY0" fmla="*/ 293929 h 293928"/>
                <a:gd name="connsiteX1" fmla="*/ 482900 w 482923"/>
                <a:gd name="connsiteY1" fmla="*/ 209899 h 293928"/>
                <a:gd name="connsiteX2" fmla="*/ 412731 w 482923"/>
                <a:gd name="connsiteY2" fmla="*/ 130601 h 293928"/>
                <a:gd name="connsiteX3" fmla="*/ 373461 w 482923"/>
                <a:gd name="connsiteY3" fmla="*/ 66551 h 293928"/>
                <a:gd name="connsiteX4" fmla="*/ 298543 w 482923"/>
                <a:gd name="connsiteY4" fmla="*/ 50801 h 293928"/>
                <a:gd name="connsiteX5" fmla="*/ 179158 w 482923"/>
                <a:gd name="connsiteY5" fmla="*/ 3079 h 293928"/>
                <a:gd name="connsiteX6" fmla="*/ 94423 w 482923"/>
                <a:gd name="connsiteY6" fmla="*/ 97579 h 293928"/>
                <a:gd name="connsiteX7" fmla="*/ 19033 w 482923"/>
                <a:gd name="connsiteY7" fmla="*/ 136691 h 293928"/>
                <a:gd name="connsiteX8" fmla="*/ 8953 w 482923"/>
                <a:gd name="connsiteY8" fmla="*/ 237281 h 293928"/>
                <a:gd name="connsiteX9" fmla="*/ 91588 w 482923"/>
                <a:gd name="connsiteY9" fmla="*/ 293351 h 293928"/>
                <a:gd name="connsiteX10" fmla="*/ 93006 w 482923"/>
                <a:gd name="connsiteY10" fmla="*/ 260749 h 293928"/>
                <a:gd name="connsiteX11" fmla="*/ 38038 w 482923"/>
                <a:gd name="connsiteY11" fmla="*/ 223421 h 293928"/>
                <a:gd name="connsiteX12" fmla="*/ 44706 w 482923"/>
                <a:gd name="connsiteY12" fmla="*/ 156379 h 293928"/>
                <a:gd name="connsiteX13" fmla="*/ 106446 w 482923"/>
                <a:gd name="connsiteY13" fmla="*/ 131179 h 293928"/>
                <a:gd name="connsiteX14" fmla="*/ 125083 w 482923"/>
                <a:gd name="connsiteY14" fmla="*/ 134276 h 293928"/>
                <a:gd name="connsiteX15" fmla="*/ 125083 w 482923"/>
                <a:gd name="connsiteY15" fmla="*/ 113696 h 293928"/>
                <a:gd name="connsiteX16" fmla="*/ 186561 w 482923"/>
                <a:gd name="connsiteY16" fmla="*/ 34946 h 293928"/>
                <a:gd name="connsiteX17" fmla="*/ 276651 w 482923"/>
                <a:gd name="connsiteY17" fmla="*/ 76946 h 293928"/>
                <a:gd name="connsiteX18" fmla="*/ 283003 w 482923"/>
                <a:gd name="connsiteY18" fmla="*/ 89599 h 293928"/>
                <a:gd name="connsiteX19" fmla="*/ 296181 w 482923"/>
                <a:gd name="connsiteY19" fmla="*/ 84926 h 293928"/>
                <a:gd name="connsiteX20" fmla="*/ 354823 w 482923"/>
                <a:gd name="connsiteY20" fmla="*/ 93116 h 293928"/>
                <a:gd name="connsiteX21" fmla="*/ 381861 w 482923"/>
                <a:gd name="connsiteY21" fmla="*/ 146299 h 293928"/>
                <a:gd name="connsiteX22" fmla="*/ 381861 w 482923"/>
                <a:gd name="connsiteY22" fmla="*/ 162679 h 293928"/>
                <a:gd name="connsiteX23" fmla="*/ 403281 w 482923"/>
                <a:gd name="connsiteY23" fmla="*/ 162679 h 293928"/>
                <a:gd name="connsiteX24" fmla="*/ 450694 w 482923"/>
                <a:gd name="connsiteY24" fmla="*/ 213791 h 293928"/>
                <a:gd name="connsiteX25" fmla="*/ 402756 w 482923"/>
                <a:gd name="connsiteY25" fmla="*/ 261221 h 293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2923" h="293928">
                  <a:moveTo>
                    <a:pt x="402756" y="293929"/>
                  </a:moveTo>
                  <a:cubicBezTo>
                    <a:pt x="448091" y="292856"/>
                    <a:pt x="483973" y="255234"/>
                    <a:pt x="482900" y="209899"/>
                  </a:cubicBezTo>
                  <a:cubicBezTo>
                    <a:pt x="481953" y="169901"/>
                    <a:pt x="452316" y="136408"/>
                    <a:pt x="412731" y="130601"/>
                  </a:cubicBezTo>
                  <a:cubicBezTo>
                    <a:pt x="408548" y="104927"/>
                    <a:pt x="394445" y="81925"/>
                    <a:pt x="373461" y="66551"/>
                  </a:cubicBezTo>
                  <a:cubicBezTo>
                    <a:pt x="351744" y="51161"/>
                    <a:pt x="324620" y="45458"/>
                    <a:pt x="298543" y="50801"/>
                  </a:cubicBezTo>
                  <a:cubicBezTo>
                    <a:pt x="272889" y="11193"/>
                    <a:pt x="225047" y="-7932"/>
                    <a:pt x="179158" y="3079"/>
                  </a:cubicBezTo>
                  <a:cubicBezTo>
                    <a:pt x="134434" y="14597"/>
                    <a:pt x="101014" y="51867"/>
                    <a:pt x="94423" y="97579"/>
                  </a:cubicBezTo>
                  <a:cubicBezTo>
                    <a:pt x="64629" y="98379"/>
                    <a:pt x="36845" y="112793"/>
                    <a:pt x="19033" y="136691"/>
                  </a:cubicBezTo>
                  <a:cubicBezTo>
                    <a:pt x="-2071" y="166007"/>
                    <a:pt x="-5914" y="204361"/>
                    <a:pt x="8953" y="237281"/>
                  </a:cubicBezTo>
                  <a:cubicBezTo>
                    <a:pt x="24109" y="269730"/>
                    <a:pt x="55835" y="291258"/>
                    <a:pt x="91588" y="293351"/>
                  </a:cubicBezTo>
                  <a:close/>
                  <a:moveTo>
                    <a:pt x="93006" y="260749"/>
                  </a:moveTo>
                  <a:cubicBezTo>
                    <a:pt x="69250" y="259252"/>
                    <a:pt x="48190" y="244951"/>
                    <a:pt x="38038" y="223421"/>
                  </a:cubicBezTo>
                  <a:cubicBezTo>
                    <a:pt x="28188" y="201477"/>
                    <a:pt x="30726" y="175953"/>
                    <a:pt x="44706" y="156379"/>
                  </a:cubicBezTo>
                  <a:cubicBezTo>
                    <a:pt x="58998" y="137151"/>
                    <a:pt x="82781" y="127444"/>
                    <a:pt x="106446" y="131179"/>
                  </a:cubicBezTo>
                  <a:lnTo>
                    <a:pt x="125083" y="134276"/>
                  </a:lnTo>
                  <a:lnTo>
                    <a:pt x="125083" y="113696"/>
                  </a:lnTo>
                  <a:cubicBezTo>
                    <a:pt x="125266" y="76514"/>
                    <a:pt x="150534" y="44146"/>
                    <a:pt x="186561" y="34946"/>
                  </a:cubicBezTo>
                  <a:cubicBezTo>
                    <a:pt x="222710" y="26230"/>
                    <a:pt x="260086" y="43654"/>
                    <a:pt x="276651" y="76946"/>
                  </a:cubicBezTo>
                  <a:lnTo>
                    <a:pt x="283003" y="89599"/>
                  </a:lnTo>
                  <a:lnTo>
                    <a:pt x="296181" y="84926"/>
                  </a:lnTo>
                  <a:cubicBezTo>
                    <a:pt x="315897" y="77960"/>
                    <a:pt x="337770" y="81015"/>
                    <a:pt x="354823" y="93116"/>
                  </a:cubicBezTo>
                  <a:cubicBezTo>
                    <a:pt x="371779" y="105537"/>
                    <a:pt x="381817" y="125281"/>
                    <a:pt x="381861" y="146299"/>
                  </a:cubicBezTo>
                  <a:lnTo>
                    <a:pt x="381861" y="162679"/>
                  </a:lnTo>
                  <a:lnTo>
                    <a:pt x="403281" y="162679"/>
                  </a:lnTo>
                  <a:cubicBezTo>
                    <a:pt x="430488" y="163700"/>
                    <a:pt x="451716" y="186584"/>
                    <a:pt x="450694" y="213791"/>
                  </a:cubicBezTo>
                  <a:cubicBezTo>
                    <a:pt x="449719" y="239767"/>
                    <a:pt x="428741" y="260523"/>
                    <a:pt x="402756" y="261221"/>
                  </a:cubicBezTo>
                  <a:close/>
                </a:path>
              </a:pathLst>
            </a:custGeom>
            <a:noFill/>
            <a:ln w="12700" cap="flat">
              <a:solidFill>
                <a:schemeClr val="bg1"/>
              </a:solidFill>
              <a:prstDash val="solid"/>
              <a:miter/>
            </a:ln>
          </p:spPr>
          <p:txBody>
            <a:bodyPr rtlCol="0" anchor="ctr"/>
            <a:lstStyle/>
            <a:p>
              <a:endParaRPr lang="en-AU" sz="1432"/>
            </a:p>
          </p:txBody>
        </p:sp>
      </p:grpSp>
      <p:sp>
        <p:nvSpPr>
          <p:cNvPr id="92" name="Oval 91">
            <a:extLst>
              <a:ext uri="{FF2B5EF4-FFF2-40B4-BE49-F238E27FC236}">
                <a16:creationId xmlns:a16="http://schemas.microsoft.com/office/drawing/2014/main" id="{12A43CC8-A030-4233-A448-B6F417024806}"/>
              </a:ext>
            </a:extLst>
          </p:cNvPr>
          <p:cNvSpPr>
            <a:spLocks noChangeArrowheads="1"/>
          </p:cNvSpPr>
          <p:nvPr/>
        </p:nvSpPr>
        <p:spPr bwMode="auto">
          <a:xfrm>
            <a:off x="6351600" y="3188215"/>
            <a:ext cx="676946" cy="673317"/>
          </a:xfrm>
          <a:prstGeom prst="ellipse">
            <a:avLst/>
          </a:prstGeom>
          <a:solidFill>
            <a:schemeClr val="accent5"/>
          </a:solidFill>
          <a:ln>
            <a:noFill/>
          </a:ln>
        </p:spPr>
        <p:txBody>
          <a:bodyPr vert="horz" wrap="square" lIns="72746" tIns="36373" rIns="72746" bIns="36373" numCol="1" anchor="t" anchorCtr="0" compatLnSpc="1">
            <a:prstTxWarp prst="textNoShape">
              <a:avLst/>
            </a:prstTxWarp>
          </a:bodyPr>
          <a:lstStyle/>
          <a:p>
            <a:endParaRPr lang="en-US" sz="1910"/>
          </a:p>
        </p:txBody>
      </p:sp>
      <p:sp>
        <p:nvSpPr>
          <p:cNvPr id="94" name="Freeform 37">
            <a:extLst>
              <a:ext uri="{FF2B5EF4-FFF2-40B4-BE49-F238E27FC236}">
                <a16:creationId xmlns:a16="http://schemas.microsoft.com/office/drawing/2014/main" id="{29F1F4BC-70D8-45BA-9A17-AC8BC905ACCA}"/>
              </a:ext>
            </a:extLst>
          </p:cNvPr>
          <p:cNvSpPr>
            <a:spLocks noEditPoints="1"/>
          </p:cNvSpPr>
          <p:nvPr/>
        </p:nvSpPr>
        <p:spPr bwMode="auto">
          <a:xfrm>
            <a:off x="1942172" y="3345249"/>
            <a:ext cx="406168" cy="336659"/>
          </a:xfrm>
          <a:custGeom>
            <a:avLst/>
            <a:gdLst>
              <a:gd name="T0" fmla="*/ 212 w 214"/>
              <a:gd name="T1" fmla="*/ 51 h 179"/>
              <a:gd name="T2" fmla="*/ 162 w 214"/>
              <a:gd name="T3" fmla="*/ 38 h 179"/>
              <a:gd name="T4" fmla="*/ 163 w 214"/>
              <a:gd name="T5" fmla="*/ 30 h 179"/>
              <a:gd name="T6" fmla="*/ 133 w 214"/>
              <a:gd name="T7" fmla="*/ 0 h 179"/>
              <a:gd name="T8" fmla="*/ 103 w 214"/>
              <a:gd name="T9" fmla="*/ 30 h 179"/>
              <a:gd name="T10" fmla="*/ 105 w 214"/>
              <a:gd name="T11" fmla="*/ 42 h 179"/>
              <a:gd name="T12" fmla="*/ 72 w 214"/>
              <a:gd name="T13" fmla="*/ 51 h 179"/>
              <a:gd name="T14" fmla="*/ 3 w 214"/>
              <a:gd name="T15" fmla="*/ 33 h 179"/>
              <a:gd name="T16" fmla="*/ 1 w 214"/>
              <a:gd name="T17" fmla="*/ 33 h 179"/>
              <a:gd name="T18" fmla="*/ 0 w 214"/>
              <a:gd name="T19" fmla="*/ 35 h 179"/>
              <a:gd name="T20" fmla="*/ 0 w 214"/>
              <a:gd name="T21" fmla="*/ 159 h 179"/>
              <a:gd name="T22" fmla="*/ 2 w 214"/>
              <a:gd name="T23" fmla="*/ 161 h 179"/>
              <a:gd name="T24" fmla="*/ 72 w 214"/>
              <a:gd name="T25" fmla="*/ 179 h 179"/>
              <a:gd name="T26" fmla="*/ 72 w 214"/>
              <a:gd name="T27" fmla="*/ 179 h 179"/>
              <a:gd name="T28" fmla="*/ 72 w 214"/>
              <a:gd name="T29" fmla="*/ 179 h 179"/>
              <a:gd name="T30" fmla="*/ 72 w 214"/>
              <a:gd name="T31" fmla="*/ 179 h 179"/>
              <a:gd name="T32" fmla="*/ 73 w 214"/>
              <a:gd name="T33" fmla="*/ 179 h 179"/>
              <a:gd name="T34" fmla="*/ 142 w 214"/>
              <a:gd name="T35" fmla="*/ 161 h 179"/>
              <a:gd name="T36" fmla="*/ 211 w 214"/>
              <a:gd name="T37" fmla="*/ 179 h 179"/>
              <a:gd name="T38" fmla="*/ 212 w 214"/>
              <a:gd name="T39" fmla="*/ 179 h 179"/>
              <a:gd name="T40" fmla="*/ 213 w 214"/>
              <a:gd name="T41" fmla="*/ 178 h 179"/>
              <a:gd name="T42" fmla="*/ 214 w 214"/>
              <a:gd name="T43" fmla="*/ 176 h 179"/>
              <a:gd name="T44" fmla="*/ 214 w 214"/>
              <a:gd name="T45" fmla="*/ 53 h 179"/>
              <a:gd name="T46" fmla="*/ 212 w 214"/>
              <a:gd name="T47" fmla="*/ 51 h 179"/>
              <a:gd name="T48" fmla="*/ 133 w 214"/>
              <a:gd name="T49" fmla="*/ 5 h 179"/>
              <a:gd name="T50" fmla="*/ 159 w 214"/>
              <a:gd name="T51" fmla="*/ 30 h 179"/>
              <a:gd name="T52" fmla="*/ 157 w 214"/>
              <a:gd name="T53" fmla="*/ 39 h 179"/>
              <a:gd name="T54" fmla="*/ 157 w 214"/>
              <a:gd name="T55" fmla="*/ 39 h 179"/>
              <a:gd name="T56" fmla="*/ 157 w 214"/>
              <a:gd name="T57" fmla="*/ 39 h 179"/>
              <a:gd name="T58" fmla="*/ 133 w 214"/>
              <a:gd name="T59" fmla="*/ 75 h 179"/>
              <a:gd name="T60" fmla="*/ 108 w 214"/>
              <a:gd name="T61" fmla="*/ 30 h 179"/>
              <a:gd name="T62" fmla="*/ 133 w 214"/>
              <a:gd name="T63" fmla="*/ 5 h 179"/>
              <a:gd name="T64" fmla="*/ 5 w 214"/>
              <a:gd name="T65" fmla="*/ 38 h 179"/>
              <a:gd name="T66" fmla="*/ 70 w 214"/>
              <a:gd name="T67" fmla="*/ 55 h 179"/>
              <a:gd name="T68" fmla="*/ 70 w 214"/>
              <a:gd name="T69" fmla="*/ 173 h 179"/>
              <a:gd name="T70" fmla="*/ 5 w 214"/>
              <a:gd name="T71" fmla="*/ 157 h 179"/>
              <a:gd name="T72" fmla="*/ 5 w 214"/>
              <a:gd name="T73" fmla="*/ 38 h 179"/>
              <a:gd name="T74" fmla="*/ 75 w 214"/>
              <a:gd name="T75" fmla="*/ 55 h 179"/>
              <a:gd name="T76" fmla="*/ 107 w 214"/>
              <a:gd name="T77" fmla="*/ 47 h 179"/>
              <a:gd name="T78" fmla="*/ 133 w 214"/>
              <a:gd name="T79" fmla="*/ 79 h 179"/>
              <a:gd name="T80" fmla="*/ 140 w 214"/>
              <a:gd name="T81" fmla="*/ 77 h 179"/>
              <a:gd name="T82" fmla="*/ 140 w 214"/>
              <a:gd name="T83" fmla="*/ 157 h 179"/>
              <a:gd name="T84" fmla="*/ 75 w 214"/>
              <a:gd name="T85" fmla="*/ 173 h 179"/>
              <a:gd name="T86" fmla="*/ 75 w 214"/>
              <a:gd name="T87" fmla="*/ 55 h 179"/>
              <a:gd name="T88" fmla="*/ 209 w 214"/>
              <a:gd name="T89" fmla="*/ 173 h 179"/>
              <a:gd name="T90" fmla="*/ 144 w 214"/>
              <a:gd name="T91" fmla="*/ 157 h 179"/>
              <a:gd name="T92" fmla="*/ 144 w 214"/>
              <a:gd name="T93" fmla="*/ 73 h 179"/>
              <a:gd name="T94" fmla="*/ 161 w 214"/>
              <a:gd name="T95" fmla="*/ 43 h 179"/>
              <a:gd name="T96" fmla="*/ 209 w 214"/>
              <a:gd name="T97" fmla="*/ 55 h 179"/>
              <a:gd name="T98" fmla="*/ 209 w 214"/>
              <a:gd name="T99" fmla="*/ 17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4" h="179">
                <a:moveTo>
                  <a:pt x="212" y="51"/>
                </a:moveTo>
                <a:cubicBezTo>
                  <a:pt x="162" y="38"/>
                  <a:pt x="162" y="38"/>
                  <a:pt x="162" y="38"/>
                </a:cubicBezTo>
                <a:cubicBezTo>
                  <a:pt x="163" y="35"/>
                  <a:pt x="163" y="33"/>
                  <a:pt x="163" y="30"/>
                </a:cubicBezTo>
                <a:cubicBezTo>
                  <a:pt x="163" y="14"/>
                  <a:pt x="150" y="0"/>
                  <a:pt x="133" y="0"/>
                </a:cubicBezTo>
                <a:cubicBezTo>
                  <a:pt x="117" y="0"/>
                  <a:pt x="103" y="14"/>
                  <a:pt x="103" y="30"/>
                </a:cubicBezTo>
                <a:cubicBezTo>
                  <a:pt x="103" y="34"/>
                  <a:pt x="104" y="38"/>
                  <a:pt x="105" y="42"/>
                </a:cubicBezTo>
                <a:cubicBezTo>
                  <a:pt x="72" y="51"/>
                  <a:pt x="72" y="51"/>
                  <a:pt x="72" y="51"/>
                </a:cubicBezTo>
                <a:cubicBezTo>
                  <a:pt x="3" y="33"/>
                  <a:pt x="3" y="33"/>
                  <a:pt x="3" y="33"/>
                </a:cubicBezTo>
                <a:cubicBezTo>
                  <a:pt x="2" y="33"/>
                  <a:pt x="2" y="33"/>
                  <a:pt x="1" y="33"/>
                </a:cubicBezTo>
                <a:cubicBezTo>
                  <a:pt x="0" y="34"/>
                  <a:pt x="0" y="35"/>
                  <a:pt x="0" y="35"/>
                </a:cubicBezTo>
                <a:cubicBezTo>
                  <a:pt x="0" y="159"/>
                  <a:pt x="0" y="159"/>
                  <a:pt x="0" y="159"/>
                </a:cubicBezTo>
                <a:cubicBezTo>
                  <a:pt x="0" y="160"/>
                  <a:pt x="1" y="161"/>
                  <a:pt x="2" y="161"/>
                </a:cubicBezTo>
                <a:cubicBezTo>
                  <a:pt x="72" y="179"/>
                  <a:pt x="72" y="179"/>
                  <a:pt x="72" y="179"/>
                </a:cubicBezTo>
                <a:cubicBezTo>
                  <a:pt x="72" y="179"/>
                  <a:pt x="72" y="179"/>
                  <a:pt x="72" y="179"/>
                </a:cubicBezTo>
                <a:cubicBezTo>
                  <a:pt x="72" y="179"/>
                  <a:pt x="72" y="179"/>
                  <a:pt x="72" y="179"/>
                </a:cubicBezTo>
                <a:cubicBezTo>
                  <a:pt x="72" y="179"/>
                  <a:pt x="72" y="179"/>
                  <a:pt x="72" y="179"/>
                </a:cubicBezTo>
                <a:cubicBezTo>
                  <a:pt x="72" y="179"/>
                  <a:pt x="73" y="179"/>
                  <a:pt x="73" y="179"/>
                </a:cubicBezTo>
                <a:cubicBezTo>
                  <a:pt x="142" y="161"/>
                  <a:pt x="142" y="161"/>
                  <a:pt x="142" y="161"/>
                </a:cubicBezTo>
                <a:cubicBezTo>
                  <a:pt x="211" y="179"/>
                  <a:pt x="211" y="179"/>
                  <a:pt x="211" y="179"/>
                </a:cubicBezTo>
                <a:cubicBezTo>
                  <a:pt x="211" y="179"/>
                  <a:pt x="211" y="179"/>
                  <a:pt x="212" y="179"/>
                </a:cubicBezTo>
                <a:cubicBezTo>
                  <a:pt x="212" y="179"/>
                  <a:pt x="213" y="179"/>
                  <a:pt x="213" y="178"/>
                </a:cubicBezTo>
                <a:cubicBezTo>
                  <a:pt x="214" y="178"/>
                  <a:pt x="214" y="177"/>
                  <a:pt x="214" y="176"/>
                </a:cubicBezTo>
                <a:cubicBezTo>
                  <a:pt x="214" y="53"/>
                  <a:pt x="214" y="53"/>
                  <a:pt x="214" y="53"/>
                </a:cubicBezTo>
                <a:cubicBezTo>
                  <a:pt x="214" y="52"/>
                  <a:pt x="213" y="51"/>
                  <a:pt x="212" y="51"/>
                </a:cubicBezTo>
                <a:close/>
                <a:moveTo>
                  <a:pt x="133" y="5"/>
                </a:moveTo>
                <a:cubicBezTo>
                  <a:pt x="147" y="5"/>
                  <a:pt x="159" y="16"/>
                  <a:pt x="159" y="30"/>
                </a:cubicBezTo>
                <a:cubicBezTo>
                  <a:pt x="159" y="33"/>
                  <a:pt x="158" y="36"/>
                  <a:pt x="157" y="39"/>
                </a:cubicBezTo>
                <a:cubicBezTo>
                  <a:pt x="157" y="39"/>
                  <a:pt x="157" y="39"/>
                  <a:pt x="157" y="39"/>
                </a:cubicBezTo>
                <a:cubicBezTo>
                  <a:pt x="157" y="39"/>
                  <a:pt x="157" y="39"/>
                  <a:pt x="157" y="39"/>
                </a:cubicBezTo>
                <a:cubicBezTo>
                  <a:pt x="153" y="55"/>
                  <a:pt x="140" y="75"/>
                  <a:pt x="133" y="75"/>
                </a:cubicBezTo>
                <a:cubicBezTo>
                  <a:pt x="125" y="75"/>
                  <a:pt x="108" y="45"/>
                  <a:pt x="108" y="30"/>
                </a:cubicBezTo>
                <a:cubicBezTo>
                  <a:pt x="108" y="16"/>
                  <a:pt x="119" y="5"/>
                  <a:pt x="133" y="5"/>
                </a:cubicBezTo>
                <a:close/>
                <a:moveTo>
                  <a:pt x="5" y="38"/>
                </a:moveTo>
                <a:cubicBezTo>
                  <a:pt x="70" y="55"/>
                  <a:pt x="70" y="55"/>
                  <a:pt x="70" y="55"/>
                </a:cubicBezTo>
                <a:cubicBezTo>
                  <a:pt x="70" y="173"/>
                  <a:pt x="70" y="173"/>
                  <a:pt x="70" y="173"/>
                </a:cubicBezTo>
                <a:cubicBezTo>
                  <a:pt x="5" y="157"/>
                  <a:pt x="5" y="157"/>
                  <a:pt x="5" y="157"/>
                </a:cubicBezTo>
                <a:lnTo>
                  <a:pt x="5" y="38"/>
                </a:lnTo>
                <a:close/>
                <a:moveTo>
                  <a:pt x="75" y="55"/>
                </a:moveTo>
                <a:cubicBezTo>
                  <a:pt x="107" y="47"/>
                  <a:pt x="107" y="47"/>
                  <a:pt x="107" y="47"/>
                </a:cubicBezTo>
                <a:cubicBezTo>
                  <a:pt x="112" y="62"/>
                  <a:pt x="124" y="79"/>
                  <a:pt x="133" y="79"/>
                </a:cubicBezTo>
                <a:cubicBezTo>
                  <a:pt x="135" y="79"/>
                  <a:pt x="137" y="79"/>
                  <a:pt x="140" y="77"/>
                </a:cubicBezTo>
                <a:cubicBezTo>
                  <a:pt x="140" y="157"/>
                  <a:pt x="140" y="157"/>
                  <a:pt x="140" y="157"/>
                </a:cubicBezTo>
                <a:cubicBezTo>
                  <a:pt x="75" y="173"/>
                  <a:pt x="75" y="173"/>
                  <a:pt x="75" y="173"/>
                </a:cubicBezTo>
                <a:lnTo>
                  <a:pt x="75" y="55"/>
                </a:lnTo>
                <a:close/>
                <a:moveTo>
                  <a:pt x="209" y="173"/>
                </a:moveTo>
                <a:cubicBezTo>
                  <a:pt x="144" y="157"/>
                  <a:pt x="144" y="157"/>
                  <a:pt x="144" y="157"/>
                </a:cubicBezTo>
                <a:cubicBezTo>
                  <a:pt x="144" y="73"/>
                  <a:pt x="144" y="73"/>
                  <a:pt x="144" y="73"/>
                </a:cubicBezTo>
                <a:cubicBezTo>
                  <a:pt x="151" y="66"/>
                  <a:pt x="158" y="53"/>
                  <a:pt x="161" y="43"/>
                </a:cubicBezTo>
                <a:cubicBezTo>
                  <a:pt x="209" y="55"/>
                  <a:pt x="209" y="55"/>
                  <a:pt x="209" y="55"/>
                </a:cubicBezTo>
                <a:lnTo>
                  <a:pt x="209" y="1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2746" tIns="36373" rIns="72746" bIns="36373" numCol="1" anchor="t" anchorCtr="0" compatLnSpc="1">
            <a:prstTxWarp prst="textNoShape">
              <a:avLst/>
            </a:prstTxWarp>
          </a:bodyPr>
          <a:lstStyle/>
          <a:p>
            <a:endParaRPr lang="en-US" sz="1910"/>
          </a:p>
        </p:txBody>
      </p: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7643908" y="3189422"/>
            <a:ext cx="676946" cy="673317"/>
          </a:xfrm>
          <a:prstGeom prst="ellipse">
            <a:avLst/>
          </a:prstGeom>
          <a:solidFill>
            <a:schemeClr val="bg2">
              <a:lumMod val="50000"/>
            </a:schemeClr>
          </a:solidFill>
          <a:ln>
            <a:noFill/>
          </a:ln>
        </p:spPr>
        <p:txBody>
          <a:bodyPr vert="horz" wrap="square" lIns="72746" tIns="36373" rIns="72746" bIns="36373" numCol="1" anchor="t" anchorCtr="0" compatLnSpc="1">
            <a:prstTxWarp prst="textNoShape">
              <a:avLst/>
            </a:prstTxWarp>
          </a:bodyPr>
          <a:lstStyle/>
          <a:p>
            <a:endParaRPr lang="en-US" sz="1910"/>
          </a:p>
        </p:txBody>
      </p: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02379" y="3300273"/>
            <a:ext cx="440015" cy="437656"/>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10169831" y="3292998"/>
            <a:ext cx="440015" cy="437656"/>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32"/>
          </a:p>
        </p:txBody>
      </p:sp>
      <p:cxnSp>
        <p:nvCxnSpPr>
          <p:cNvPr id="112" name="Straight Arrow Connector 111">
            <a:extLst>
              <a:ext uri="{FF2B5EF4-FFF2-40B4-BE49-F238E27FC236}">
                <a16:creationId xmlns:a16="http://schemas.microsoft.com/office/drawing/2014/main" id="{41E33DBA-BD34-4646-AF95-F415D276DC6E}"/>
              </a:ext>
            </a:extLst>
          </p:cNvPr>
          <p:cNvCxnSpPr>
            <a:cxnSpLocks/>
          </p:cNvCxnSpPr>
          <p:nvPr/>
        </p:nvCxnSpPr>
        <p:spPr>
          <a:xfrm>
            <a:off x="6690073" y="3861532"/>
            <a:ext cx="2624" cy="369506"/>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114" name="Graphic 113" descr="Checklist">
            <a:extLst>
              <a:ext uri="{FF2B5EF4-FFF2-40B4-BE49-F238E27FC236}">
                <a16:creationId xmlns:a16="http://schemas.microsoft.com/office/drawing/2014/main" id="{1579D2B8-F45B-4864-92F7-2336EA16C6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74299" y="3290849"/>
            <a:ext cx="454895" cy="452456"/>
          </a:xfrm>
          <a:prstGeom prst="rect">
            <a:avLst/>
          </a:prstGeom>
        </p:spPr>
      </p:pic>
      <p:grpSp>
        <p:nvGrpSpPr>
          <p:cNvPr id="116" name="Group 115">
            <a:extLst>
              <a:ext uri="{FF2B5EF4-FFF2-40B4-BE49-F238E27FC236}">
                <a16:creationId xmlns:a16="http://schemas.microsoft.com/office/drawing/2014/main" id="{996E4805-20C5-4648-AE38-DDAC90C8D4B7}"/>
              </a:ext>
            </a:extLst>
          </p:cNvPr>
          <p:cNvGrpSpPr/>
          <p:nvPr/>
        </p:nvGrpSpPr>
        <p:grpSpPr>
          <a:xfrm>
            <a:off x="9069162" y="3297230"/>
            <a:ext cx="454538" cy="440049"/>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2746" tIns="36373" rIns="72746" bIns="36373" numCol="1" anchor="t" anchorCtr="0" compatLnSpc="1">
              <a:prstTxWarp prst="textNoShape">
                <a:avLst/>
              </a:prstTxWarp>
            </a:bodyPr>
            <a:lstStyle/>
            <a:p>
              <a:endParaRPr lang="en-US" sz="191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2746" tIns="36373" rIns="72746" bIns="36373" numCol="1" anchor="t" anchorCtr="0" compatLnSpc="1">
              <a:prstTxWarp prst="textNoShape">
                <a:avLst/>
              </a:prstTxWarp>
            </a:bodyPr>
            <a:lstStyle/>
            <a:p>
              <a:endParaRPr lang="en-US" sz="191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2746" tIns="36373" rIns="72746" bIns="36373" numCol="1" anchor="t" anchorCtr="0" compatLnSpc="1">
              <a:prstTxWarp prst="textNoShape">
                <a:avLst/>
              </a:prstTxWarp>
            </a:bodyPr>
            <a:lstStyle/>
            <a:p>
              <a:endParaRPr lang="en-US" sz="191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9310415" y="3848250"/>
            <a:ext cx="0" cy="254257"/>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FB302F85-8719-42F0-9AC7-B23A352BF196}"/>
              </a:ext>
            </a:extLst>
          </p:cNvPr>
          <p:cNvSpPr/>
          <p:nvPr/>
        </p:nvSpPr>
        <p:spPr>
          <a:xfrm>
            <a:off x="7516593" y="3040504"/>
            <a:ext cx="947725" cy="942643"/>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32"/>
          </a:p>
        </p:txBody>
      </p:sp>
      <p:cxnSp>
        <p:nvCxnSpPr>
          <p:cNvPr id="65" name="Straight Arrow Connector 64">
            <a:extLst>
              <a:ext uri="{FF2B5EF4-FFF2-40B4-BE49-F238E27FC236}">
                <a16:creationId xmlns:a16="http://schemas.microsoft.com/office/drawing/2014/main" id="{90737125-C22D-4372-AB3A-29AB7E9A3D62}"/>
              </a:ext>
            </a:extLst>
          </p:cNvPr>
          <p:cNvCxnSpPr>
            <a:cxnSpLocks/>
          </p:cNvCxnSpPr>
          <p:nvPr/>
        </p:nvCxnSpPr>
        <p:spPr>
          <a:xfrm>
            <a:off x="7982381" y="3854107"/>
            <a:ext cx="0" cy="1029852"/>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D0C51A0E-1542-41C6-9D02-C9DDD7328342}"/>
              </a:ext>
            </a:extLst>
          </p:cNvPr>
          <p:cNvSpPr/>
          <p:nvPr/>
        </p:nvSpPr>
        <p:spPr>
          <a:xfrm>
            <a:off x="7404643" y="4940503"/>
            <a:ext cx="1228973" cy="393762"/>
          </a:xfrm>
          <a:prstGeom prst="rect">
            <a:avLst/>
          </a:prstGeom>
        </p:spPr>
        <p:txBody>
          <a:bodyPr wrap="square">
            <a:spAutoFit/>
          </a:bodyPr>
          <a:lstStyle/>
          <a:p>
            <a:pPr algn="ctr">
              <a:lnSpc>
                <a:spcPct val="95000"/>
              </a:lnSpc>
              <a:spcBef>
                <a:spcPts val="239"/>
              </a:spcBef>
              <a:spcAft>
                <a:spcPts val="239"/>
              </a:spcAft>
            </a:pPr>
            <a:r>
              <a:rPr lang="en-US" sz="875" b="1"/>
              <a:t>07-May</a:t>
            </a:r>
          </a:p>
          <a:p>
            <a:pPr marL="73256" indent="-73256">
              <a:lnSpc>
                <a:spcPct val="95000"/>
              </a:lnSpc>
              <a:spcBef>
                <a:spcPts val="239"/>
              </a:spcBef>
              <a:spcAft>
                <a:spcPts val="239"/>
              </a:spcAft>
              <a:buFont typeface="Arial" panose="020B0604020202020204" pitchFamily="34" charset="0"/>
              <a:buChar char="•"/>
            </a:pPr>
            <a:r>
              <a:rPr lang="en-AU" sz="836"/>
              <a:t>PCF Update Session</a:t>
            </a:r>
            <a:endParaRPr lang="en-US" sz="836"/>
          </a:p>
        </p:txBody>
      </p:sp>
    </p:spTree>
    <p:extLst>
      <p:ext uri="{BB962C8B-B14F-4D97-AF65-F5344CB8AC3E}">
        <p14:creationId xmlns:p14="http://schemas.microsoft.com/office/powerpoint/2010/main" val="423787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107577" y="301532"/>
            <a:ext cx="10838134" cy="945947"/>
          </a:xfrm>
        </p:spPr>
        <p:txBody>
          <a:bodyPr>
            <a:normAutofit/>
          </a:bodyPr>
          <a:lstStyle/>
          <a:p>
            <a:r>
              <a:rPr lang="en-AU" dirty="0"/>
              <a:t>Retail Checkpoint Criteria</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p:txBody>
          <a:bodyPr/>
          <a:lstStyle/>
          <a:p>
            <a:fld id="{4EC81F68-4976-451A-B2E9-79BCBD2F70CC}" type="slidenum">
              <a:rPr lang="en-AU" smtClean="0"/>
              <a:t>7</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4298831" y="2342284"/>
            <a:ext cx="7274563" cy="440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746" tIns="36373" rIns="72746" bIns="3637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54">
                <a:solidFill>
                  <a:srgbClr val="000000"/>
                </a:solidFill>
                <a:latin typeface="Times New Roman" panose="02020603050405020304" pitchFamily="18" charset="0"/>
                <a:cs typeface="Times New Roman" panose="02020603050405020304" pitchFamily="18" charset="0"/>
              </a:rPr>
              <a:t> </a:t>
            </a:r>
            <a:endParaRPr lang="en-US" altLang="en-US" sz="477"/>
          </a:p>
          <a:p>
            <a:endParaRPr lang="en-US" altLang="en-US" sz="1432"/>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4298831" y="2342284"/>
            <a:ext cx="7274563" cy="440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746" tIns="36373" rIns="72746" bIns="3637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54">
                <a:solidFill>
                  <a:srgbClr val="000000"/>
                </a:solidFill>
                <a:latin typeface="Times New Roman" panose="02020603050405020304" pitchFamily="18" charset="0"/>
                <a:cs typeface="Times New Roman" panose="02020603050405020304" pitchFamily="18" charset="0"/>
              </a:rPr>
              <a:t> </a:t>
            </a:r>
            <a:endParaRPr lang="en-US" altLang="en-US" sz="477"/>
          </a:p>
          <a:p>
            <a:endParaRPr lang="en-US" altLang="en-US" sz="1432"/>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extLst>
              <p:ext uri="{D42A27DB-BD31-4B8C-83A1-F6EECF244321}">
                <p14:modId xmlns:p14="http://schemas.microsoft.com/office/powerpoint/2010/main" val="3548431297"/>
              </p:ext>
            </p:extLst>
          </p:nvPr>
        </p:nvGraphicFramePr>
        <p:xfrm>
          <a:off x="457200" y="1475686"/>
          <a:ext cx="11304493" cy="5162858"/>
        </p:xfrm>
        <a:graphic>
          <a:graphicData uri="http://schemas.openxmlformats.org/drawingml/2006/table">
            <a:tbl>
              <a:tblPr firstRow="1" bandRow="1">
                <a:tableStyleId>{7DF18680-E054-41AD-8BC1-D1AEF772440D}</a:tableStyleId>
              </a:tblPr>
              <a:tblGrid>
                <a:gridCol w="1150042">
                  <a:extLst>
                    <a:ext uri="{9D8B030D-6E8A-4147-A177-3AD203B41FA5}">
                      <a16:colId xmlns:a16="http://schemas.microsoft.com/office/drawing/2014/main" val="1715578587"/>
                    </a:ext>
                  </a:extLst>
                </a:gridCol>
                <a:gridCol w="4054964">
                  <a:extLst>
                    <a:ext uri="{9D8B030D-6E8A-4147-A177-3AD203B41FA5}">
                      <a16:colId xmlns:a16="http://schemas.microsoft.com/office/drawing/2014/main" val="2465471930"/>
                    </a:ext>
                  </a:extLst>
                </a:gridCol>
                <a:gridCol w="894479">
                  <a:extLst>
                    <a:ext uri="{9D8B030D-6E8A-4147-A177-3AD203B41FA5}">
                      <a16:colId xmlns:a16="http://schemas.microsoft.com/office/drawing/2014/main" val="494449307"/>
                    </a:ext>
                  </a:extLst>
                </a:gridCol>
                <a:gridCol w="5205008">
                  <a:extLst>
                    <a:ext uri="{9D8B030D-6E8A-4147-A177-3AD203B41FA5}">
                      <a16:colId xmlns:a16="http://schemas.microsoft.com/office/drawing/2014/main" val="292056898"/>
                    </a:ext>
                  </a:extLst>
                </a:gridCol>
              </a:tblGrid>
              <a:tr h="287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marL="72746" marR="72746" marT="36373" marB="36373">
                    <a:solidFill>
                      <a:schemeClr val="accent2"/>
                    </a:solidFill>
                  </a:tcPr>
                </a:tc>
                <a:tc>
                  <a:txBody>
                    <a:bodyPr/>
                    <a:lstStyle/>
                    <a:p>
                      <a:r>
                        <a:rPr lang="en-AU" sz="1400"/>
                        <a:t>Description</a:t>
                      </a:r>
                    </a:p>
                  </a:txBody>
                  <a:tcPr marL="72746" marR="72746" marT="36373" marB="36373">
                    <a:solidFill>
                      <a:schemeClr val="accent2"/>
                    </a:solidFill>
                  </a:tcPr>
                </a:tc>
                <a:tc>
                  <a:txBody>
                    <a:bodyPr/>
                    <a:lstStyle/>
                    <a:p>
                      <a:r>
                        <a:rPr lang="en-AU" sz="1400"/>
                        <a:t>Status</a:t>
                      </a:r>
                    </a:p>
                  </a:txBody>
                  <a:tcPr marL="72746" marR="72746" marT="36373" marB="36373">
                    <a:solidFill>
                      <a:schemeClr val="accent2"/>
                    </a:solidFill>
                  </a:tcPr>
                </a:tc>
                <a:tc>
                  <a:txBody>
                    <a:bodyPr/>
                    <a:lstStyle/>
                    <a:p>
                      <a:r>
                        <a:rPr lang="en-AU" sz="1400"/>
                        <a:t>Commentary</a:t>
                      </a:r>
                    </a:p>
                  </a:txBody>
                  <a:tcPr marL="72746" marR="72746" marT="36373" marB="36373">
                    <a:solidFill>
                      <a:schemeClr val="accent2"/>
                    </a:solidFill>
                  </a:tcPr>
                </a:tc>
                <a:extLst>
                  <a:ext uri="{0D108BD9-81ED-4DB2-BD59-A6C34878D82A}">
                    <a16:rowId xmlns:a16="http://schemas.microsoft.com/office/drawing/2014/main" val="508218256"/>
                  </a:ext>
                </a:extLst>
              </a:tr>
              <a:tr h="749906">
                <a:tc>
                  <a:txBody>
                    <a:bodyPr/>
                    <a:lstStyle/>
                    <a:p>
                      <a:r>
                        <a:rPr lang="en-AU" sz="1100" b="1">
                          <a:effectLst/>
                        </a:rPr>
                        <a:t>Testing</a:t>
                      </a:r>
                      <a:endParaRPr lang="en-AU" sz="1100" b="1"/>
                    </a:p>
                  </a:txBody>
                  <a:tcPr marL="72746" marR="72746" marT="36373" marB="36373"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effectLst/>
                        </a:rPr>
                        <a:t>All UAT test cases executed </a:t>
                      </a:r>
                      <a:r>
                        <a:rPr lang="en-AU" sz="1100"/>
                        <a:t>with no critical defects that cannot be remedied for 31 May go-live.</a:t>
                      </a:r>
                    </a:p>
                  </a:txBody>
                  <a:tcPr marL="72746" marR="72746" marT="36373" marB="36373"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100"/>
                        <a:t>In Progress</a:t>
                      </a:r>
                    </a:p>
                  </a:txBody>
                  <a:tcPr marL="72746" marR="72746" marT="36373" marB="36373"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strike="noStrike"/>
                        <a:t>All test cases executed. Re-testing for defect fixes remains in progress.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strike="noStrike">
                          <a:solidFill>
                            <a:schemeClr val="tx1"/>
                          </a:solidFill>
                        </a:rPr>
                        <a:t>Defect numbers related to functionality are low. However open defects remain related to environment, data, performance testing and industry testing. These are being fixed/re-tested but time remaining is limited and workarounds are being examined.</a:t>
                      </a:r>
                    </a:p>
                  </a:txBody>
                  <a:tcPr marL="72746" marR="72746" marT="36373" marB="36373" anchor="ctr"/>
                </a:tc>
                <a:extLst>
                  <a:ext uri="{0D108BD9-81ED-4DB2-BD59-A6C34878D82A}">
                    <a16:rowId xmlns:a16="http://schemas.microsoft.com/office/drawing/2014/main" val="271369402"/>
                  </a:ext>
                </a:extLst>
              </a:tr>
              <a:tr h="632151">
                <a:tc>
                  <a:txBody>
                    <a:bodyPr/>
                    <a:lstStyle/>
                    <a:p>
                      <a:r>
                        <a:rPr lang="en-AU" sz="1100" b="1">
                          <a:effectLst/>
                        </a:rPr>
                        <a:t>Solution Stability</a:t>
                      </a:r>
                      <a:endParaRPr lang="en-AU" sz="1100" b="1"/>
                    </a:p>
                  </a:txBody>
                  <a:tcPr marL="72746" marR="72746" marT="36373" marB="36373" anchor="ctr"/>
                </a:tc>
                <a:tc>
                  <a:txBody>
                    <a:bodyPr/>
                    <a:lstStyle/>
                    <a:p>
                      <a:r>
                        <a:rPr lang="en-AU" sz="1100">
                          <a:effectLst/>
                        </a:rPr>
                        <a:t>End-to-end solution operating stably in Test with no process blockers or unexplainable pauses/interruptions to processing.</a:t>
                      </a:r>
                      <a:endParaRPr lang="en-AU" sz="1100"/>
                    </a:p>
                  </a:txBody>
                  <a:tcPr marL="72746" marR="72746" marT="36373" marB="36373"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100"/>
                        <a:t>In Progress</a:t>
                      </a:r>
                    </a:p>
                  </a:txBody>
                  <a:tcPr marL="72746" marR="72746" marT="36373" marB="36373" anchor="ctr"/>
                </a:tc>
                <a:tc>
                  <a:txBody>
                    <a:bodyPr/>
                    <a:lstStyle/>
                    <a:p>
                      <a:r>
                        <a:rPr lang="en-AU" sz="1100"/>
                        <a:t>Overall solution stability has improved.  However, some pre-prod stability issues have been experienced, and there is a Microsoft ticket, resulting in the incorrect writing of data, that is to be resolved (an edge case that we are struggling to reproduce).</a:t>
                      </a:r>
                      <a:endParaRPr lang="en-AU" sz="1100">
                        <a:solidFill>
                          <a:srgbClr val="FF0000"/>
                        </a:solidFill>
                      </a:endParaRPr>
                    </a:p>
                  </a:txBody>
                  <a:tcPr marL="72746" marR="72746" marT="36373" marB="36373" anchor="ctr"/>
                </a:tc>
                <a:extLst>
                  <a:ext uri="{0D108BD9-81ED-4DB2-BD59-A6C34878D82A}">
                    <a16:rowId xmlns:a16="http://schemas.microsoft.com/office/drawing/2014/main" val="2793707006"/>
                  </a:ext>
                </a:extLst>
              </a:tr>
              <a:tr h="749906">
                <a:tc>
                  <a:txBody>
                    <a:bodyPr/>
                    <a:lstStyle/>
                    <a:p>
                      <a:r>
                        <a:rPr lang="en-AU" sz="1100" b="1">
                          <a:effectLst/>
                        </a:rPr>
                        <a:t>Remediation</a:t>
                      </a:r>
                      <a:endParaRPr lang="en-AU" sz="1100" b="1"/>
                    </a:p>
                  </a:txBody>
                  <a:tcPr marL="72746" marR="72746" marT="36373" marB="36373" anchor="ctr"/>
                </a:tc>
                <a:tc>
                  <a:txBody>
                    <a:bodyPr/>
                    <a:lstStyle/>
                    <a:p>
                      <a:r>
                        <a:rPr lang="en-AU" sz="1100">
                          <a:effectLst/>
                        </a:rPr>
                        <a:t>Known remediation work (internal reports performance, business activity monitoring) completed and remediation for any new defects scheduled.</a:t>
                      </a:r>
                      <a:endParaRPr lang="en-AU" sz="1100"/>
                    </a:p>
                  </a:txBody>
                  <a:tcPr marL="72746" marR="72746" marT="36373" marB="3637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a:t>In Progress</a:t>
                      </a:r>
                    </a:p>
                  </a:txBody>
                  <a:tcPr marL="72746" marR="72746" marT="36373" marB="36373" anchor="ctr"/>
                </a:tc>
                <a:tc>
                  <a:txBody>
                    <a:bodyPr/>
                    <a:lstStyle/>
                    <a:p>
                      <a:r>
                        <a:rPr lang="en-US" sz="1100"/>
                        <a:t>Internal work on Operational Reporting and Business Activity Monitoring continues. Readiness of all key Operational Reports for go live as per AEMO business team expectations remains open and is being discussed with the business.</a:t>
                      </a:r>
                      <a:endParaRPr lang="en-AU" sz="1100"/>
                    </a:p>
                  </a:txBody>
                  <a:tcPr marL="72746" marR="72746" marT="36373" marB="36373" anchor="ctr"/>
                </a:tc>
                <a:extLst>
                  <a:ext uri="{0D108BD9-81ED-4DB2-BD59-A6C34878D82A}">
                    <a16:rowId xmlns:a16="http://schemas.microsoft.com/office/drawing/2014/main" val="1625519646"/>
                  </a:ext>
                </a:extLst>
              </a:tr>
              <a:tr h="582453">
                <a:tc>
                  <a:txBody>
                    <a:bodyPr/>
                    <a:lstStyle/>
                    <a:p>
                      <a:r>
                        <a:rPr lang="en-AU" sz="1100" b="1">
                          <a:effectLst/>
                        </a:rPr>
                        <a:t>Performance</a:t>
                      </a:r>
                      <a:endParaRPr lang="en-AU" sz="1100" b="1"/>
                    </a:p>
                  </a:txBody>
                  <a:tcPr marL="72746" marR="72746" marT="36373" marB="36373"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effectLst/>
                        </a:rPr>
                        <a:t>“Day in the Life Testing” completed with no performance issues identified that cannot be remedied for 31 May go-live.</a:t>
                      </a:r>
                      <a:endParaRPr lang="en-AU" sz="1100"/>
                    </a:p>
                  </a:txBody>
                  <a:tcPr marL="72746" marR="72746" marT="36373" marB="36373"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100"/>
                        <a:t>In Progress</a:t>
                      </a:r>
                    </a:p>
                  </a:txBody>
                  <a:tcPr marL="72746" marR="72746" marT="36373" marB="36373"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100"/>
                        <a:t>Some delays have impacted the progress of Day In The Life testing. There has been a performance issue with respect to the time to recover from issues that result in Configuration  Data and Standing Data slowing down, which AEMO is remediating. </a:t>
                      </a:r>
                      <a:endParaRPr lang="en-AU" sz="1100">
                        <a:highlight>
                          <a:srgbClr val="FFFF99"/>
                        </a:highlight>
                      </a:endParaRPr>
                    </a:p>
                  </a:txBody>
                  <a:tcPr marL="72746" marR="72746" marT="36373" marB="36373" anchor="ctr"/>
                </a:tc>
                <a:extLst>
                  <a:ext uri="{0D108BD9-81ED-4DB2-BD59-A6C34878D82A}">
                    <a16:rowId xmlns:a16="http://schemas.microsoft.com/office/drawing/2014/main" val="1501581093"/>
                  </a:ext>
                </a:extLst>
              </a:tr>
              <a:tr h="539125">
                <a:tc>
                  <a:txBody>
                    <a:bodyPr/>
                    <a:lstStyle/>
                    <a:p>
                      <a:r>
                        <a:rPr lang="en-AU" sz="1100" b="1">
                          <a:effectLst/>
                        </a:rPr>
                        <a:t>Production Deployment</a:t>
                      </a:r>
                      <a:endParaRPr lang="en-AU" sz="1100" b="1"/>
                    </a:p>
                  </a:txBody>
                  <a:tcPr marL="72746" marR="72746" marT="36373" marB="36373" anchor="ctr"/>
                </a:tc>
                <a:tc>
                  <a:txBody>
                    <a:bodyPr/>
                    <a:lstStyle/>
                    <a:p>
                      <a:r>
                        <a:rPr lang="en-AU" sz="1100">
                          <a:effectLst/>
                        </a:rPr>
                        <a:t>Data migration on track and no blockers to meeting criteria/schedule for pre-production deployment.</a:t>
                      </a:r>
                      <a:endParaRPr lang="en-AU" sz="1100"/>
                    </a:p>
                  </a:txBody>
                  <a:tcPr marL="72746" marR="72746" marT="36373" marB="3637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a:sym typeface="Wingdings" panose="05000000000000000000" pitchFamily="2" charset="2"/>
                        </a:rPr>
                        <a:t></a:t>
                      </a:r>
                      <a:endParaRPr lang="en-AU" sz="1100"/>
                    </a:p>
                  </a:txBody>
                  <a:tcPr marL="72746" marR="72746" marT="36373" marB="36373" anchor="ctr"/>
                </a:tc>
                <a:tc>
                  <a:txBody>
                    <a:bodyPr/>
                    <a:lstStyle/>
                    <a:p>
                      <a:r>
                        <a:rPr lang="en-AU" sz="1100"/>
                        <a:t>Production data migration has commenced and is on time.  Final reviews of cutover timeline are being completed and industry workshop is scheduled.</a:t>
                      </a:r>
                    </a:p>
                  </a:txBody>
                  <a:tcPr marL="72746" marR="72746" marT="36373" marB="36373" anchor="ctr"/>
                </a:tc>
                <a:extLst>
                  <a:ext uri="{0D108BD9-81ED-4DB2-BD59-A6C34878D82A}">
                    <a16:rowId xmlns:a16="http://schemas.microsoft.com/office/drawing/2014/main" val="80521530"/>
                  </a:ext>
                </a:extLst>
              </a:tr>
              <a:tr h="466131">
                <a:tc>
                  <a:txBody>
                    <a:bodyPr/>
                    <a:lstStyle/>
                    <a:p>
                      <a:r>
                        <a:rPr lang="en-AU" sz="1100" b="1">
                          <a:effectLst/>
                        </a:rPr>
                        <a:t>Industry Test</a:t>
                      </a:r>
                      <a:endParaRPr lang="en-AU" sz="1100" b="1"/>
                    </a:p>
                  </a:txBody>
                  <a:tcPr marL="72746" marR="72746" marT="36373" marB="36373" anchor="ctr"/>
                </a:tc>
                <a:tc>
                  <a:txBody>
                    <a:bodyPr/>
                    <a:lstStyle/>
                    <a:p>
                      <a:r>
                        <a:rPr lang="en-AU" sz="1100">
                          <a:effectLst/>
                        </a:rPr>
                        <a:t>Retail Industry Testing on track.</a:t>
                      </a:r>
                      <a:endParaRPr lang="en-AU" sz="1100"/>
                    </a:p>
                  </a:txBody>
                  <a:tcPr marL="72746" marR="72746" marT="36373" marB="36373" anchor="ctr"/>
                </a:tc>
                <a:tc>
                  <a:txBody>
                    <a:bodyPr/>
                    <a:lstStyle/>
                    <a:p>
                      <a:pPr algn="ctr"/>
                      <a:r>
                        <a:rPr lang="en-AU" sz="1100">
                          <a:sym typeface="Wingdings" panose="05000000000000000000" pitchFamily="2" charset="2"/>
                        </a:rPr>
                        <a:t></a:t>
                      </a:r>
                      <a:endParaRPr lang="en-AU" sz="1100"/>
                    </a:p>
                  </a:txBody>
                  <a:tcPr marL="72746" marR="72746" marT="36373" marB="36373" anchor="ctr"/>
                </a:tc>
                <a:tc>
                  <a:txBody>
                    <a:bodyPr/>
                    <a:lstStyle/>
                    <a:p>
                      <a:r>
                        <a:rPr lang="en-AU" sz="1100"/>
                        <a:t>2 industry issues identified in from Industry Testing, see overleaf.</a:t>
                      </a:r>
                    </a:p>
                    <a:p>
                      <a:r>
                        <a:rPr lang="en-AU" sz="1100"/>
                        <a:t>Overall positive progress by industry in completing assigned test cases.</a:t>
                      </a:r>
                    </a:p>
                  </a:txBody>
                  <a:tcPr marL="72746" marR="72746" marT="36373" marB="36373" anchor="ctr"/>
                </a:tc>
                <a:extLst>
                  <a:ext uri="{0D108BD9-81ED-4DB2-BD59-A6C34878D82A}">
                    <a16:rowId xmlns:a16="http://schemas.microsoft.com/office/drawing/2014/main" val="1630536127"/>
                  </a:ext>
                </a:extLst>
              </a:tr>
              <a:tr h="466131">
                <a:tc>
                  <a:txBody>
                    <a:bodyPr/>
                    <a:lstStyle/>
                    <a:p>
                      <a:r>
                        <a:rPr lang="en-AU" sz="1100" b="1"/>
                        <a:t>Emerging Issue</a:t>
                      </a:r>
                    </a:p>
                  </a:txBody>
                  <a:tcPr marL="72746" marR="72746" marT="36373" marB="36373" anchor="ctr"/>
                </a:tc>
                <a:tc>
                  <a:txBody>
                    <a:bodyPr/>
                    <a:lstStyle/>
                    <a:p>
                      <a:r>
                        <a:rPr lang="en-AU" sz="1100"/>
                        <a:t>Covid-19 in India</a:t>
                      </a:r>
                    </a:p>
                  </a:txBody>
                  <a:tcPr marL="72746" marR="72746" marT="36373" marB="36373" anchor="ctr"/>
                </a:tc>
                <a:tc>
                  <a:txBody>
                    <a:bodyPr/>
                    <a:lstStyle/>
                    <a:p>
                      <a:pPr algn="ctr"/>
                      <a:r>
                        <a:rPr lang="en-AU" sz="1100"/>
                        <a:t>Open</a:t>
                      </a:r>
                    </a:p>
                  </a:txBody>
                  <a:tcPr marL="72746" marR="72746" marT="36373" marB="36373" anchor="ctr"/>
                </a:tc>
                <a:tc>
                  <a:txBody>
                    <a:bodyPr/>
                    <a:lstStyle/>
                    <a:p>
                      <a:r>
                        <a:rPr lang="en-AU" sz="1100"/>
                        <a:t>Impacts from escalating Covid-19 situation in India are starting to emerge, notwithstanding the significant and proactive mitigation measures undertaken by TCS. Situation is being monitored with regular reports to the Project and Executive.</a:t>
                      </a:r>
                    </a:p>
                  </a:txBody>
                  <a:tcPr marL="72746" marR="72746" marT="36373" marB="36373" anchor="ctr"/>
                </a:tc>
                <a:extLst>
                  <a:ext uri="{0D108BD9-81ED-4DB2-BD59-A6C34878D82A}">
                    <a16:rowId xmlns:a16="http://schemas.microsoft.com/office/drawing/2014/main" val="4241700606"/>
                  </a:ext>
                </a:extLst>
              </a:tr>
              <a:tr h="580471">
                <a:tc>
                  <a:txBody>
                    <a:bodyPr/>
                    <a:lstStyle/>
                    <a:p>
                      <a:r>
                        <a:rPr lang="en-AU" sz="1100" b="1"/>
                        <a:t>Overall</a:t>
                      </a:r>
                    </a:p>
                  </a:txBody>
                  <a:tcPr marL="72746" marR="72746" marT="36373" marB="36373" anchor="ctr"/>
                </a:tc>
                <a:tc>
                  <a:txBody>
                    <a:bodyPr/>
                    <a:lstStyle/>
                    <a:p>
                      <a:endParaRPr lang="en-AU" sz="1100"/>
                    </a:p>
                  </a:txBody>
                  <a:tcPr marL="72746" marR="72746" marT="36373" marB="36373" anchor="ctr"/>
                </a:tc>
                <a:tc>
                  <a:txBody>
                    <a:bodyPr/>
                    <a:lstStyle/>
                    <a:p>
                      <a:endParaRPr lang="en-AU" sz="1100"/>
                    </a:p>
                  </a:txBody>
                  <a:tcPr marL="72746" marR="72746" marT="36373" marB="36373" anchor="ctr"/>
                </a:tc>
                <a:tc>
                  <a:txBody>
                    <a:bodyPr/>
                    <a:lstStyle/>
                    <a:p>
                      <a:r>
                        <a:rPr lang="en-US" sz="1100" strike="noStrike">
                          <a:solidFill>
                            <a:schemeClr val="tx1"/>
                          </a:solidFill>
                        </a:rPr>
                        <a:t>31 May go-live is at risk.  Go-live decision is subject to executive steering committee approval. Decision dates have been aligned to industry notification dates.</a:t>
                      </a:r>
                      <a:endParaRPr lang="en-AU" sz="1100" strike="noStrike">
                        <a:solidFill>
                          <a:schemeClr val="tx1"/>
                        </a:solidFill>
                      </a:endParaRPr>
                    </a:p>
                  </a:txBody>
                  <a:tcPr marL="72746" marR="72746" marT="36373" marB="36373"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5920007" y="6201073"/>
            <a:ext cx="351986" cy="310554"/>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45633"/>
              <a:endParaRPr lang="en-AU" sz="1074">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45633"/>
              <a:endParaRPr lang="en-AU" sz="689">
                <a:solidFill>
                  <a:srgbClr val="FFFFFF"/>
                </a:solidFill>
                <a:latin typeface="Tw Cen MT" panose="020B0602020104020603"/>
              </a:endParaRPr>
            </a:p>
          </p:txBody>
        </p:sp>
      </p:grpSp>
    </p:spTree>
    <p:extLst>
      <p:ext uri="{BB962C8B-B14F-4D97-AF65-F5344CB8AC3E}">
        <p14:creationId xmlns:p14="http://schemas.microsoft.com/office/powerpoint/2010/main" val="369396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3D2C-637E-4046-A4F1-27B6790783B8}"/>
              </a:ext>
            </a:extLst>
          </p:cNvPr>
          <p:cNvSpPr>
            <a:spLocks noGrp="1"/>
          </p:cNvSpPr>
          <p:nvPr>
            <p:ph type="title"/>
          </p:nvPr>
        </p:nvSpPr>
        <p:spPr/>
        <p:txBody>
          <a:bodyPr/>
          <a:lstStyle/>
          <a:p>
            <a:r>
              <a:rPr lang="en-AU"/>
              <a:t>Industry Test Status</a:t>
            </a:r>
          </a:p>
        </p:txBody>
      </p:sp>
      <p:sp>
        <p:nvSpPr>
          <p:cNvPr id="3" name="Text Placeholder 2">
            <a:extLst>
              <a:ext uri="{FF2B5EF4-FFF2-40B4-BE49-F238E27FC236}">
                <a16:creationId xmlns:a16="http://schemas.microsoft.com/office/drawing/2014/main" id="{6508301B-A945-484D-B65B-BD125779853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FADB8667-B9FA-4703-9DD7-4DE893D0FE65}"/>
              </a:ext>
            </a:extLst>
          </p:cNvPr>
          <p:cNvSpPr>
            <a:spLocks noGrp="1"/>
          </p:cNvSpPr>
          <p:nvPr>
            <p:ph type="sldNum" sz="quarter" idx="12"/>
          </p:nvPr>
        </p:nvSpPr>
        <p:spPr/>
        <p:txBody>
          <a:bodyPr/>
          <a:lstStyle/>
          <a:p>
            <a:fld id="{4EC81F68-4976-451A-B2E9-79BCBD2F70CC}" type="slidenum">
              <a:rPr lang="en-AU" smtClean="0"/>
              <a:pPr/>
              <a:t>8</a:t>
            </a:fld>
            <a:endParaRPr lang="en-AU"/>
          </a:p>
        </p:txBody>
      </p:sp>
    </p:spTree>
    <p:extLst>
      <p:ext uri="{BB962C8B-B14F-4D97-AF65-F5344CB8AC3E}">
        <p14:creationId xmlns:p14="http://schemas.microsoft.com/office/powerpoint/2010/main" val="231371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F08D-D28F-4B80-A433-AB71CF6C9EE0}"/>
              </a:ext>
            </a:extLst>
          </p:cNvPr>
          <p:cNvSpPr>
            <a:spLocks noGrp="1"/>
          </p:cNvSpPr>
          <p:nvPr>
            <p:ph type="title"/>
          </p:nvPr>
        </p:nvSpPr>
        <p:spPr/>
        <p:txBody>
          <a:bodyPr/>
          <a:lstStyle/>
          <a:p>
            <a:r>
              <a:rPr lang="en-AU">
                <a:ea typeface="+mj-lt"/>
                <a:cs typeface="+mj-lt"/>
              </a:rPr>
              <a:t>Industry Testing</a:t>
            </a:r>
            <a:endParaRPr lang="en-US"/>
          </a:p>
        </p:txBody>
      </p:sp>
      <p:sp>
        <p:nvSpPr>
          <p:cNvPr id="3" name="Content Placeholder 2">
            <a:extLst>
              <a:ext uri="{FF2B5EF4-FFF2-40B4-BE49-F238E27FC236}">
                <a16:creationId xmlns:a16="http://schemas.microsoft.com/office/drawing/2014/main" id="{803AA9AF-B4CC-4CF3-9618-A01205FC1B30}"/>
              </a:ext>
            </a:extLst>
          </p:cNvPr>
          <p:cNvSpPr>
            <a:spLocks noGrp="1"/>
          </p:cNvSpPr>
          <p:nvPr>
            <p:ph idx="1"/>
          </p:nvPr>
        </p:nvSpPr>
        <p:spPr>
          <a:xfrm>
            <a:off x="248809" y="1619343"/>
            <a:ext cx="11694382" cy="4919569"/>
          </a:xfrm>
        </p:spPr>
        <p:txBody>
          <a:bodyPr vert="horz" lIns="91440" tIns="45720" rIns="91440" bIns="45720" rtlCol="0" anchor="t">
            <a:normAutofit fontScale="85000" lnSpcReduction="20000"/>
          </a:bodyPr>
          <a:lstStyle/>
          <a:p>
            <a:r>
              <a:rPr lang="en-AU" sz="1900" dirty="0"/>
              <a:t>Invitation Industry test Progress:</a:t>
            </a:r>
          </a:p>
          <a:p>
            <a:pPr lvl="1"/>
            <a:r>
              <a:rPr lang="en-AU" sz="1600" dirty="0"/>
              <a:t>Test Scenario Status as at 6/5</a:t>
            </a:r>
          </a:p>
          <a:p>
            <a:pPr lvl="1"/>
            <a:endParaRPr lang="en-AU" sz="1400" dirty="0"/>
          </a:p>
          <a:p>
            <a:pPr lvl="1"/>
            <a:endParaRPr lang="en-AU" sz="1400" dirty="0"/>
          </a:p>
          <a:p>
            <a:pPr lvl="1"/>
            <a:endParaRPr lang="en-AU" sz="1400" dirty="0"/>
          </a:p>
          <a:p>
            <a:pPr lvl="1"/>
            <a:endParaRPr lang="en-AU" sz="1400" dirty="0"/>
          </a:p>
          <a:p>
            <a:pPr lvl="1"/>
            <a:r>
              <a:rPr lang="en-AU" sz="1700" dirty="0"/>
              <a:t>Issue Status: </a:t>
            </a:r>
          </a:p>
          <a:p>
            <a:pPr lvl="2"/>
            <a:r>
              <a:rPr lang="en-AU" sz="1700" dirty="0"/>
              <a:t>1 open High , 14 open Medium</a:t>
            </a:r>
          </a:p>
          <a:p>
            <a:pPr lvl="1"/>
            <a:r>
              <a:rPr lang="en-AU" sz="1700" dirty="0"/>
              <a:t>Release planned for 17th May to close multiple items</a:t>
            </a:r>
          </a:p>
          <a:p>
            <a:pPr lvl="1"/>
            <a:r>
              <a:rPr lang="en-AU" sz="1700" dirty="0"/>
              <a:t>No defects that impact multiple participants</a:t>
            </a:r>
          </a:p>
          <a:p>
            <a:pPr lvl="1"/>
            <a:r>
              <a:rPr lang="en-AU" sz="1700" dirty="0"/>
              <a:t>A number of participant issues have resulted from  under-</a:t>
            </a:r>
            <a:r>
              <a:rPr lang="en-AU" sz="1700" dirty="0" err="1"/>
              <a:t>speced</a:t>
            </a:r>
            <a:r>
              <a:rPr lang="en-AU" sz="1700" dirty="0"/>
              <a:t> Preprod environment (being addressed) , will not impact production.</a:t>
            </a:r>
          </a:p>
          <a:p>
            <a:r>
              <a:rPr lang="en-AU" sz="1900" dirty="0"/>
              <a:t>File Length on MTRD transactions:</a:t>
            </a:r>
          </a:p>
          <a:p>
            <a:pPr lvl="1"/>
            <a:r>
              <a:rPr lang="en-AU" sz="1700" dirty="0"/>
              <a:t>Noted impact to multiple participants (2)</a:t>
            </a:r>
          </a:p>
          <a:p>
            <a:pPr lvl="1"/>
            <a:r>
              <a:rPr lang="en-AU" sz="1700" dirty="0"/>
              <a:t>AEMO to update to 45 characters </a:t>
            </a:r>
          </a:p>
          <a:p>
            <a:pPr lvl="1"/>
            <a:r>
              <a:rPr lang="en-AU" sz="1700" dirty="0"/>
              <a:t>Timing of delivery to be confirmed </a:t>
            </a:r>
          </a:p>
          <a:p>
            <a:r>
              <a:rPr lang="en-AU" sz="1900" dirty="0"/>
              <a:t>File naming in MTRD response </a:t>
            </a:r>
          </a:p>
          <a:p>
            <a:pPr lvl="1"/>
            <a:r>
              <a:rPr lang="en-AU" sz="1700" dirty="0"/>
              <a:t>AEMO impact position to retain validation</a:t>
            </a:r>
          </a:p>
          <a:p>
            <a:pPr lvl="1"/>
            <a:r>
              <a:rPr lang="en-AU" sz="1700" dirty="0"/>
              <a:t>Participants to address validation and processing, may require workaround</a:t>
            </a:r>
          </a:p>
          <a:p>
            <a:r>
              <a:rPr lang="en-AU" sz="1900" dirty="0"/>
              <a:t>XML reporting header for RM16, 27, etc optional fields not populated when automatically generated</a:t>
            </a:r>
          </a:p>
          <a:p>
            <a:pPr lvl="1"/>
            <a:r>
              <a:rPr lang="en-AU" sz="1600" dirty="0"/>
              <a:t>Initial feedback:</a:t>
            </a:r>
          </a:p>
          <a:p>
            <a:pPr lvl="2"/>
            <a:r>
              <a:rPr lang="en-AU" sz="1600" dirty="0"/>
              <a:t>One participant impacted – assessing changes required, 2 participants indicate no impact</a:t>
            </a:r>
          </a:p>
          <a:p>
            <a:pPr lvl="1"/>
            <a:r>
              <a:rPr lang="en-AU" sz="1600" dirty="0"/>
              <a:t>AEMO impact assessment in progress  - delivery (if committed) will not be in place for 31 May and require some work around</a:t>
            </a:r>
          </a:p>
          <a:p>
            <a:pPr lvl="2"/>
            <a:endParaRPr lang="en-AU" sz="1000" dirty="0"/>
          </a:p>
        </p:txBody>
      </p:sp>
      <p:sp>
        <p:nvSpPr>
          <p:cNvPr id="4" name="Slide Number Placeholder 3">
            <a:extLst>
              <a:ext uri="{FF2B5EF4-FFF2-40B4-BE49-F238E27FC236}">
                <a16:creationId xmlns:a16="http://schemas.microsoft.com/office/drawing/2014/main" id="{15F241D1-C6F7-4738-A722-46844FCD6318}"/>
              </a:ext>
            </a:extLst>
          </p:cNvPr>
          <p:cNvSpPr>
            <a:spLocks noGrp="1"/>
          </p:cNvSpPr>
          <p:nvPr>
            <p:ph type="sldNum" sz="quarter" idx="12"/>
          </p:nvPr>
        </p:nvSpPr>
        <p:spPr/>
        <p:txBody>
          <a:bodyPr/>
          <a:lstStyle/>
          <a:p>
            <a:fld id="{4EC81F68-4976-451A-B2E9-79BCBD2F70CC}" type="slidenum">
              <a:rPr lang="en-AU" smtClean="0"/>
              <a:t>9</a:t>
            </a:fld>
            <a:endParaRPr lang="en-AU"/>
          </a:p>
        </p:txBody>
      </p:sp>
      <p:graphicFrame>
        <p:nvGraphicFramePr>
          <p:cNvPr id="5" name="Table 5">
            <a:extLst>
              <a:ext uri="{FF2B5EF4-FFF2-40B4-BE49-F238E27FC236}">
                <a16:creationId xmlns:a16="http://schemas.microsoft.com/office/drawing/2014/main" id="{AB7F446A-9DAC-40D6-B7CD-BF9518035DD9}"/>
              </a:ext>
            </a:extLst>
          </p:cNvPr>
          <p:cNvGraphicFramePr>
            <a:graphicFrameLocks noGrp="1"/>
          </p:cNvGraphicFramePr>
          <p:nvPr>
            <p:extLst>
              <p:ext uri="{D42A27DB-BD31-4B8C-83A1-F6EECF244321}">
                <p14:modId xmlns:p14="http://schemas.microsoft.com/office/powerpoint/2010/main" val="990152194"/>
              </p:ext>
            </p:extLst>
          </p:nvPr>
        </p:nvGraphicFramePr>
        <p:xfrm>
          <a:off x="3645144" y="2053632"/>
          <a:ext cx="6735988" cy="792919"/>
        </p:xfrm>
        <a:graphic>
          <a:graphicData uri="http://schemas.openxmlformats.org/drawingml/2006/table">
            <a:tbl>
              <a:tblPr firstRow="1" bandRow="1">
                <a:tableStyleId>{21E4AEA4-8DFA-4A89-87EB-49C32662AFE0}</a:tableStyleId>
              </a:tblPr>
              <a:tblGrid>
                <a:gridCol w="962284">
                  <a:extLst>
                    <a:ext uri="{9D8B030D-6E8A-4147-A177-3AD203B41FA5}">
                      <a16:colId xmlns:a16="http://schemas.microsoft.com/office/drawing/2014/main" val="2680703115"/>
                    </a:ext>
                  </a:extLst>
                </a:gridCol>
                <a:gridCol w="962284">
                  <a:extLst>
                    <a:ext uri="{9D8B030D-6E8A-4147-A177-3AD203B41FA5}">
                      <a16:colId xmlns:a16="http://schemas.microsoft.com/office/drawing/2014/main" val="3754348512"/>
                    </a:ext>
                  </a:extLst>
                </a:gridCol>
                <a:gridCol w="962284">
                  <a:extLst>
                    <a:ext uri="{9D8B030D-6E8A-4147-A177-3AD203B41FA5}">
                      <a16:colId xmlns:a16="http://schemas.microsoft.com/office/drawing/2014/main" val="2571734131"/>
                    </a:ext>
                  </a:extLst>
                </a:gridCol>
                <a:gridCol w="962284">
                  <a:extLst>
                    <a:ext uri="{9D8B030D-6E8A-4147-A177-3AD203B41FA5}">
                      <a16:colId xmlns:a16="http://schemas.microsoft.com/office/drawing/2014/main" val="2427201572"/>
                    </a:ext>
                  </a:extLst>
                </a:gridCol>
                <a:gridCol w="962284">
                  <a:extLst>
                    <a:ext uri="{9D8B030D-6E8A-4147-A177-3AD203B41FA5}">
                      <a16:colId xmlns:a16="http://schemas.microsoft.com/office/drawing/2014/main" val="2903989867"/>
                    </a:ext>
                  </a:extLst>
                </a:gridCol>
                <a:gridCol w="962284">
                  <a:extLst>
                    <a:ext uri="{9D8B030D-6E8A-4147-A177-3AD203B41FA5}">
                      <a16:colId xmlns:a16="http://schemas.microsoft.com/office/drawing/2014/main" val="3598677059"/>
                    </a:ext>
                  </a:extLst>
                </a:gridCol>
                <a:gridCol w="962284">
                  <a:extLst>
                    <a:ext uri="{9D8B030D-6E8A-4147-A177-3AD203B41FA5}">
                      <a16:colId xmlns:a16="http://schemas.microsoft.com/office/drawing/2014/main" val="1982616575"/>
                    </a:ext>
                  </a:extLst>
                </a:gridCol>
              </a:tblGrid>
              <a:tr h="330980">
                <a:tc>
                  <a:txBody>
                    <a:bodyPr/>
                    <a:lstStyle/>
                    <a:p>
                      <a:r>
                        <a:rPr lang="en-AU" sz="1200"/>
                        <a:t>Passed</a:t>
                      </a:r>
                    </a:p>
                  </a:txBody>
                  <a:tcPr/>
                </a:tc>
                <a:tc>
                  <a:txBody>
                    <a:bodyPr/>
                    <a:lstStyle/>
                    <a:p>
                      <a:r>
                        <a:rPr lang="en-AU" sz="1200"/>
                        <a:t>Failed</a:t>
                      </a:r>
                    </a:p>
                  </a:txBody>
                  <a:tcPr/>
                </a:tc>
                <a:tc>
                  <a:txBody>
                    <a:bodyPr/>
                    <a:lstStyle/>
                    <a:p>
                      <a:r>
                        <a:rPr lang="en-AU" sz="1200"/>
                        <a:t>Not Complete</a:t>
                      </a:r>
                    </a:p>
                  </a:txBody>
                  <a:tcPr/>
                </a:tc>
                <a:tc>
                  <a:txBody>
                    <a:bodyPr/>
                    <a:lstStyle/>
                    <a:p>
                      <a:r>
                        <a:rPr lang="en-AU" sz="1200" dirty="0"/>
                        <a:t>No Run</a:t>
                      </a:r>
                    </a:p>
                  </a:txBody>
                  <a:tcPr/>
                </a:tc>
                <a:tc>
                  <a:txBody>
                    <a:bodyPr/>
                    <a:lstStyle/>
                    <a:p>
                      <a:r>
                        <a:rPr lang="en-AU" sz="1200"/>
                        <a:t>Blocked</a:t>
                      </a:r>
                    </a:p>
                  </a:txBody>
                  <a:tcPr/>
                </a:tc>
                <a:tc>
                  <a:txBody>
                    <a:bodyPr/>
                    <a:lstStyle/>
                    <a:p>
                      <a:r>
                        <a:rPr lang="en-AU" sz="1200"/>
                        <a:t>N/A</a:t>
                      </a:r>
                    </a:p>
                  </a:txBody>
                  <a:tcPr/>
                </a:tc>
                <a:tc>
                  <a:txBody>
                    <a:bodyPr/>
                    <a:lstStyle/>
                    <a:p>
                      <a:r>
                        <a:rPr lang="en-AU" sz="1200" dirty="0"/>
                        <a:t>Total</a:t>
                      </a:r>
                    </a:p>
                  </a:txBody>
                  <a:tcPr/>
                </a:tc>
                <a:extLst>
                  <a:ext uri="{0D108BD9-81ED-4DB2-BD59-A6C34878D82A}">
                    <a16:rowId xmlns:a16="http://schemas.microsoft.com/office/drawing/2014/main" val="1113608145"/>
                  </a:ext>
                </a:extLst>
              </a:tr>
              <a:tr h="335719">
                <a:tc>
                  <a:txBody>
                    <a:bodyPr/>
                    <a:lstStyle/>
                    <a:p>
                      <a:pPr algn="ctr"/>
                      <a:r>
                        <a:rPr lang="en-AU" sz="1200"/>
                        <a:t>39</a:t>
                      </a:r>
                    </a:p>
                  </a:txBody>
                  <a:tcPr/>
                </a:tc>
                <a:tc>
                  <a:txBody>
                    <a:bodyPr/>
                    <a:lstStyle/>
                    <a:p>
                      <a:pPr algn="ctr"/>
                      <a:r>
                        <a:rPr lang="en-AU" sz="1200"/>
                        <a:t>4</a:t>
                      </a:r>
                    </a:p>
                  </a:txBody>
                  <a:tcPr/>
                </a:tc>
                <a:tc>
                  <a:txBody>
                    <a:bodyPr/>
                    <a:lstStyle/>
                    <a:p>
                      <a:pPr algn="ctr"/>
                      <a:r>
                        <a:rPr lang="en-AU" sz="1200"/>
                        <a:t>12</a:t>
                      </a:r>
                    </a:p>
                  </a:txBody>
                  <a:tcPr/>
                </a:tc>
                <a:tc>
                  <a:txBody>
                    <a:bodyPr/>
                    <a:lstStyle/>
                    <a:p>
                      <a:pPr algn="ctr"/>
                      <a:r>
                        <a:rPr lang="en-AU" sz="1200"/>
                        <a:t>25</a:t>
                      </a:r>
                    </a:p>
                  </a:txBody>
                  <a:tcPr/>
                </a:tc>
                <a:tc>
                  <a:txBody>
                    <a:bodyPr/>
                    <a:lstStyle/>
                    <a:p>
                      <a:pPr algn="ctr"/>
                      <a:r>
                        <a:rPr lang="en-AU" sz="1200" dirty="0"/>
                        <a:t>1</a:t>
                      </a:r>
                    </a:p>
                  </a:txBody>
                  <a:tcPr/>
                </a:tc>
                <a:tc>
                  <a:txBody>
                    <a:bodyPr/>
                    <a:lstStyle/>
                    <a:p>
                      <a:pPr algn="ctr"/>
                      <a:r>
                        <a:rPr lang="en-AU" sz="1200"/>
                        <a:t>10</a:t>
                      </a:r>
                    </a:p>
                  </a:txBody>
                  <a:tcPr/>
                </a:tc>
                <a:tc>
                  <a:txBody>
                    <a:bodyPr/>
                    <a:lstStyle/>
                    <a:p>
                      <a:pPr algn="ctr"/>
                      <a:r>
                        <a:rPr lang="en-AU" sz="1200" dirty="0"/>
                        <a:t>91</a:t>
                      </a:r>
                    </a:p>
                  </a:txBody>
                  <a:tcPr/>
                </a:tc>
                <a:extLst>
                  <a:ext uri="{0D108BD9-81ED-4DB2-BD59-A6C34878D82A}">
                    <a16:rowId xmlns:a16="http://schemas.microsoft.com/office/drawing/2014/main" val="1883752754"/>
                  </a:ext>
                </a:extLst>
              </a:tr>
            </a:tbl>
          </a:graphicData>
        </a:graphic>
      </p:graphicFrame>
    </p:spTree>
    <p:extLst>
      <p:ext uri="{BB962C8B-B14F-4D97-AF65-F5344CB8AC3E}">
        <p14:creationId xmlns:p14="http://schemas.microsoft.com/office/powerpoint/2010/main" val="2865215976"/>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3.xml><?xml version="1.0" encoding="utf-8"?>
<ds:datastoreItem xmlns:ds="http://schemas.openxmlformats.org/officeDocument/2006/customXml" ds:itemID="{E7E58F62-3886-4B6B-A6E2-AD5D7547E499}">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1226</TotalTime>
  <Words>1278</Words>
  <Application>Microsoft Office PowerPoint</Application>
  <PresentationFormat>Widescreen</PresentationFormat>
  <Paragraphs>180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AEMO09</vt:lpstr>
      <vt:lpstr>5MS Program Consultative Forum Update</vt:lpstr>
      <vt:lpstr>AEMO Competition Law  Meeting Protocol</vt:lpstr>
      <vt:lpstr>Agenda</vt:lpstr>
      <vt:lpstr>Welcome</vt:lpstr>
      <vt:lpstr>Retail Checkpoint Criteria Update</vt:lpstr>
      <vt:lpstr>Approach to Retail Status Updates</vt:lpstr>
      <vt:lpstr>Retail Checkpoint Criteria</vt:lpstr>
      <vt:lpstr>Industry Test Status</vt:lpstr>
      <vt:lpstr>Industry Testing</vt:lpstr>
      <vt:lpstr>Readiness actions</vt:lpstr>
      <vt:lpstr>Conclusions and Next Steps </vt:lpstr>
      <vt:lpstr>Next Steps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Anne-Marie</cp:lastModifiedBy>
  <cp:revision>2</cp:revision>
  <cp:lastPrinted>2019-08-14T02:02:16Z</cp:lastPrinted>
  <dcterms:created xsi:type="dcterms:W3CDTF">2018-04-12T04:49:35Z</dcterms:created>
  <dcterms:modified xsi:type="dcterms:W3CDTF">2021-05-11T23:50:38Z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