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71" r:id="rId8"/>
    <p:sldMasterId id="2147483682" r:id="rId9"/>
  </p:sldMasterIdLst>
  <p:notesMasterIdLst>
    <p:notesMasterId r:id="rId23"/>
  </p:notesMasterIdLst>
  <p:handoutMasterIdLst>
    <p:handoutMasterId r:id="rId24"/>
  </p:handoutMasterIdLst>
  <p:sldIdLst>
    <p:sldId id="373" r:id="rId10"/>
    <p:sldId id="292" r:id="rId11"/>
    <p:sldId id="360" r:id="rId12"/>
    <p:sldId id="361" r:id="rId13"/>
    <p:sldId id="363" r:id="rId14"/>
    <p:sldId id="365" r:id="rId15"/>
    <p:sldId id="368" r:id="rId16"/>
    <p:sldId id="367" r:id="rId17"/>
    <p:sldId id="369" r:id="rId18"/>
    <p:sldId id="366" r:id="rId19"/>
    <p:sldId id="370" r:id="rId20"/>
    <p:sldId id="371" r:id="rId21"/>
    <p:sldId id="372" r:id="rId2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9F9866-B6F2-4B86-BF32-01B7565C6B93}">
          <p14:sldIdLst>
            <p14:sldId id="373"/>
            <p14:sldId id="292"/>
            <p14:sldId id="360"/>
            <p14:sldId id="361"/>
            <p14:sldId id="363"/>
            <p14:sldId id="365"/>
          </p14:sldIdLst>
        </p14:section>
        <p14:section name="Untitled Section" id="{51D8983D-498A-445B-B803-8209328FA74E}">
          <p14:sldIdLst>
            <p14:sldId id="368"/>
            <p14:sldId id="367"/>
            <p14:sldId id="369"/>
            <p14:sldId id="366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anna Tedesco" initials="LT" lastIdx="6" clrIdx="0">
    <p:extLst>
      <p:ext uri="{19B8F6BF-5375-455C-9EA6-DF929625EA0E}">
        <p15:presenceInfo xmlns:p15="http://schemas.microsoft.com/office/powerpoint/2012/main" userId="S-1-5-21-256186967-1468483519-2110688028-3080" providerId="AD"/>
      </p:ext>
    </p:extLst>
  </p:cmAuthor>
  <p:cmAuthor id="2" name="Ross Gillett" initials="RG" lastIdx="2" clrIdx="1">
    <p:extLst>
      <p:ext uri="{19B8F6BF-5375-455C-9EA6-DF929625EA0E}">
        <p15:presenceInfo xmlns:p15="http://schemas.microsoft.com/office/powerpoint/2012/main" userId="S-1-5-21-256186967-1468483519-2110688028-20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>
      <p:cViewPr varScale="1">
        <p:scale>
          <a:sx n="79" d="100"/>
          <a:sy n="79" d="100"/>
        </p:scale>
        <p:origin x="10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September 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53553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September 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64776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159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597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064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75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147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5009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687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7" r:id="rId5"/>
    <p:sldLayoutId id="2147483655" r:id="rId6"/>
    <p:sldLayoutId id="2147483658" r:id="rId7"/>
    <p:sldLayoutId id="2147483652" r:id="rId8"/>
    <p:sldLayoutId id="2147483653" r:id="rId9"/>
    <p:sldLayoutId id="214748365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0" r:id="rId3"/>
    <p:sldLayoutId id="2147483681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>
                <a:solidFill>
                  <a:srgbClr val="1E4164"/>
                </a:solidFill>
              </a:rPr>
              <a:t>SLIDE </a:t>
            </a:r>
            <a:fld id="{B602A6DE-BF6F-4EAB-917C-8134D0F37D4B}" type="slidenum">
              <a:rPr lang="en-AU" sz="1100" smtClean="0">
                <a:solidFill>
                  <a:srgbClr val="1E4164"/>
                </a:solidFill>
              </a:rPr>
              <a:pPr algn="r"/>
              <a:t>‹#›</a:t>
            </a:fld>
            <a:endParaRPr lang="en-AU" sz="1100" dirty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5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26 September 2016</a:t>
            </a:r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WIND And Solar ENERGY CONVERSION MODEL GUIDELINES Consultation update – September 2016</a:t>
            </a:r>
            <a:endParaRPr lang="en-AU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14348" y="6143644"/>
            <a:ext cx="342902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AU" sz="1400" cap="all" dirty="0" smtClean="0">
                <a:solidFill>
                  <a:srgbClr val="1E4164"/>
                </a:solidFill>
              </a:rPr>
              <a:t>Presented by Marcelle Gannon</a:t>
            </a:r>
            <a:endParaRPr lang="en-AU" sz="1400" cap="all" dirty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 for current consultation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Next report </a:t>
            </a:r>
            <a:r>
              <a:rPr lang="en-AU" dirty="0"/>
              <a:t>published 14 Oct 2016</a:t>
            </a:r>
          </a:p>
          <a:p>
            <a:pPr lvl="2">
              <a:spcBef>
                <a:spcPts val="1200"/>
              </a:spcBef>
            </a:pPr>
            <a:r>
              <a:rPr lang="en-AU" dirty="0"/>
              <a:t>A week delayed to incorporate the complexity of the issues raised in the second stage submissions and discussions</a:t>
            </a:r>
            <a:r>
              <a:rPr lang="en-AU" dirty="0" smtClean="0"/>
              <a:t>.</a:t>
            </a:r>
            <a:endParaRPr lang="en-AU" sz="2200" dirty="0" smtClean="0"/>
          </a:p>
          <a:p>
            <a:pPr>
              <a:spcBef>
                <a:spcPts val="1200"/>
              </a:spcBef>
            </a:pPr>
            <a:r>
              <a:rPr lang="en-AU" dirty="0" smtClean="0"/>
              <a:t>Two Options: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1 – End consultation now, with “Estimated Power” not in ECM Guidelines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2 – Third round of consultation, to propose “Estimated Power” in ECM Guidelines</a:t>
            </a:r>
          </a:p>
          <a:p>
            <a:pPr>
              <a:spcBef>
                <a:spcPts val="1200"/>
              </a:spcBef>
            </a:pPr>
            <a:endParaRPr lang="en-AU" b="1" dirty="0" smtClean="0"/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060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 for current consultation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492941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2200" dirty="0" smtClean="0"/>
              <a:t>“Estimated Power” accuracy assessment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Accuracy assessment can start now using SCADA and historical data under Option 1 or 2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Local Limit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Option 1: Implementation work can commence from October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Option 2: Implementation delayed, though background work will minimise delay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“Estimated Power”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Option 1: New full consultation would be required to put “Estimated Power” into ECM Guidelines – minimum 4 months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Option 2: Could allow proposals with respect to “Estimated Power” to be implemented without new full consultation</a:t>
            </a:r>
          </a:p>
          <a:p>
            <a:pPr>
              <a:spcBef>
                <a:spcPts val="1800"/>
              </a:spcBef>
            </a:pPr>
            <a:r>
              <a:rPr lang="en-AU" b="1" dirty="0" smtClean="0"/>
              <a:t>Question</a:t>
            </a:r>
            <a:r>
              <a:rPr lang="en-AU" b="1" dirty="0"/>
              <a:t>: Which </a:t>
            </a:r>
            <a:r>
              <a:rPr lang="en-AU" b="1" dirty="0" smtClean="0"/>
              <a:t>option is preferred?</a:t>
            </a:r>
            <a:endParaRPr lang="en-AU" b="1" dirty="0"/>
          </a:p>
          <a:p>
            <a:pPr lvl="1">
              <a:spcBef>
                <a:spcPts val="1200"/>
              </a:spcBef>
            </a:pPr>
            <a:endParaRPr lang="en-AU" dirty="0" smtClean="0"/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267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 for current consultation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357298"/>
            <a:ext cx="8229600" cy="476886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Timeline if a third stage of consultation was undertaken</a:t>
            </a:r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 lvl="1">
              <a:spcBef>
                <a:spcPts val="1200"/>
              </a:spcBef>
            </a:pPr>
            <a:endParaRPr lang="en-AU" dirty="0" smtClean="0"/>
          </a:p>
          <a:p>
            <a:pPr lvl="1">
              <a:spcBef>
                <a:spcPts val="1200"/>
              </a:spcBef>
            </a:pPr>
            <a:endParaRPr lang="en-AU" dirty="0"/>
          </a:p>
          <a:p>
            <a:pPr lvl="1">
              <a:spcBef>
                <a:spcPts val="1200"/>
              </a:spcBef>
            </a:pPr>
            <a:endParaRPr lang="en-AU" dirty="0"/>
          </a:p>
          <a:p>
            <a:pPr lvl="1">
              <a:spcBef>
                <a:spcPts val="1200"/>
              </a:spcBef>
            </a:pPr>
            <a:endParaRPr lang="en-AU" dirty="0" smtClean="0"/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91146"/>
              </p:ext>
            </p:extLst>
          </p:nvPr>
        </p:nvGraphicFramePr>
        <p:xfrm>
          <a:off x="1259632" y="198884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Stage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AEMO second draft</a:t>
                      </a:r>
                      <a:r>
                        <a:rPr lang="en-AU" baseline="0" dirty="0" smtClean="0"/>
                        <a:t> report published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 October 2016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Third</a:t>
                      </a:r>
                      <a:r>
                        <a:rPr lang="en-AU" baseline="0" dirty="0" smtClean="0"/>
                        <a:t> stage stakeholder submissions due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 November 2016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AEMO final consultation report published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9 December 2016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0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Additional consultation and investigation underway/proposed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357298"/>
            <a:ext cx="8229600" cy="476886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2200" dirty="0"/>
              <a:t>Power curve tuning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AEMO has been working with AWEFS vendor to improve the power curve tuning algorithm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Design improvements in final stage of negotiation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Scoping of a full </a:t>
            </a:r>
            <a:r>
              <a:rPr lang="en-AU" sz="2200" dirty="0"/>
              <a:t>review of AWEFS</a:t>
            </a:r>
            <a:endParaRPr lang="en-AU" sz="2000" dirty="0"/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Continuing investigation into accuracy improvements to AWEFS other than Estimated Power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Transparency and Bidding of Availability</a:t>
            </a:r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77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6038"/>
          </a:xfrm>
        </p:spPr>
        <p:txBody>
          <a:bodyPr>
            <a:normAutofit/>
          </a:bodyPr>
          <a:lstStyle/>
          <a:p>
            <a:pPr marL="363600" lvl="2">
              <a:lnSpc>
                <a:spcPts val="264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AU" sz="2200" dirty="0" smtClean="0"/>
              <a:t>Status of Consultation Process</a:t>
            </a:r>
          </a:p>
          <a:p>
            <a:pPr marL="363600" lvl="2">
              <a:lnSpc>
                <a:spcPts val="264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AU" sz="2200" dirty="0" smtClean="0"/>
              <a:t>Local Limit and Wind Speed Changes</a:t>
            </a:r>
          </a:p>
          <a:p>
            <a:pPr marL="363600" lvl="2">
              <a:lnSpc>
                <a:spcPts val="264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AU" sz="2200" dirty="0" smtClean="0"/>
              <a:t>Extreme Wind Cut-out / Other Cut-out</a:t>
            </a:r>
          </a:p>
          <a:p>
            <a:pPr marL="363600" lvl="2">
              <a:lnSpc>
                <a:spcPts val="264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AU" sz="2200" dirty="0" smtClean="0"/>
              <a:t>“Possible Power” / “Estimated Power” Proposal</a:t>
            </a:r>
          </a:p>
          <a:p>
            <a:pPr marL="363600" lvl="2">
              <a:lnSpc>
                <a:spcPts val="264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AU" sz="2200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6995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 of Consultation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5128"/>
            <a:ext cx="8229600" cy="235103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2200" dirty="0" smtClean="0"/>
              <a:t>Draft Report stated</a:t>
            </a:r>
          </a:p>
          <a:p>
            <a:pPr lvl="1">
              <a:spcBef>
                <a:spcPts val="1200"/>
              </a:spcBef>
            </a:pPr>
            <a:r>
              <a:rPr lang="en-AU" sz="1800" dirty="0" smtClean="0"/>
              <a:t>Local Limit and Wind Speed minor amendments</a:t>
            </a:r>
          </a:p>
          <a:p>
            <a:pPr lvl="1">
              <a:spcBef>
                <a:spcPts val="1200"/>
              </a:spcBef>
            </a:pPr>
            <a:r>
              <a:rPr lang="en-AU" sz="1800" dirty="0" smtClean="0"/>
              <a:t>“Possible Power” excluded</a:t>
            </a:r>
          </a:p>
          <a:p>
            <a:pPr lvl="1">
              <a:spcBef>
                <a:spcPts val="1200"/>
              </a:spcBef>
            </a:pPr>
            <a:r>
              <a:rPr lang="en-AU" sz="1800" dirty="0" smtClean="0"/>
              <a:t>Extreme-wind cut-out SCADA proposed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dirty="0" smtClean="0"/>
              <a:t> </a:t>
            </a:r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96854"/>
              </p:ext>
            </p:extLst>
          </p:nvPr>
        </p:nvGraphicFramePr>
        <p:xfrm>
          <a:off x="899592" y="1196752"/>
          <a:ext cx="7272808" cy="245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405290">
                <a:tc>
                  <a:txBody>
                    <a:bodyPr/>
                    <a:lstStyle/>
                    <a:p>
                      <a:r>
                        <a:rPr lang="en-AU" sz="2200" dirty="0" smtClean="0"/>
                        <a:t>Stage</a:t>
                      </a:r>
                      <a:endParaRPr lang="en-A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200" dirty="0" smtClean="0"/>
                        <a:t>Date</a:t>
                      </a:r>
                      <a:endParaRPr lang="en-AU" sz="2200" dirty="0"/>
                    </a:p>
                  </a:txBody>
                  <a:tcPr/>
                </a:tc>
              </a:tr>
              <a:tr h="40529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Issues Paper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18 March 2016</a:t>
                      </a:r>
                      <a:endParaRPr lang="en-AU" sz="2000" dirty="0"/>
                    </a:p>
                  </a:txBody>
                  <a:tcPr/>
                </a:tc>
              </a:tr>
              <a:tr h="40529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First stage submissions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27 May 2016</a:t>
                      </a:r>
                      <a:endParaRPr lang="en-AU" sz="2000" dirty="0"/>
                    </a:p>
                  </a:txBody>
                  <a:tcPr/>
                </a:tc>
              </a:tr>
              <a:tr h="40529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Draft Report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 August 2016</a:t>
                      </a:r>
                      <a:endParaRPr lang="en-AU" sz="2000" dirty="0"/>
                    </a:p>
                  </a:txBody>
                  <a:tcPr/>
                </a:tc>
              </a:tr>
              <a:tr h="40529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Second stage</a:t>
                      </a:r>
                      <a:r>
                        <a:rPr lang="en-AU" sz="2000" baseline="0" dirty="0" smtClean="0"/>
                        <a:t> submissions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25 August 2016</a:t>
                      </a:r>
                      <a:endParaRPr lang="en-AU" sz="2000" dirty="0"/>
                    </a:p>
                  </a:txBody>
                  <a:tcPr/>
                </a:tc>
              </a:tr>
              <a:tr h="40529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Final report due (currently)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7 October 2016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377" y="5517232"/>
            <a:ext cx="7742015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2200" b="1" dirty="0"/>
              <a:t>S</a:t>
            </a:r>
            <a:r>
              <a:rPr lang="en-AU" sz="2200" b="1" dirty="0" smtClean="0"/>
              <a:t>trong participant feedback in second stage raised question whether AEMO should extend consultation to include new functionality – discussed in following slides</a:t>
            </a:r>
            <a:endParaRPr lang="en-AU" sz="2200" b="1" dirty="0"/>
          </a:p>
        </p:txBody>
      </p:sp>
    </p:spTree>
    <p:extLst>
      <p:ext uri="{BB962C8B-B14F-4D97-AF65-F5344CB8AC3E}">
        <p14:creationId xmlns:p14="http://schemas.microsoft.com/office/powerpoint/2010/main" val="32622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Local Limit and Wind Speed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Local Limit SCADA signal resolved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Small amendments following second stage consultation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AEMO working on distribution network limit constraint equations</a:t>
            </a:r>
          </a:p>
          <a:p>
            <a:pPr lvl="1">
              <a:spcBef>
                <a:spcPts val="1200"/>
              </a:spcBef>
            </a:pPr>
            <a:endParaRPr lang="en-AU" dirty="0" smtClean="0"/>
          </a:p>
          <a:p>
            <a:pPr>
              <a:spcBef>
                <a:spcPts val="1200"/>
              </a:spcBef>
            </a:pPr>
            <a:r>
              <a:rPr lang="en-AU" dirty="0" smtClean="0"/>
              <a:t>Wind Speed SCADA signal definition resolved</a:t>
            </a:r>
          </a:p>
        </p:txBody>
      </p:sp>
    </p:spTree>
    <p:extLst>
      <p:ext uri="{BB962C8B-B14F-4D97-AF65-F5344CB8AC3E}">
        <p14:creationId xmlns:p14="http://schemas.microsoft.com/office/powerpoint/2010/main" val="32036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Turbine </a:t>
            </a:r>
            <a:r>
              <a:rPr lang="en-AU" dirty="0" err="1" smtClean="0"/>
              <a:t>cut-ouT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2200" dirty="0" smtClean="0"/>
              <a:t>Draft report proposed new “Extreme wind cut-out” SCADA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To improve accuracy of AWEFS dispatch forecast when wind farm constrained during extreme wind events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Feedback in submissions: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May be expensive or difficult for some farms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Many causes for cut-out or reduced production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Ideas </a:t>
            </a:r>
            <a:r>
              <a:rPr lang="en-AU" sz="2200" dirty="0"/>
              <a:t>for a signal to allow AWEFS to model more of this behaviour more accurately in dispatch?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Turbines ready-to-run in next 5 minutes?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Share of capacity ready-to-run in next 5 minutes</a:t>
            </a:r>
            <a:r>
              <a:rPr lang="en-AU" sz="20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AEMO needs some signal to represent what’s happening in times of cut-out</a:t>
            </a:r>
            <a:endParaRPr lang="en-AU" sz="2200" dirty="0"/>
          </a:p>
          <a:p>
            <a:pPr>
              <a:spcBef>
                <a:spcPts val="1200"/>
              </a:spcBef>
            </a:pPr>
            <a:endParaRPr lang="en-AU" dirty="0"/>
          </a:p>
          <a:p>
            <a:pPr marL="0" indent="0">
              <a:spcBef>
                <a:spcPts val="1200"/>
              </a:spcBef>
              <a:buNone/>
            </a:pPr>
            <a:endParaRPr lang="en-AU" dirty="0" smtClean="0"/>
          </a:p>
          <a:p>
            <a:pPr lvl="2">
              <a:spcBef>
                <a:spcPts val="1200"/>
              </a:spcBef>
            </a:pPr>
            <a:endParaRPr lang="en-AU" sz="1800" dirty="0" smtClean="0"/>
          </a:p>
          <a:p>
            <a:pPr lvl="1">
              <a:spcBef>
                <a:spcPts val="1200"/>
              </a:spcBef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2248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“Estimated Power” proposal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2200" dirty="0" smtClean="0"/>
              <a:t>Substantial participant feedback in second stage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“Estimated Power” name to avoid confusion with existing “Possible Power” in control systems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Participants keen to provide a signal to incorporate all factors affecting wind farm operation, including: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Wind speed / direction at each turbine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Effects of high wind speed,  extreme wind direction change, site temperature, wind sector management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Dynamic effects of turbine pausing and feathering</a:t>
            </a:r>
          </a:p>
          <a:p>
            <a:pPr>
              <a:spcBef>
                <a:spcPts val="1200"/>
              </a:spcBef>
            </a:pPr>
            <a:endParaRPr lang="en-AU" sz="2200" dirty="0" smtClean="0"/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 marL="363538" lvl="1" indent="0">
              <a:spcBef>
                <a:spcPts val="1200"/>
              </a:spcBef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638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“Estimated Power” proposal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AEMO would analyse the accuracy of trial data supplied by participants – we need to work with you</a:t>
            </a:r>
          </a:p>
          <a:p>
            <a:pPr>
              <a:spcBef>
                <a:spcPts val="1200"/>
              </a:spcBef>
            </a:pPr>
            <a:r>
              <a:rPr lang="en-AU" dirty="0"/>
              <a:t>AEMO would concurrently consult with </a:t>
            </a:r>
            <a:r>
              <a:rPr lang="en-AU" dirty="0" smtClean="0"/>
              <a:t>participants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 smtClean="0"/>
              <a:t>Regular reporting back with full transparency on outcomes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If it meets requirements for system security and market outcomes, should we then implement “Estimated Power”?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If it doesn’t meet requirements, should we then require the high-wind cut-out signal or an alternative cut-out signal?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Post-implementation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AEMO would continue to measure performance and assess reliability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98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Proposed “Estimated Power” 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Optional SCADA signal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The Generator’s forecast of active power at the end of the next dispatch interval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Subject only to technical factors affecting operation of its generation and connection assets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Calculated assuming no distribution or transmission network constraints apply to the next dispatch interval</a:t>
            </a:r>
          </a:p>
          <a:p>
            <a:pPr marL="0" indent="0">
              <a:spcBef>
                <a:spcPts val="1200"/>
              </a:spcBef>
              <a:buNone/>
            </a:pPr>
            <a:endParaRPr lang="en-AU" sz="2000" dirty="0" smtClean="0"/>
          </a:p>
          <a:p>
            <a:pPr marL="0" indent="0">
              <a:spcBef>
                <a:spcPts val="1200"/>
              </a:spcBef>
              <a:buNone/>
            </a:pPr>
            <a:endParaRPr lang="en-AU" sz="2200" dirty="0" smtClean="0"/>
          </a:p>
          <a:p>
            <a:pPr marL="363538" lvl="1" indent="0">
              <a:spcBef>
                <a:spcPts val="1200"/>
              </a:spcBef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3737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“Estimated Power” proposal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b="1" dirty="0" smtClean="0"/>
              <a:t>Q:</a:t>
            </a:r>
            <a:r>
              <a:rPr lang="en-AU" dirty="0" smtClean="0"/>
              <a:t> How much detail to put in the definition?</a:t>
            </a:r>
          </a:p>
          <a:p>
            <a:pPr>
              <a:spcBef>
                <a:spcPts val="1200"/>
              </a:spcBef>
            </a:pPr>
            <a:r>
              <a:rPr lang="en-AU" b="1" dirty="0" smtClean="0"/>
              <a:t>Q: </a:t>
            </a:r>
            <a:r>
              <a:rPr lang="en-AU" dirty="0" smtClean="0"/>
              <a:t>Overlap with the “Local Limit”?</a:t>
            </a:r>
          </a:p>
          <a:p>
            <a:pPr>
              <a:spcBef>
                <a:spcPts val="1200"/>
              </a:spcBef>
            </a:pPr>
            <a:r>
              <a:rPr lang="en-AU" b="1" dirty="0" smtClean="0"/>
              <a:t>Q:</a:t>
            </a:r>
            <a:r>
              <a:rPr lang="en-AU" dirty="0" smtClean="0"/>
              <a:t> Useful for your farm, or too complex?</a:t>
            </a:r>
          </a:p>
          <a:p>
            <a:pPr>
              <a:spcBef>
                <a:spcPts val="1200"/>
              </a:spcBef>
            </a:pPr>
            <a:r>
              <a:rPr lang="en-AU" b="1" dirty="0" smtClean="0"/>
              <a:t>Q:</a:t>
            </a:r>
            <a:r>
              <a:rPr lang="en-AU" dirty="0" smtClean="0"/>
              <a:t> Also for solar farms?</a:t>
            </a:r>
          </a:p>
          <a:p>
            <a:pPr marL="363538" lvl="1" indent="0">
              <a:spcBef>
                <a:spcPts val="1200"/>
              </a:spcBef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612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nal AEMO powerpoint template.pptx" id="{D80010DF-28C5-445D-ABF1-5B1B81FBDE0D}" vid="{352C9CD9-A93F-411F-A86E-E2B4A5663B43}"/>
    </a:ext>
  </a:extLst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nal AEMO powerpoint template.pptx" id="{D80010DF-28C5-445D-ABF1-5B1B81FBDE0D}" vid="{3A452A4D-87AA-4385-8324-9BB940C48B2E}"/>
    </a:ext>
  </a:extLst>
</a:theme>
</file>

<file path=ppt/theme/theme3.xml><?xml version="1.0" encoding="utf-8"?>
<a:theme xmlns:a="http://schemas.openxmlformats.org/drawingml/2006/main" name="1_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B501CB5A-AC99-4B0F-8D8B-B0C7B0429B0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697BA6BB19DB744494355487BE7F2BF2" ma:contentTypeVersion="35" ma:contentTypeDescription="" ma:contentTypeScope="" ma:versionID="e3507f4696660ae8f5ce14b00aab59bb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a2ba559e87326547b8cea16f11fa52bc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c658119-b17e-4c19-a514-2f346957241f}" ma:internalName="TaxCatchAll" ma:showField="CatchAllData" ma:web="52affc09-c2cc-4a65-a71d-2aaac1eae6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c658119-b17e-4c19-a514-2f346957241f}" ma:internalName="TaxCatchAllLabel" ma:readOnly="true" ma:showField="CatchAllDataLabel" ma:web="52affc09-c2cc-4a65-a71d-2aaac1eae6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 ma:readOnly="false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readOnly="fals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readOnly="false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OPADEQUACY-8-20983</_dlc_DocId>
    <_dlc_DocIdUrl xmlns="a14523ce-dede-483e-883a-2d83261080bd">
      <Url>http://sharedocs/sites/oa/_layouts/15/DocIdRedir.aspx?ID=OPADEQUACY-8-20983</Url>
      <Description>OPADEQUACY-8-20983</Description>
    </_dlc_DocIdUrl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69EEF6-3923-48D1-8AEF-5CCFE9804310}"/>
</file>

<file path=customXml/itemProps2.xml><?xml version="1.0" encoding="utf-8"?>
<ds:datastoreItem xmlns:ds="http://schemas.openxmlformats.org/officeDocument/2006/customXml" ds:itemID="{5B2AC7AC-48F1-4A2B-BB50-5C73D4D6BE6D}"/>
</file>

<file path=customXml/itemProps3.xml><?xml version="1.0" encoding="utf-8"?>
<ds:datastoreItem xmlns:ds="http://schemas.openxmlformats.org/officeDocument/2006/customXml" ds:itemID="{893717EF-4922-4F1C-9C33-D09827A26032}"/>
</file>

<file path=customXml/itemProps4.xml><?xml version="1.0" encoding="utf-8"?>
<ds:datastoreItem xmlns:ds="http://schemas.openxmlformats.org/officeDocument/2006/customXml" ds:itemID="{0036A290-9B11-488D-9720-E65B9A9691EA}"/>
</file>

<file path=customXml/itemProps5.xml><?xml version="1.0" encoding="utf-8"?>
<ds:datastoreItem xmlns:ds="http://schemas.openxmlformats.org/officeDocument/2006/customXml" ds:itemID="{CF788745-91E6-4049-B480-5094DE484D90}"/>
</file>

<file path=customXml/itemProps6.xml><?xml version="1.0" encoding="utf-8"?>
<ds:datastoreItem xmlns:ds="http://schemas.openxmlformats.org/officeDocument/2006/customXml" ds:itemID="{9EA21CCB-9FA9-419A-A6A5-A014FFBC7EFA}"/>
</file>

<file path=docProps/app.xml><?xml version="1.0" encoding="utf-8"?>
<Properties xmlns="http://schemas.openxmlformats.org/officeDocument/2006/extended-properties" xmlns:vt="http://schemas.openxmlformats.org/officeDocument/2006/docPropsVTypes">
  <Template>Internal AEMO powerpoint template</Template>
  <TotalTime>4268</TotalTime>
  <Words>764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AEMO09</vt:lpstr>
      <vt:lpstr>1_Office Theme</vt:lpstr>
      <vt:lpstr>WIND And Solar ENERGY CONVERSION MODEL GUIDELINES Consultation update – September 2016</vt:lpstr>
      <vt:lpstr>SESSION OVERVIEW</vt:lpstr>
      <vt:lpstr>Current STATUS of Consultation Process</vt:lpstr>
      <vt:lpstr>Local Limit and Wind Speed</vt:lpstr>
      <vt:lpstr>Turbine cut-ouT</vt:lpstr>
      <vt:lpstr>“Estimated Power” proposal</vt:lpstr>
      <vt:lpstr>“Estimated Power” proposal</vt:lpstr>
      <vt:lpstr>Proposed “Estimated Power” Definition</vt:lpstr>
      <vt:lpstr>“Estimated Power” proposal</vt:lpstr>
      <vt:lpstr>Next Steps for current consultation</vt:lpstr>
      <vt:lpstr>Next Steps for current consultation</vt:lpstr>
      <vt:lpstr>Next Steps for current consultation</vt:lpstr>
      <vt:lpstr>Additional consultation and investigation underway/proposed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Solar ECM Guidelines Consultation Update September 2016</dc:title>
  <dc:creator>Ross Gillett</dc:creator>
  <cp:lastModifiedBy>Clare Greenwood</cp:lastModifiedBy>
  <cp:revision>227</cp:revision>
  <cp:lastPrinted>2016-01-28T02:57:19Z</cp:lastPrinted>
  <dcterms:created xsi:type="dcterms:W3CDTF">2015-09-21T06:50:23Z</dcterms:created>
  <dcterms:modified xsi:type="dcterms:W3CDTF">2016-09-23T02:54:09Z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0x0101009BE89D58CAF0934CA32A20BCFFD353DC00697BA6BB19DB744494355487BE7F2BF2</vt:lpwstr>
  </property>
  <property fmtid="{D5CDD505-2E9C-101B-9397-08002B2CF9AE}" pid="3" name="_dlc_DocIdItemGuid">
    <vt:lpwstr>21475b2b-998a-45fd-ad0a-b6e4c6c53159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