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668" r:id="rId8"/>
  </p:sldMasterIdLst>
  <p:notesMasterIdLst>
    <p:notesMasterId r:id="rId14"/>
  </p:notesMasterIdLst>
  <p:handoutMasterIdLst>
    <p:handoutMasterId r:id="rId15"/>
  </p:handoutMasterIdLst>
  <p:sldIdLst>
    <p:sldId id="357" r:id="rId9"/>
    <p:sldId id="419" r:id="rId10"/>
    <p:sldId id="422" r:id="rId11"/>
    <p:sldId id="420" r:id="rId12"/>
    <p:sldId id="421" r:id="rId13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 Sheridan" initials="TS" lastIdx="1" clrIdx="0">
    <p:extLst/>
  </p:cmAuthor>
  <p:cmAuthor id="2" name="Brendan Ring" initials="BR" lastIdx="1" clrIdx="1">
    <p:extLst>
      <p:ext uri="{19B8F6BF-5375-455C-9EA6-DF929625EA0E}">
        <p15:presenceInfo xmlns:p15="http://schemas.microsoft.com/office/powerpoint/2012/main" userId="S-1-5-21-256186967-1468483519-2110688028-19948" providerId="AD"/>
      </p:ext>
    </p:extLst>
  </p:cmAuthor>
  <p:cmAuthor id="3" name="AEMO" initials="AEMO" lastIdx="2" clrIdx="2">
    <p:extLst>
      <p:ext uri="{19B8F6BF-5375-455C-9EA6-DF929625EA0E}">
        <p15:presenceInfo xmlns:p15="http://schemas.microsoft.com/office/powerpoint/2012/main" userId="AEM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52" autoAdjust="0"/>
    <p:restoredTop sz="96433" autoAdjust="0"/>
  </p:normalViewPr>
  <p:slideViewPr>
    <p:cSldViewPr>
      <p:cViewPr varScale="1">
        <p:scale>
          <a:sx n="104" d="100"/>
          <a:sy n="104" d="100"/>
        </p:scale>
        <p:origin x="42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4386" y="96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BEE0F-9B4D-491C-84BB-3E9E0070B385}" type="datetime6">
              <a:rPr lang="en-AU" smtClean="0"/>
              <a:pPr/>
              <a:t>July 17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9B4BD-713B-4495-9D01-E8924967338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249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C81A-B302-4C12-B328-398E6FA12FC5}" type="datetime6">
              <a:rPr lang="en-AU" smtClean="0"/>
              <a:pPr/>
              <a:t>July 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55DB7-4594-4DFF-AA9B-D4C01173DE3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128095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-Page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0" y="161768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bg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472254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3538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68288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82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  <p:pic>
        <p:nvPicPr>
          <p:cNvPr id="6" name="Picture 5" descr="Header 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1124744"/>
            <a:ext cx="7674076" cy="1512168"/>
          </a:xfrm>
        </p:spPr>
        <p:txBody>
          <a:bodyPr>
            <a:noAutofit/>
          </a:bodyPr>
          <a:lstStyle/>
          <a:p>
            <a:r>
              <a:rPr lang="en-AU" sz="2800" dirty="0" smtClean="0"/>
              <a:t/>
            </a:r>
            <a:br>
              <a:rPr lang="en-AU" sz="2800" dirty="0" smtClean="0"/>
            </a:br>
            <a:r>
              <a:rPr lang="en-AU" sz="2800" dirty="0" smtClean="0"/>
              <a:t/>
            </a:r>
            <a:br>
              <a:rPr lang="en-AU" sz="2800" dirty="0" smtClean="0"/>
            </a:br>
            <a:r>
              <a:rPr lang="en-AU" sz="2800" dirty="0" smtClean="0"/>
              <a:t>POC Industry CUTOVER PLANNING</a:t>
            </a:r>
            <a:endParaRPr lang="en-AU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2780928"/>
            <a:ext cx="6400800" cy="500066"/>
          </a:xfrm>
        </p:spPr>
        <p:txBody>
          <a:bodyPr>
            <a:normAutofit/>
          </a:bodyPr>
          <a:lstStyle/>
          <a:p>
            <a:r>
              <a:rPr lang="en-AU" sz="2400" dirty="0" smtClean="0"/>
              <a:t>July 2017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43630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Industry Cutover planning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384070"/>
          </a:xfrm>
        </p:spPr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None/>
            </a:pPr>
            <a:r>
              <a:rPr lang="en-AU" sz="2800" dirty="0" smtClean="0"/>
              <a:t>Cutover</a:t>
            </a:r>
            <a:r>
              <a:rPr lang="en-AU" dirty="0" smtClean="0"/>
              <a:t> </a:t>
            </a:r>
            <a:r>
              <a:rPr lang="en-AU" sz="2800" dirty="0" smtClean="0"/>
              <a:t>Objective;</a:t>
            </a:r>
          </a:p>
          <a:p>
            <a:pPr>
              <a:spcBef>
                <a:spcPts val="1200"/>
              </a:spcBef>
            </a:pPr>
            <a:r>
              <a:rPr lang="en-AU" sz="1900" dirty="0" smtClean="0"/>
              <a:t>Facilitate a coordinated industry cutover of market </a:t>
            </a:r>
            <a:r>
              <a:rPr lang="en-AU" sz="1900" dirty="0"/>
              <a:t>operations for AEMO and NEM participants </a:t>
            </a:r>
            <a:r>
              <a:rPr lang="en-AU" sz="1900" dirty="0" smtClean="0"/>
              <a:t>and </a:t>
            </a:r>
            <a:r>
              <a:rPr lang="en-AU" sz="1900" dirty="0"/>
              <a:t>continued service delivery to NEM end‑use </a:t>
            </a:r>
            <a:r>
              <a:rPr lang="en-AU" sz="1900" dirty="0" smtClean="0"/>
              <a:t>customers effective </a:t>
            </a:r>
            <a:r>
              <a:rPr lang="en-AU" sz="1900" dirty="0"/>
              <a:t>from </a:t>
            </a:r>
            <a:r>
              <a:rPr lang="en-AU" sz="1900" dirty="0" smtClean="0"/>
              <a:t>“go‑live”.</a:t>
            </a:r>
            <a:endParaRPr lang="en-AU" sz="1900" dirty="0"/>
          </a:p>
          <a:p>
            <a:pPr marL="0" indent="0">
              <a:spcBef>
                <a:spcPts val="3000"/>
              </a:spcBef>
              <a:buNone/>
            </a:pPr>
            <a:r>
              <a:rPr lang="en-AU" sz="2800" dirty="0" smtClean="0"/>
              <a:t>Industry Cutover Period;</a:t>
            </a:r>
          </a:p>
          <a:p>
            <a:pPr>
              <a:spcBef>
                <a:spcPts val="1200"/>
              </a:spcBef>
            </a:pPr>
            <a:r>
              <a:rPr lang="en-AU" sz="1800" dirty="0" smtClean="0"/>
              <a:t>Systems cutover commences COB Friday, 1 December 2017 and ends 9am Monday, 4 December 2017</a:t>
            </a:r>
          </a:p>
        </p:txBody>
      </p:sp>
    </p:spTree>
    <p:extLst>
      <p:ext uri="{BB962C8B-B14F-4D97-AF65-F5344CB8AC3E}">
        <p14:creationId xmlns:p14="http://schemas.microsoft.com/office/powerpoint/2010/main" val="172562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Industry Cutover planning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384070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AU" sz="2800" dirty="0" smtClean="0"/>
              <a:t>Cutover Principles;</a:t>
            </a:r>
          </a:p>
          <a:p>
            <a:pPr>
              <a:spcBef>
                <a:spcPts val="1100"/>
              </a:spcBef>
            </a:pP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 participants </a:t>
            </a:r>
            <a:r>
              <a:rPr lang="en-AU" sz="19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AEMO will </a:t>
            </a: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adopt and follow the POC Industry </a:t>
            </a:r>
            <a:r>
              <a:rPr lang="en-AU" sz="19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Cutover </a:t>
            </a: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plan.</a:t>
            </a:r>
          </a:p>
          <a:p>
            <a:pPr>
              <a:spcBef>
                <a:spcPts val="1100"/>
              </a:spcBef>
            </a:pPr>
            <a:r>
              <a:rPr lang="en-AU" sz="1900" dirty="0" smtClean="0"/>
              <a:t>NEM participants </a:t>
            </a:r>
            <a:r>
              <a:rPr lang="en-AU" sz="1900" dirty="0"/>
              <a:t>and AEMO </a:t>
            </a:r>
            <a:r>
              <a:rPr lang="en-AU" sz="1900" dirty="0" smtClean="0"/>
              <a:t>are </a:t>
            </a:r>
            <a:r>
              <a:rPr lang="en-AU" sz="1900" dirty="0"/>
              <a:t>responsible for developing their own internal </a:t>
            </a:r>
            <a:r>
              <a:rPr lang="en-AU" sz="1900" dirty="0" smtClean="0"/>
              <a:t>cutover plans. </a:t>
            </a:r>
            <a:r>
              <a:rPr lang="en-AU" sz="1900" dirty="0"/>
              <a:t>These plans should have regard to the key </a:t>
            </a:r>
            <a:r>
              <a:rPr lang="en-AU" sz="1900" dirty="0" smtClean="0"/>
              <a:t>activities, dates, times, etc. </a:t>
            </a:r>
            <a:r>
              <a:rPr lang="en-AU" sz="1900" dirty="0"/>
              <a:t>set out in the Industry </a:t>
            </a:r>
            <a:r>
              <a:rPr lang="en-AU" sz="1900" dirty="0" smtClean="0"/>
              <a:t>Cutover </a:t>
            </a:r>
            <a:r>
              <a:rPr lang="en-AU" sz="1900" dirty="0"/>
              <a:t>Plan.</a:t>
            </a:r>
          </a:p>
          <a:p>
            <a:pPr>
              <a:spcBef>
                <a:spcPts val="1100"/>
              </a:spcBef>
            </a:pPr>
            <a:r>
              <a:rPr lang="en-AU" sz="1900" dirty="0"/>
              <a:t>Where possible and practicable to do so, minimise and effectively manage the number of in flight transactions during cutover activities.</a:t>
            </a:r>
          </a:p>
          <a:p>
            <a:pPr>
              <a:spcBef>
                <a:spcPts val="1100"/>
              </a:spcBef>
            </a:pP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industry cutover approach will be based on a ‘fix-on-fail/roll-forward’ approach in which AEMO and all Participants will commit to cutting over and avoid rollback by addressing </a:t>
            </a:r>
            <a:r>
              <a:rPr lang="en-AU" sz="19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problems </a:t>
            </a: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and when they arise.</a:t>
            </a:r>
          </a:p>
          <a:p>
            <a:pPr>
              <a:spcBef>
                <a:spcPts val="1100"/>
              </a:spcBef>
            </a:pP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participants have system </a:t>
            </a:r>
            <a:r>
              <a:rPr lang="en-AU" sz="19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issues during cutover they </a:t>
            </a: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must notify AEMO and the market as soon as possible</a:t>
            </a:r>
            <a:r>
              <a:rPr lang="en-AU" sz="19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1100"/>
              </a:spcBef>
            </a:pP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Industry </a:t>
            </a:r>
            <a:r>
              <a:rPr lang="en-AU" sz="19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Cutover </a:t>
            </a: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 will endeavour to limit jurisdictional differences for </a:t>
            </a:r>
            <a:r>
              <a:rPr lang="en-AU" sz="19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cutover </a:t>
            </a:r>
            <a:r>
              <a:rPr lang="en-A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activities where possible</a:t>
            </a:r>
            <a:r>
              <a:rPr lang="en-AU" sz="19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19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endParaRPr lang="en-AU" sz="1800" dirty="0" smtClean="0"/>
          </a:p>
          <a:p>
            <a:pPr marL="369888" lvl="1" indent="0">
              <a:buNone/>
            </a:pPr>
            <a:endParaRPr lang="en-AU" dirty="0" smtClean="0"/>
          </a:p>
          <a:p>
            <a:pPr marL="982663" lvl="3">
              <a:buFont typeface="Arial" panose="020B0604020202020204" pitchFamily="34" charset="0"/>
              <a:buChar char="›"/>
            </a:pPr>
            <a:endParaRPr lang="en-AU" dirty="0"/>
          </a:p>
          <a:p>
            <a:pPr lvl="2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4764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Industry Cutover planning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96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Proposed Approach</a:t>
            </a:r>
            <a:endParaRPr lang="en-AU" dirty="0" smtClean="0"/>
          </a:p>
          <a:p>
            <a:pPr marL="306388" indent="-285750">
              <a:spcBef>
                <a:spcPts val="600"/>
              </a:spcBef>
            </a:pPr>
            <a:r>
              <a:rPr lang="en-AU" sz="1800" dirty="0" smtClean="0"/>
              <a:t>Create an Industry </a:t>
            </a:r>
            <a:r>
              <a:rPr lang="en-AU" sz="1800" dirty="0"/>
              <a:t>Cutover </a:t>
            </a:r>
            <a:r>
              <a:rPr lang="en-AU" sz="1800" dirty="0" smtClean="0"/>
              <a:t>Plan, </a:t>
            </a:r>
            <a:r>
              <a:rPr lang="en-AU" sz="1800" dirty="0"/>
              <a:t>in conjunction with </a:t>
            </a:r>
            <a:r>
              <a:rPr lang="en-AU" sz="1800" dirty="0" smtClean="0"/>
              <a:t>ITCFG representatives identifying </a:t>
            </a:r>
            <a:r>
              <a:rPr lang="en-AU" sz="1800" dirty="0"/>
              <a:t>cutover tasks to build the overall </a:t>
            </a:r>
            <a:r>
              <a:rPr lang="en-AU" sz="1800" dirty="0" smtClean="0"/>
              <a:t>plan, </a:t>
            </a:r>
          </a:p>
          <a:p>
            <a:pPr marL="655638" lvl="1" indent="-285750">
              <a:spcBef>
                <a:spcPts val="600"/>
              </a:spcBef>
            </a:pPr>
            <a:r>
              <a:rPr lang="en-AU" sz="1600" dirty="0"/>
              <a:t>Record actual </a:t>
            </a:r>
            <a:r>
              <a:rPr lang="en-AU" sz="1600" dirty="0" smtClean="0"/>
              <a:t>tasks, </a:t>
            </a:r>
            <a:r>
              <a:rPr lang="en-AU" sz="1600" dirty="0" smtClean="0"/>
              <a:t>duration </a:t>
            </a:r>
            <a:r>
              <a:rPr lang="en-AU" sz="1600" dirty="0"/>
              <a:t>(start </a:t>
            </a:r>
            <a:r>
              <a:rPr lang="en-AU" sz="1600" dirty="0" smtClean="0"/>
              <a:t>times</a:t>
            </a:r>
            <a:r>
              <a:rPr lang="en-AU" sz="1600" dirty="0" smtClean="0"/>
              <a:t>) and responsibilities</a:t>
            </a:r>
            <a:endParaRPr lang="en-AU" sz="1600" dirty="0"/>
          </a:p>
          <a:p>
            <a:pPr marL="655638" lvl="1" indent="-285750">
              <a:spcBef>
                <a:spcPts val="600"/>
              </a:spcBef>
            </a:pPr>
            <a:r>
              <a:rPr lang="en-AU" sz="1600" dirty="0"/>
              <a:t>To be utilized to execute dress rehearsals as well as the actual Industry Cutover</a:t>
            </a:r>
          </a:p>
          <a:p>
            <a:pPr marL="655638" lvl="1" indent="-285750">
              <a:spcBef>
                <a:spcPts val="600"/>
              </a:spcBef>
            </a:pPr>
            <a:r>
              <a:rPr lang="en-AU" sz="1600" dirty="0" smtClean="0"/>
              <a:t>Review </a:t>
            </a:r>
            <a:r>
              <a:rPr lang="en-AU" sz="1600" dirty="0"/>
              <a:t>and identify any possible changes required to the </a:t>
            </a:r>
            <a:r>
              <a:rPr lang="en-AU" sz="1600" dirty="0" smtClean="0"/>
              <a:t>cutover tasks</a:t>
            </a:r>
          </a:p>
          <a:p>
            <a:pPr marL="306388" indent="-285750">
              <a:spcBef>
                <a:spcPts val="1200"/>
              </a:spcBef>
            </a:pPr>
            <a:r>
              <a:rPr lang="en-AU" sz="1800" dirty="0" smtClean="0"/>
              <a:t>AEMO </a:t>
            </a:r>
            <a:r>
              <a:rPr lang="en-AU" sz="1800" dirty="0" smtClean="0"/>
              <a:t>to provide a </a:t>
            </a:r>
            <a:r>
              <a:rPr lang="en-AU" sz="1800" dirty="0"/>
              <a:t>central point of industry </a:t>
            </a:r>
            <a:r>
              <a:rPr lang="en-AU" sz="1800" dirty="0" smtClean="0"/>
              <a:t>cutover </a:t>
            </a:r>
            <a:r>
              <a:rPr lang="en-AU" sz="1800" dirty="0"/>
              <a:t>coordination</a:t>
            </a:r>
          </a:p>
          <a:p>
            <a:pPr marL="655638" lvl="1" indent="-285750">
              <a:spcBef>
                <a:spcPts val="600"/>
              </a:spcBef>
            </a:pPr>
            <a:r>
              <a:rPr lang="en-AU" sz="1600" dirty="0" smtClean="0"/>
              <a:t>Coordinated communication to </a:t>
            </a:r>
            <a:r>
              <a:rPr lang="en-AU" sz="1600" dirty="0"/>
              <a:t>participant </a:t>
            </a:r>
            <a:r>
              <a:rPr lang="en-AU" sz="1600" dirty="0" smtClean="0"/>
              <a:t>cutover teams</a:t>
            </a:r>
            <a:endParaRPr lang="en-AU" sz="1600" dirty="0"/>
          </a:p>
          <a:p>
            <a:pPr marL="655638" lvl="1" indent="-285750">
              <a:spcBef>
                <a:spcPts val="600"/>
              </a:spcBef>
            </a:pPr>
            <a:r>
              <a:rPr lang="en-AU" sz="1600" dirty="0" smtClean="0"/>
              <a:t>Provide </a:t>
            </a:r>
            <a:r>
              <a:rPr lang="en-AU" sz="1600" dirty="0" smtClean="0"/>
              <a:t>industry cutover status, any issues </a:t>
            </a:r>
            <a:r>
              <a:rPr lang="en-AU" sz="1600" dirty="0"/>
              <a:t>during the cutover period</a:t>
            </a:r>
          </a:p>
          <a:p>
            <a:pPr marL="306388" indent="-285750">
              <a:spcBef>
                <a:spcPts val="1200"/>
              </a:spcBef>
            </a:pPr>
            <a:r>
              <a:rPr lang="en-AU" sz="1800" dirty="0" smtClean="0"/>
              <a:t>Conduct </a:t>
            </a:r>
            <a:r>
              <a:rPr lang="en-AU" sz="1800" dirty="0"/>
              <a:t>2 </a:t>
            </a:r>
            <a:r>
              <a:rPr lang="en-AU" sz="1800" dirty="0" smtClean="0"/>
              <a:t>cutover practice runs (Dress Rehearsals) </a:t>
            </a:r>
            <a:r>
              <a:rPr lang="en-AU" sz="1800" dirty="0"/>
              <a:t>prior to ‘Go-Live’ </a:t>
            </a:r>
            <a:r>
              <a:rPr lang="en-AU" sz="1800" dirty="0" smtClean="0"/>
              <a:t>cutover </a:t>
            </a:r>
            <a:r>
              <a:rPr lang="en-AU" sz="1800" dirty="0"/>
              <a:t>weekend to validate the cutover plan </a:t>
            </a:r>
            <a:r>
              <a:rPr lang="en-AU" sz="1800" dirty="0" smtClean="0"/>
              <a:t>(Dress Rehearsal dates </a:t>
            </a:r>
            <a:r>
              <a:rPr lang="en-AU" sz="1800" dirty="0"/>
              <a:t>TBC)</a:t>
            </a:r>
          </a:p>
          <a:p>
            <a:pPr marL="306388" indent="-285750">
              <a:spcBef>
                <a:spcPts val="1200"/>
              </a:spcBef>
            </a:pPr>
            <a:r>
              <a:rPr lang="en-AU" sz="1800" dirty="0"/>
              <a:t>Modify the Cutover Plan based on inputs from Industry Testing and Dress Rehearsal findings</a:t>
            </a:r>
          </a:p>
          <a:p>
            <a:pPr marL="655638" lvl="1" indent="-285750">
              <a:spcBef>
                <a:spcPts val="600"/>
              </a:spcBef>
            </a:pPr>
            <a:r>
              <a:rPr lang="en-AU" sz="1700" dirty="0" smtClean="0"/>
              <a:t>Potential </a:t>
            </a:r>
            <a:r>
              <a:rPr lang="en-AU" sz="1700" dirty="0"/>
              <a:t>impacts to the overall </a:t>
            </a:r>
            <a:r>
              <a:rPr lang="en-AU" sz="1700" dirty="0" smtClean="0"/>
              <a:t>timeline or tasks</a:t>
            </a:r>
            <a:endParaRPr lang="en-AU" sz="1700" dirty="0"/>
          </a:p>
          <a:p>
            <a:pPr marL="369888" lvl="1" indent="0">
              <a:buNone/>
            </a:pPr>
            <a:endParaRPr lang="en-AU" dirty="0" smtClean="0"/>
          </a:p>
          <a:p>
            <a:pPr marL="982663" lvl="3">
              <a:buFont typeface="Arial" panose="020B0604020202020204" pitchFamily="34" charset="0"/>
              <a:buChar char="›"/>
            </a:pPr>
            <a:endParaRPr lang="en-AU" dirty="0"/>
          </a:p>
          <a:p>
            <a:pPr lvl="2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145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ITCFG - Industry Cutover planning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96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Out of Scope</a:t>
            </a:r>
          </a:p>
          <a:p>
            <a:pPr marL="306388" indent="-285750">
              <a:spcBef>
                <a:spcPts val="600"/>
              </a:spcBef>
            </a:pPr>
            <a:r>
              <a:rPr lang="en-AU" sz="1800" dirty="0" smtClean="0"/>
              <a:t>Identifying, defining, developing or </a:t>
            </a:r>
            <a:r>
              <a:rPr lang="en-AU" sz="1800" dirty="0" smtClean="0"/>
              <a:t>assessing POC </a:t>
            </a:r>
            <a:r>
              <a:rPr lang="en-AU" sz="1800" dirty="0" smtClean="0"/>
              <a:t>Readiness or Readiness Criteria</a:t>
            </a:r>
            <a:endParaRPr lang="en-AU" sz="1600" dirty="0" smtClean="0"/>
          </a:p>
          <a:p>
            <a:pPr lvl="1"/>
            <a:r>
              <a:rPr lang="en-AU" sz="1600" dirty="0" smtClean="0"/>
              <a:t>Any dependencies </a:t>
            </a:r>
            <a:r>
              <a:rPr lang="en-AU" sz="1600" dirty="0"/>
              <a:t>will be managed by the Readiness </a:t>
            </a:r>
            <a:r>
              <a:rPr lang="en-AU" sz="1600" dirty="0" smtClean="0"/>
              <a:t>Working Group </a:t>
            </a:r>
            <a:r>
              <a:rPr lang="en-AU" sz="1600" dirty="0"/>
              <a:t>and will be completed by all participants prior to the commencement of cutover. If not met then there is an expectation </a:t>
            </a:r>
            <a:r>
              <a:rPr lang="en-AU" sz="1600" dirty="0" smtClean="0"/>
              <a:t>participants will implement </a:t>
            </a:r>
            <a:r>
              <a:rPr lang="en-AU" sz="1600" dirty="0"/>
              <a:t>work arounds </a:t>
            </a:r>
            <a:r>
              <a:rPr lang="en-AU" sz="1600" dirty="0" smtClean="0"/>
              <a:t>to </a:t>
            </a:r>
            <a:r>
              <a:rPr lang="en-AU" sz="1600" dirty="0"/>
              <a:t>manage transition and cutover </a:t>
            </a:r>
            <a:r>
              <a:rPr lang="en-AU" sz="1600" dirty="0" smtClean="0"/>
              <a:t>activities.</a:t>
            </a:r>
            <a:endParaRPr lang="en-AU" sz="1600" dirty="0"/>
          </a:p>
          <a:p>
            <a:pPr marL="306388" indent="-285750">
              <a:spcBef>
                <a:spcPts val="1200"/>
              </a:spcBef>
            </a:pPr>
            <a:r>
              <a:rPr lang="en-AU" sz="1800" dirty="0" smtClean="0"/>
              <a:t>Additional or modified Contingency Arrangements</a:t>
            </a:r>
          </a:p>
          <a:p>
            <a:pPr lvl="1"/>
            <a:r>
              <a:rPr lang="en-AU" sz="1600" dirty="0"/>
              <a:t>Contingency arrangements are defined in the </a:t>
            </a:r>
            <a:r>
              <a:rPr lang="en-AU" sz="1600" dirty="0" smtClean="0"/>
              <a:t>B2B Technical Delivery </a:t>
            </a:r>
            <a:r>
              <a:rPr lang="en-AU" sz="1600" dirty="0"/>
              <a:t>Specifications </a:t>
            </a:r>
            <a:r>
              <a:rPr lang="en-AU" sz="1600" dirty="0" smtClean="0"/>
              <a:t>or the </a:t>
            </a:r>
            <a:r>
              <a:rPr lang="en-AU" sz="1600" dirty="0"/>
              <a:t>relevant MSATS documentation. The Cutover plan will not detail additional contingency arrangements contrary to these procedures.</a:t>
            </a:r>
          </a:p>
          <a:p>
            <a:pPr marL="369888" lvl="1" indent="0">
              <a:buNone/>
            </a:pPr>
            <a:endParaRPr lang="en-AU" dirty="0" smtClean="0"/>
          </a:p>
          <a:p>
            <a:pPr marL="982663" lvl="3">
              <a:buFont typeface="Arial" panose="020B0604020202020204" pitchFamily="34" charset="0"/>
              <a:buChar char="›"/>
            </a:pPr>
            <a:endParaRPr lang="en-AU" dirty="0"/>
          </a:p>
          <a:p>
            <a:pPr lvl="2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1887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EMO09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EMODocument" ma:contentTypeID="0x0101009BE89D58CAF0934CA32A20BCFFD353DC00DDEC116C19245B4398932FF2C50DC75A" ma:contentTypeVersion="0" ma:contentTypeDescription="" ma:contentTypeScope="" ma:versionID="89bccbf02eec9f969d3651569cced181">
  <xsd:schema xmlns:xsd="http://www.w3.org/2001/XMLSchema" xmlns:xs="http://www.w3.org/2001/XMLSchema" xmlns:p="http://schemas.microsoft.com/office/2006/metadata/properties" xmlns:ns2="a14523ce-dede-483e-883a-2d83261080bd" targetNamespace="http://schemas.microsoft.com/office/2006/metadata/properties" ma:root="true" ma:fieldsID="7d74405751bc119387ad193d718cb389" ns2:_="">
    <xsd:import namespace="a14523ce-dede-483e-883a-2d83261080b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AEMOCustodian" minOccurs="0"/>
                <xsd:element ref="ns2:AEMODescription" minOccurs="0"/>
                <xsd:element ref="ns2:AEMODocumentTypeTaxHTField0" minOccurs="0"/>
                <xsd:element ref="ns2:AEMOKeywordsTaxHTField0" minOccurs="0"/>
                <xsd:element ref="ns2:Archive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4523ce-dede-483e-883a-2d83261080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93fb317b-587c-4d3f-8b3e-5de22a86522e}" ma:internalName="TaxCatchAll" ma:showField="CatchAllData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93fb317b-587c-4d3f-8b3e-5de22a86522e}" ma:internalName="TaxCatchAllLabel" ma:readOnly="true" ma:showField="CatchAllDataLabel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EMOCustodian" ma:index="13" nillable="true" ma:displayName="AEMOCustodian" ma:list="UserInfo" ma:SharePointGroup="0" ma:internalName="AEMOCustodia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EMODescription" ma:index="14" nillable="true" ma:displayName="AEMODescription" ma:internalName="AEMODescription">
      <xsd:simpleType>
        <xsd:restriction base="dms:Note"/>
      </xsd:simpleType>
    </xsd:element>
    <xsd:element name="AEMODocumentTypeTaxHTField0" ma:index="15" nillable="true" ma:taxonomy="true" ma:internalName="AEMODocumentTypeTaxHTField0" ma:taxonomyFieldName="AEMODocumentType" ma:displayName="AEMODocumentType" ma:default="1;#Operational Record|859762f2-4462-42eb-9744-c955c7e2c540" ma:fieldId="{da861434-c661-4929-8c0f-a462c80621ee}" ma:sspId="409ac0fb-07cb-4169-8a26-def2760b5502" ma:termSetId="7d85e329-3a18-4351-8865-4c9585fd1c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EMOKeywordsTaxHTField0" ma:index="17" nillable="true" ma:taxonomy="true" ma:internalName="AEMOKeywordsTaxHTField0" ma:taxonomyFieldName="AEMOKeywords" ma:displayName="AEMOKeywords" ma:default="" ma:fieldId="{443585ba-fce9-427e-bd78-308c17c973aa}" ma:taxonomyMulti="true" ma:sspId="409ac0fb-07cb-4169-8a26-def2760b5502" ma:termSetId="70885f33-8be5-4917-bc67-8833a068ef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rchiveDocument" ma:index="19" nillable="true" ma:displayName="ArchiveDocument" ma:default="0" ma:description="Checking this box will send the document to the AEMO Archive and leave a link in its place." ma:internalName="ArchiveDocume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14523ce-dede-483e-883a-2d83261080bd">PROJECT-352-4996</_dlc_DocId>
    <TaxCatchAll xmlns="a14523ce-dede-483e-883a-2d83261080bd">
      <Value>1</Value>
      <Value>9</Value>
    </TaxCatchAll>
    <AEMODocumentType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Operational Record</TermName>
          <TermId xmlns="http://schemas.microsoft.com/office/infopath/2007/PartnerControls">859762f2-4462-42eb-9744-c955c7e2c540</TermId>
        </TermInfo>
      </Terms>
    </AEMODocumentTypeTaxHTField0>
    <_dlc_DocIdUrl xmlns="a14523ce-dede-483e-883a-2d83261080bd">
      <Url>http://sharedocs/projects/pocprogram/_layouts/15/DocIdRedir.aspx?ID=PROJECT-352-4996</Url>
      <Description>PROJECT-352-4996</Description>
    </_dlc_DocIdUrl>
    <AEMOCustodian xmlns="a14523ce-dede-483e-883a-2d83261080bd">
      <UserInfo>
        <DisplayName/>
        <AccountId xsi:nil="true"/>
        <AccountType/>
      </UserInfo>
    </AEMOCustodian>
    <ArchiveDocument xmlns="a14523ce-dede-483e-883a-2d83261080bd">false</ArchiveDocument>
    <AEMOKeywords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management</TermName>
          <TermId xmlns="http://schemas.microsoft.com/office/infopath/2007/PartnerControls">7ebbf2dd-9796-4b14-9303-aab6234575aa</TermId>
        </TermInfo>
      </Terms>
    </AEMOKeywordsTaxHTField0>
    <AEMODescription xmlns="a14523ce-dede-483e-883a-2d83261080bd" xsi:nil="true"/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SharedContentType xmlns="Microsoft.SharePoint.Taxonomy.ContentTypeSync" SourceId="409ac0fb-07cb-4169-8a26-def2760b5502" ContentTypeId="0x0101009BE89D58CAF0934CA32A20BCFFD353DC" PreviousValue="false"/>
</file>

<file path=customXml/itemProps1.xml><?xml version="1.0" encoding="utf-8"?>
<ds:datastoreItem xmlns:ds="http://schemas.openxmlformats.org/officeDocument/2006/customXml" ds:itemID="{850729A3-C4B1-4EDE-BB28-901C7B8711ED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7E761412-752A-4C9D-82C8-1A27E8B89C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4523ce-dede-483e-883a-2d83261080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0AA620E-2EA9-43B5-A1D9-CF4F79AC644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C12E295-A392-417F-9BD2-A84C9D72E9E3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a14523ce-dede-483e-883a-2d83261080bd"/>
    <ds:schemaRef ds:uri="http://www.w3.org/XML/1998/namespace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customXml/itemProps5.xml><?xml version="1.0" encoding="utf-8"?>
<ds:datastoreItem xmlns:ds="http://schemas.openxmlformats.org/officeDocument/2006/customXml" ds:itemID="{26FD9001-382D-4D26-9F68-35B7D2BAC165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53C1A3BE-6D35-4C2C-A6C3-CA5F1A0EF7A9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AEMO External - Red</Template>
  <TotalTime>20752</TotalTime>
  <Words>442</Words>
  <Application>Microsoft Office PowerPoint</Application>
  <PresentationFormat>On-screen Show (4:3)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Courier New</vt:lpstr>
      <vt:lpstr>Times New Roman</vt:lpstr>
      <vt:lpstr>Wingdings</vt:lpstr>
      <vt:lpstr>Office Theme</vt:lpstr>
      <vt:lpstr>AEMO09</vt:lpstr>
      <vt:lpstr>  POC Industry CUTOVER PLANNING</vt:lpstr>
      <vt:lpstr>Industry Cutover planning</vt:lpstr>
      <vt:lpstr>Industry Cutover planning</vt:lpstr>
      <vt:lpstr>Industry Cutover planning</vt:lpstr>
      <vt:lpstr>ITCFG - Industry Cutover planning</vt:lpstr>
    </vt:vector>
  </TitlesOfParts>
  <Company>AEMO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POC Procedures Working Group (POC-pWG)</dc:title>
  <dc:creator>Paul LeFavi</dc:creator>
  <cp:lastModifiedBy>Paul LeFavi</cp:lastModifiedBy>
  <cp:revision>518</cp:revision>
  <cp:lastPrinted>2017-03-30T00:26:16Z</cp:lastPrinted>
  <dcterms:created xsi:type="dcterms:W3CDTF">2014-07-17T00:34:38Z</dcterms:created>
  <dcterms:modified xsi:type="dcterms:W3CDTF">2017-07-10T22:24:29Z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ab96a418-923f-4622-8a94-12a503c224cf</vt:lpwstr>
  </property>
  <property fmtid="{D5CDD505-2E9C-101B-9397-08002B2CF9AE}" pid="3" name="ContentTypeId">
    <vt:lpwstr>0x0101009BE89D58CAF0934CA32A20BCFFD353DC00DDEC116C19245B4398932FF2C50DC75A</vt:lpwstr>
  </property>
  <property fmtid="{D5CDD505-2E9C-101B-9397-08002B2CF9AE}" pid="4" name="AEMODocumentType">
    <vt:lpwstr>1;#Operational Record|859762f2-4462-42eb-9744-c955c7e2c540</vt:lpwstr>
  </property>
  <property fmtid="{D5CDD505-2E9C-101B-9397-08002B2CF9AE}" pid="5" name="AEMOKeywords">
    <vt:lpwstr>9;#Project management|7ebbf2dd-9796-4b14-9303-aab6234575aa</vt:lpwstr>
  </property>
</Properties>
</file>