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16"/>
  </p:notesMasterIdLst>
  <p:handoutMasterIdLst>
    <p:handoutMasterId r:id="rId17"/>
  </p:handoutMasterIdLst>
  <p:sldIdLst>
    <p:sldId id="256" r:id="rId9"/>
    <p:sldId id="261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364" autoAdjust="0"/>
  </p:normalViewPr>
  <p:slideViewPr>
    <p:cSldViewPr>
      <p:cViewPr varScale="1">
        <p:scale>
          <a:sx n="92" d="100"/>
          <a:sy n="92" d="100"/>
        </p:scale>
        <p:origin x="21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November 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4302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November 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208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B2B Working Group </a:t>
            </a:r>
            <a:r>
              <a:rPr lang="en-AU" dirty="0" smtClean="0"/>
              <a:t>Workshop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27-28 September </a:t>
            </a:r>
            <a:r>
              <a:rPr lang="en-AU" dirty="0"/>
              <a:t>2016 </a:t>
            </a:r>
            <a:r>
              <a:rPr lang="en-AU" dirty="0" smtClean="0"/>
              <a:t>10:00 </a:t>
            </a:r>
            <a:r>
              <a:rPr lang="en-AU" dirty="0"/>
              <a:t>– </a:t>
            </a:r>
            <a:r>
              <a:rPr lang="en-AU" dirty="0" smtClean="0"/>
              <a:t>16:00</a:t>
            </a:r>
            <a:endParaRPr lang="en-AU" dirty="0"/>
          </a:p>
          <a:p>
            <a:endParaRPr lang="en-A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385765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</a:t>
            </a:r>
            <a:r>
              <a:rPr kumimoji="0" lang="en-AU" sz="1400" b="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</a:t>
            </a:r>
            <a:r>
              <a:rPr lang="en-AU" sz="1400" cap="all" dirty="0" smtClean="0">
                <a:solidFill>
                  <a:schemeClr val="tx1"/>
                </a:solidFill>
              </a:rPr>
              <a:t>Chris Cormack</a:t>
            </a: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In Attendance</a:t>
            </a:r>
          </a:p>
          <a:p>
            <a:r>
              <a:rPr lang="en-AU" dirty="0" smtClean="0"/>
              <a:t>Drafting Principles and Document structure</a:t>
            </a:r>
          </a:p>
          <a:p>
            <a:r>
              <a:rPr lang="en-AU" dirty="0" smtClean="0"/>
              <a:t>Objective and Process for capturing feedback in today’s session</a:t>
            </a:r>
          </a:p>
          <a:p>
            <a:r>
              <a:rPr lang="en-AU" dirty="0" smtClean="0"/>
              <a:t>Service Order Process Transactions</a:t>
            </a:r>
          </a:p>
          <a:p>
            <a:r>
              <a:rPr lang="en-AU" dirty="0" smtClean="0"/>
              <a:t>Service Order Process supporting material</a:t>
            </a:r>
          </a:p>
          <a:p>
            <a:r>
              <a:rPr lang="en-AU" dirty="0" smtClean="0"/>
              <a:t>One Way Notification Transactions</a:t>
            </a:r>
          </a:p>
          <a:p>
            <a:r>
              <a:rPr lang="en-AU" dirty="0" smtClean="0"/>
              <a:t>One Way Notification supporting material</a:t>
            </a:r>
          </a:p>
          <a:p>
            <a:r>
              <a:rPr lang="en-AU" dirty="0" smtClean="0"/>
              <a:t>Review of Major issues with SOP and OWN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Day 2</a:t>
            </a:r>
          </a:p>
          <a:p>
            <a:r>
              <a:rPr lang="en-AU" dirty="0" smtClean="0"/>
              <a:t>Customer Site Details Notification Transaction details</a:t>
            </a:r>
          </a:p>
          <a:p>
            <a:r>
              <a:rPr lang="en-AU" dirty="0" smtClean="0"/>
              <a:t>Customer Site Details Notification supporting material</a:t>
            </a:r>
          </a:p>
          <a:p>
            <a:r>
              <a:rPr lang="en-AU" dirty="0"/>
              <a:t>Data Process Notification Transaction </a:t>
            </a:r>
            <a:r>
              <a:rPr lang="en-AU" dirty="0" smtClean="0"/>
              <a:t>details</a:t>
            </a:r>
          </a:p>
          <a:p>
            <a:r>
              <a:rPr lang="en-AU" dirty="0"/>
              <a:t>Data </a:t>
            </a:r>
            <a:r>
              <a:rPr lang="en-AU" dirty="0" smtClean="0"/>
              <a:t>Process </a:t>
            </a:r>
            <a:r>
              <a:rPr lang="en-AU" dirty="0"/>
              <a:t>supporting </a:t>
            </a:r>
            <a:r>
              <a:rPr lang="en-AU" dirty="0" smtClean="0"/>
              <a:t>material</a:t>
            </a:r>
          </a:p>
          <a:p>
            <a:r>
              <a:rPr lang="en-AU" dirty="0"/>
              <a:t>Review of Major issues with </a:t>
            </a:r>
            <a:r>
              <a:rPr lang="en-AU" dirty="0" smtClean="0"/>
              <a:t>CSDN </a:t>
            </a:r>
            <a:r>
              <a:rPr lang="en-AU" dirty="0"/>
              <a:t>and </a:t>
            </a:r>
            <a:r>
              <a:rPr lang="en-AU" dirty="0" smtClean="0"/>
              <a:t>DP</a:t>
            </a:r>
            <a:endParaRPr lang="en-AU" dirty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attendance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63272" cy="5024030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AEMO:  Chris Cormack – Procedure Lead, </a:t>
            </a:r>
            <a:r>
              <a:rPr lang="en-AU" dirty="0" smtClean="0"/>
              <a:t>Andrew </a:t>
            </a:r>
            <a:r>
              <a:rPr lang="en-AU" dirty="0"/>
              <a:t>Suwignjo – </a:t>
            </a:r>
            <a:r>
              <a:rPr lang="en-AU" dirty="0" smtClean="0"/>
              <a:t>SME, Paul Le </a:t>
            </a:r>
            <a:r>
              <a:rPr lang="en-AU" dirty="0" err="1" smtClean="0"/>
              <a:t>Favi</a:t>
            </a:r>
            <a:r>
              <a:rPr lang="en-AU" dirty="0" smtClean="0"/>
              <a:t> – SME, Jackie Krizmanic- SME, Matt Stuchbury - BA.</a:t>
            </a:r>
          </a:p>
          <a:p>
            <a:r>
              <a:rPr lang="en-AU" dirty="0" smtClean="0"/>
              <a:t>Retailer </a:t>
            </a:r>
            <a:r>
              <a:rPr lang="en-AU" dirty="0"/>
              <a:t>reps</a:t>
            </a:r>
            <a:r>
              <a:rPr lang="en-AU" dirty="0" smtClean="0"/>
              <a:t>:, </a:t>
            </a:r>
            <a:r>
              <a:rPr lang="en-AU" dirty="0"/>
              <a:t>Mark Riley – AGL Energy, Mara Tenis – </a:t>
            </a:r>
            <a:r>
              <a:rPr lang="en-AU" dirty="0" err="1"/>
              <a:t>Lumo</a:t>
            </a:r>
            <a:r>
              <a:rPr lang="en-AU" dirty="0"/>
              <a:t>/Red Energy, </a:t>
            </a:r>
            <a:r>
              <a:rPr lang="en-AU" dirty="0" smtClean="0"/>
              <a:t> Karly Train – Energy Australia, </a:t>
            </a:r>
            <a:r>
              <a:rPr lang="en-AU" dirty="0"/>
              <a:t>Aakash Sembey – </a:t>
            </a:r>
            <a:r>
              <a:rPr lang="en-AU" dirty="0" smtClean="0"/>
              <a:t>Simply</a:t>
            </a:r>
          </a:p>
          <a:p>
            <a:r>
              <a:rPr lang="en-AU" dirty="0" smtClean="0"/>
              <a:t>Distributor </a:t>
            </a:r>
            <a:r>
              <a:rPr lang="en-AU" dirty="0"/>
              <a:t>reps:  David Woods – SA Power Networks, Brett McLean – United Energy, David Sales –</a:t>
            </a:r>
            <a:r>
              <a:rPr lang="en-AU" dirty="0" err="1"/>
              <a:t>TasNetworks</a:t>
            </a:r>
            <a:r>
              <a:rPr lang="en-AU" dirty="0"/>
              <a:t>, </a:t>
            </a:r>
            <a:r>
              <a:rPr lang="en-AU" dirty="0" smtClean="0"/>
              <a:t>Anna Russo – </a:t>
            </a:r>
            <a:r>
              <a:rPr lang="en-AU" dirty="0"/>
              <a:t>Endeavour Energy</a:t>
            </a:r>
          </a:p>
          <a:p>
            <a:r>
              <a:rPr lang="en-AU" dirty="0"/>
              <a:t>Metering or Third Party reps: </a:t>
            </a:r>
            <a:r>
              <a:rPr lang="en-AU" dirty="0" smtClean="0"/>
              <a:t>Paul Greenwood </a:t>
            </a:r>
            <a:r>
              <a:rPr lang="en-AU" dirty="0"/>
              <a:t>– </a:t>
            </a:r>
            <a:r>
              <a:rPr lang="en-AU" dirty="0" smtClean="0"/>
              <a:t>Vector, Helen Vassos– </a:t>
            </a:r>
            <a:r>
              <a:rPr lang="en-AU" dirty="0"/>
              <a:t>Active </a:t>
            </a:r>
            <a:r>
              <a:rPr lang="en-AU" dirty="0" smtClean="0"/>
              <a:t>Stream, Shaun </a:t>
            </a:r>
            <a:r>
              <a:rPr lang="en-AU" dirty="0" err="1"/>
              <a:t>Cuppitt</a:t>
            </a:r>
            <a:r>
              <a:rPr lang="en-AU" dirty="0"/>
              <a:t> – Acumen</a:t>
            </a:r>
          </a:p>
          <a:p>
            <a:endParaRPr lang="en-AU" dirty="0"/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 Apologies: </a:t>
            </a:r>
            <a:r>
              <a:rPr lang="en-AU" dirty="0"/>
              <a:t>Charles Coulson – Metropolis Metering</a:t>
            </a:r>
          </a:p>
        </p:txBody>
      </p:sp>
    </p:spTree>
    <p:extLst>
      <p:ext uri="{BB962C8B-B14F-4D97-AF65-F5344CB8AC3E}">
        <p14:creationId xmlns:p14="http://schemas.microsoft.com/office/powerpoint/2010/main" val="3217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Drafting principles and document structure</a:t>
            </a:r>
            <a:endParaRPr lang="en-AU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0" y="1104509"/>
            <a:ext cx="9144000" cy="133630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B2B Principles</a:t>
            </a:r>
            <a:r>
              <a:rPr kumimoji="0" lang="en-A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Factors</a:t>
            </a:r>
            <a:r>
              <a:rPr kumimoji="0" lang="en-A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simple, efficient, reliable and easy to implement and promote innovation in advanced meter services.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not impose barriers to entry or discriminate between parties. They need protect confidential information and ensure a uniform approach in all states.</a:t>
            </a: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-6112" y="2514249"/>
            <a:ext cx="9144000" cy="113909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Separated -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 Jurisdictional obligations – definitions – local practices – regulated timing obligations – technical references (aseXML, message signals, etc.) from Procedures</a:t>
            </a:r>
          </a:p>
          <a:p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B2B </a:t>
            </a:r>
            <a:r>
              <a:rPr lang="en-AU" sz="2000" b="1" smtClean="0">
                <a:solidFill>
                  <a:schemeClr val="tx1"/>
                </a:solidFill>
                <a:latin typeface="Calibri" panose="020F0502020204030204"/>
              </a:rPr>
              <a:t>guide doc </a:t>
            </a:r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– B2B Technical Spec – RMP Glossary doc</a:t>
            </a: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0" y="3706540"/>
            <a:ext cx="9144000" cy="166667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Changes 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– New &amp; modified transaction data fields – SO categories (Supply Service Works, Metering Service Works, (Shared SO Works) Re-</a:t>
            </a:r>
            <a:r>
              <a:rPr lang="en-AU" sz="2000" dirty="0" err="1" smtClean="0">
                <a:solidFill>
                  <a:schemeClr val="tx1"/>
                </a:solidFill>
                <a:latin typeface="Calibri" panose="020F0502020204030204"/>
              </a:rPr>
              <a:t>En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/De-EN – Communication Process flow diagrams –</a:t>
            </a:r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  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Added Business Event codes table - New terminology Initiator, Recipient &amp; Notified Party -</a:t>
            </a:r>
            <a:r>
              <a:rPr lang="en-AU" sz="2000" dirty="0">
                <a:solidFill>
                  <a:schemeClr val="tx1"/>
                </a:solidFill>
                <a:latin typeface="Calibri" panose="020F0502020204030204"/>
              </a:rPr>
              <a:t> New Transactions incl. Pre-Installation Request, Meter Installation Inquiry &amp; Meter Read Request.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0" y="5426414"/>
            <a:ext cx="9144000" cy="936104"/>
          </a:xfrm>
          <a:prstGeom prst="rect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 smtClean="0">
                <a:solidFill>
                  <a:schemeClr val="tx1"/>
                </a:solidFill>
                <a:latin typeface="Calibri" panose="020F0502020204030204"/>
              </a:rPr>
              <a:t>Removed – </a:t>
            </a:r>
            <a:r>
              <a:rPr lang="en-AU" sz="2000" dirty="0" smtClean="0">
                <a:solidFill>
                  <a:schemeClr val="tx1"/>
                </a:solidFill>
                <a:latin typeface="Calibri" panose="020F0502020204030204"/>
              </a:rPr>
              <a:t>Legal disclaimers &amp; applicability statements </a:t>
            </a:r>
          </a:p>
        </p:txBody>
      </p:sp>
    </p:spTree>
    <p:extLst>
      <p:ext uri="{BB962C8B-B14F-4D97-AF65-F5344CB8AC3E}">
        <p14:creationId xmlns:p14="http://schemas.microsoft.com/office/powerpoint/2010/main" val="278814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 and process for capturing feedback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Key Objective is to review 2 procedures - that is to get to the end of both documents</a:t>
            </a:r>
          </a:p>
          <a:p>
            <a:r>
              <a:rPr lang="en-AU" dirty="0" smtClean="0"/>
              <a:t>We will capture feedback in three categories</a:t>
            </a:r>
          </a:p>
          <a:p>
            <a:pPr lvl="1"/>
            <a:r>
              <a:rPr lang="en-AU" dirty="0" smtClean="0"/>
              <a:t>Major Issues – these are ones that will need to be sorted before consultation</a:t>
            </a:r>
          </a:p>
          <a:p>
            <a:pPr lvl="2"/>
            <a:r>
              <a:rPr lang="en-AU" dirty="0" smtClean="0"/>
              <a:t>Generally transaction based with changes require to the content or passage of communication</a:t>
            </a:r>
          </a:p>
          <a:p>
            <a:pPr lvl="1"/>
            <a:r>
              <a:rPr lang="en-AU" dirty="0" smtClean="0"/>
              <a:t>Minor Issues – these are ones that may be feedback in consultation</a:t>
            </a:r>
          </a:p>
          <a:p>
            <a:pPr lvl="2"/>
            <a:r>
              <a:rPr lang="en-AU" dirty="0" smtClean="0"/>
              <a:t>Generally editorial in nature</a:t>
            </a:r>
          </a:p>
          <a:p>
            <a:pPr lvl="2"/>
            <a:r>
              <a:rPr lang="en-AU" dirty="0" smtClean="0"/>
              <a:t>Any items where there is no consensus will be flagged in consultation pack</a:t>
            </a:r>
          </a:p>
          <a:p>
            <a:pPr lvl="1"/>
            <a:r>
              <a:rPr lang="en-AU" dirty="0" smtClean="0"/>
              <a:t>Technical Questions/Issues – these will feed into Technical Specification drafting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829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Procedure 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Service Order  Process Transactions</a:t>
            </a:r>
          </a:p>
          <a:p>
            <a:endParaRPr lang="en-AU" dirty="0"/>
          </a:p>
          <a:p>
            <a:r>
              <a:rPr lang="en-AU" dirty="0" smtClean="0"/>
              <a:t>Service Order supporting material</a:t>
            </a:r>
          </a:p>
          <a:p>
            <a:endParaRPr lang="en-AU" dirty="0"/>
          </a:p>
          <a:p>
            <a:r>
              <a:rPr lang="en-AU" dirty="0"/>
              <a:t>One Way Notification </a:t>
            </a:r>
            <a:r>
              <a:rPr lang="en-AU" dirty="0" smtClean="0"/>
              <a:t>Transactions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One Way Notification supporting </a:t>
            </a:r>
            <a:r>
              <a:rPr lang="en-AU" dirty="0" smtClean="0"/>
              <a:t>material</a:t>
            </a:r>
          </a:p>
          <a:p>
            <a:endParaRPr lang="en-AU" dirty="0"/>
          </a:p>
          <a:p>
            <a:r>
              <a:rPr lang="en-AU" dirty="0"/>
              <a:t>Review of Major issues with SOP and OWN</a:t>
            </a:r>
          </a:p>
          <a:p>
            <a:pPr marL="0" indent="0">
              <a:buNone/>
            </a:pPr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597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Procedure Review Day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Customer Site Details Notification Transaction </a:t>
            </a:r>
            <a:r>
              <a:rPr lang="en-AU" dirty="0" smtClean="0"/>
              <a:t>details</a:t>
            </a:r>
          </a:p>
          <a:p>
            <a:endParaRPr lang="en-AU" dirty="0"/>
          </a:p>
          <a:p>
            <a:r>
              <a:rPr lang="en-AU" dirty="0"/>
              <a:t>Customer Site Details Notification supporting </a:t>
            </a:r>
            <a:r>
              <a:rPr lang="en-AU" dirty="0" smtClean="0"/>
              <a:t>material</a:t>
            </a:r>
          </a:p>
          <a:p>
            <a:endParaRPr lang="en-AU" dirty="0"/>
          </a:p>
          <a:p>
            <a:r>
              <a:rPr lang="en-AU" dirty="0"/>
              <a:t>Data Process Notification Transaction </a:t>
            </a:r>
            <a:r>
              <a:rPr lang="en-AU" dirty="0" smtClean="0"/>
              <a:t>details</a:t>
            </a:r>
          </a:p>
          <a:p>
            <a:endParaRPr lang="en-AU" dirty="0"/>
          </a:p>
          <a:p>
            <a:r>
              <a:rPr lang="en-AU" dirty="0"/>
              <a:t>Data Process supporting </a:t>
            </a:r>
            <a:r>
              <a:rPr lang="en-AU" dirty="0" smtClean="0"/>
              <a:t>material</a:t>
            </a:r>
          </a:p>
          <a:p>
            <a:endParaRPr lang="en-AU" dirty="0"/>
          </a:p>
          <a:p>
            <a:r>
              <a:rPr lang="en-AU" dirty="0"/>
              <a:t>Review of Major issues with CSDN and DP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9594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B501CB5A-AC99-4B0F-8D8B-B0C7B0429B05}"/>
    </a:ext>
  </a:extLst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AD20D0BB-7AB8-4900-97BE-F6E901A292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9A6D5B35E9F2C4D9430C55695238427" ma:contentTypeVersion="21" ma:contentTypeDescription="" ma:contentTypeScope="" ma:versionID="c79c85d1b6fd21b162ce4d2049203b8b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612a2aadd00301d8b608e687ee43d6c2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description="" ma:hidden="true" ma:list="{f2baf17d-91b1-421c-aaef-0c2c810bb868}" ma:internalName="TaxCatchAll" ma:showField="CatchAllData" ma:web="ec581fb2-efcd-419f-afca-68928b725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f2baf17d-91b1-421c-aaef-0c2c810bb868}" ma:internalName="TaxCatchAllLabel" ma:readOnly="true" ma:showField="CatchAllDataLabel" ma:web="ec581fb2-efcd-419f-afca-68928b725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 ma:readOnly="false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readOnly="fals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readOnly="false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PROJECT-389-159</_dlc_DocId>
    <_dlc_DocIdUrl xmlns="a14523ce-dede-483e-883a-2d83261080bd">
      <Url>http://sharedocs/projects/pocprogram/_layouts/15/DocIdRedir.aspx?ID=PROJECT-389-159</Url>
      <Description>PROJECT-389-159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B6A3277E-E36B-464D-95C9-2ED9C57D827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19A994F-8A80-4C0E-ACBD-B21898D9AF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4DA636-9B1F-423D-B581-D3485D9C9199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a14523ce-dede-483e-883a-2d83261080bd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B4536874-1CF7-467A-B30B-7D1189B0F455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A3E13FA-958C-4365-9C7C-7EDCF380824B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B1EF3D0E-D18F-4757-AD2F-9F444B665B4D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External AEMO powerpoint template</Template>
  <TotalTime>8660</TotalTime>
  <Words>513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Office Theme</vt:lpstr>
      <vt:lpstr>AEMO09</vt:lpstr>
      <vt:lpstr>B2B Working Group Workshop</vt:lpstr>
      <vt:lpstr>Agenda</vt:lpstr>
      <vt:lpstr>In attendance</vt:lpstr>
      <vt:lpstr>Drafting principles and document structure</vt:lpstr>
      <vt:lpstr>Objective and process for capturing feedback</vt:lpstr>
      <vt:lpstr>Procedure Review</vt:lpstr>
      <vt:lpstr>Procedure Review Day 2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B2B Working Group Meeting</dc:title>
  <dc:creator>Chris Cormack</dc:creator>
  <cp:lastModifiedBy>Jennifer Fikret</cp:lastModifiedBy>
  <cp:revision>84</cp:revision>
  <cp:lastPrinted>2016-09-21T05:02:03Z</cp:lastPrinted>
  <dcterms:created xsi:type="dcterms:W3CDTF">2016-07-28T05:28:25Z</dcterms:created>
  <dcterms:modified xsi:type="dcterms:W3CDTF">2016-11-07T23:09:53Z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0x0101009BE89D58CAF0934CA32A20BCFFD353DC00D9A6D5B35E9F2C4D9430C55695238427</vt:lpwstr>
  </property>
  <property fmtid="{D5CDD505-2E9C-101B-9397-08002B2CF9AE}" pid="3" name="_dlc_DocIdItemGuid">
    <vt:lpwstr>684e1a39-1002-4eb2-958a-967e5d12fd84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