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68" r:id="rId8"/>
    <p:sldMasterId id="2147483679" r:id="rId9"/>
    <p:sldMasterId id="2147483691" r:id="rId10"/>
  </p:sldMasterIdLst>
  <p:notesMasterIdLst>
    <p:notesMasterId r:id="rId29"/>
  </p:notesMasterIdLst>
  <p:handoutMasterIdLst>
    <p:handoutMasterId r:id="rId30"/>
  </p:handoutMasterIdLst>
  <p:sldIdLst>
    <p:sldId id="256" r:id="rId11"/>
    <p:sldId id="289" r:id="rId12"/>
    <p:sldId id="290" r:id="rId13"/>
    <p:sldId id="286" r:id="rId14"/>
    <p:sldId id="287" r:id="rId15"/>
    <p:sldId id="288" r:id="rId16"/>
    <p:sldId id="279" r:id="rId17"/>
    <p:sldId id="280" r:id="rId18"/>
    <p:sldId id="285" r:id="rId19"/>
    <p:sldId id="282" r:id="rId20"/>
    <p:sldId id="274" r:id="rId21"/>
    <p:sldId id="269" r:id="rId22"/>
    <p:sldId id="272" r:id="rId23"/>
    <p:sldId id="263" r:id="rId24"/>
    <p:sldId id="273" r:id="rId25"/>
    <p:sldId id="276" r:id="rId26"/>
    <p:sldId id="266" r:id="rId27"/>
    <p:sldId id="275" r:id="rId2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7" d="100"/>
          <a:sy n="97" d="100"/>
        </p:scale>
        <p:origin x="19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8FCBEE0F-9B4D-491C-84BB-3E9E0070B385}" type="datetime6">
              <a:rPr lang="en-AU" smtClean="0"/>
              <a:pPr/>
              <a:t>November 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8430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03ACC81A-B302-4C12-B328-398E6FA12FC5}" type="datetime6">
              <a:rPr lang="en-AU" smtClean="0"/>
              <a:pPr/>
              <a:t>November 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208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November 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0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November 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6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7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5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0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9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55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1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29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5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61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88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20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303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9228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740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80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705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954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9482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688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8872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457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4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1.vsd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8106124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executive forum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September 2016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4348" y="6143644"/>
            <a:ext cx="385765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</a:t>
            </a:r>
            <a:r>
              <a:rPr kumimoji="0" lang="en-AU" sz="14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lang="en-AU" sz="1400" cap="all" dirty="0" smtClean="0">
                <a:solidFill>
                  <a:schemeClr val="tx1"/>
                </a:solidFill>
              </a:rPr>
              <a:t>AEMO</a:t>
            </a:r>
            <a:endParaRPr kumimoji="0" lang="en-AU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B2b Procedures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AU" dirty="0" smtClean="0"/>
              <a:t>Following 30 June 2016 release of the final rule, the IEC election and B2B working group was formed in July 2016 to complete the B2B procedure update. </a:t>
            </a:r>
          </a:p>
          <a:p>
            <a:pPr>
              <a:spcBef>
                <a:spcPts val="800"/>
              </a:spcBef>
            </a:pPr>
            <a:r>
              <a:rPr lang="en-AU" dirty="0" smtClean="0"/>
              <a:t>12 members have been chosen including four from each Industry group Retailers, Distributors and Metering Providers.</a:t>
            </a:r>
          </a:p>
          <a:p>
            <a:pPr>
              <a:spcBef>
                <a:spcPts val="800"/>
              </a:spcBef>
            </a:pPr>
            <a:r>
              <a:rPr lang="en-AU" dirty="0" smtClean="0"/>
              <a:t>B2B </a:t>
            </a:r>
            <a:r>
              <a:rPr lang="en-AU" dirty="0"/>
              <a:t>W</a:t>
            </a:r>
            <a:r>
              <a:rPr lang="en-AU" dirty="0" smtClean="0"/>
              <a:t>orking Group has now met 9 times since early August.</a:t>
            </a:r>
          </a:p>
          <a:p>
            <a:pPr>
              <a:spcBef>
                <a:spcPts val="800"/>
              </a:spcBef>
            </a:pPr>
            <a:r>
              <a:rPr lang="en-AU" dirty="0" smtClean="0"/>
              <a:t>Upcoming events</a:t>
            </a:r>
          </a:p>
          <a:p>
            <a:pPr lvl="1">
              <a:spcBef>
                <a:spcPts val="800"/>
              </a:spcBef>
            </a:pPr>
            <a:r>
              <a:rPr lang="en-AU" sz="2400" dirty="0" smtClean="0"/>
              <a:t>22 September - B2B Working Group Workshop to discuss Technical Delivery specification and outstanding matters</a:t>
            </a:r>
          </a:p>
          <a:p>
            <a:pPr lvl="1">
              <a:spcBef>
                <a:spcPts val="800"/>
              </a:spcBef>
            </a:pPr>
            <a:r>
              <a:rPr lang="en-AU" sz="2400" dirty="0" smtClean="0"/>
              <a:t>27 September – B2B Working Group Workshop – Procedure Review.</a:t>
            </a:r>
          </a:p>
          <a:p>
            <a:pPr marL="363538" lvl="1" indent="0">
              <a:spcBef>
                <a:spcPts val="800"/>
              </a:spcBef>
              <a:buNone/>
            </a:pPr>
            <a:r>
              <a:rPr lang="en-AU" sz="1400" dirty="0" smtClean="0"/>
              <a:t> </a:t>
            </a:r>
            <a:endParaRPr lang="en-AU" sz="1400" dirty="0"/>
          </a:p>
          <a:p>
            <a:pPr marL="363538" lvl="1" indent="0">
              <a:spcBef>
                <a:spcPts val="800"/>
              </a:spcBef>
              <a:buNone/>
            </a:pPr>
            <a:endParaRPr lang="en-AU" sz="1400" dirty="0" smtClean="0"/>
          </a:p>
          <a:p>
            <a:pPr marL="363538" lvl="1" indent="0">
              <a:spcBef>
                <a:spcPts val="800"/>
              </a:spcBef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27237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readiness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6149"/>
            <a:ext cx="8784976" cy="4991164"/>
          </a:xfrm>
        </p:spPr>
        <p:txBody>
          <a:bodyPr>
            <a:normAutofit/>
          </a:bodyPr>
          <a:lstStyle/>
          <a:p>
            <a:r>
              <a:rPr lang="en-AU" b="1" dirty="0" smtClean="0"/>
              <a:t>Readiness Working Group</a:t>
            </a:r>
            <a:r>
              <a:rPr lang="en-AU" dirty="0" smtClean="0"/>
              <a:t> (RWG) established Jul-16 and has since met on two occasions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b="1" dirty="0" smtClean="0"/>
              <a:t>Market Readiness Strategy</a:t>
            </a:r>
            <a:r>
              <a:rPr lang="en-AU" dirty="0" smtClean="0"/>
              <a:t> developed and finalised with the RWG</a:t>
            </a:r>
          </a:p>
          <a:p>
            <a:endParaRPr lang="en-AU" dirty="0" smtClean="0"/>
          </a:p>
          <a:p>
            <a:r>
              <a:rPr lang="en-AU" b="1" dirty="0" smtClean="0"/>
              <a:t>Industry Readiness Reporting Plan</a:t>
            </a:r>
            <a:r>
              <a:rPr lang="en-AU" dirty="0" smtClean="0"/>
              <a:t> developed with the RWG (including reporting templates) and in near-final form</a:t>
            </a:r>
          </a:p>
          <a:p>
            <a:endParaRPr lang="en-AU" dirty="0" smtClean="0"/>
          </a:p>
          <a:p>
            <a:r>
              <a:rPr lang="en-AU" b="1" dirty="0" smtClean="0"/>
              <a:t>Participant Information Sessions</a:t>
            </a:r>
            <a:r>
              <a:rPr lang="en-AU" dirty="0" smtClean="0"/>
              <a:t> scoping undertaken with the RWG prior to start of content development by AEMO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915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Market readiness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2565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Market Readiness – Definition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Successful implementation of all activities by AEMO and NEM participants for a seamless transition to the new procedural arrangements starting 1 Dec 2017 (MC; MRP; EN; B2B)</a:t>
            </a:r>
          </a:p>
          <a:p>
            <a:pPr marL="0" indent="0">
              <a:spcBef>
                <a:spcPts val="1200"/>
              </a:spcBef>
              <a:buNone/>
            </a:pPr>
            <a:endParaRPr lang="en-AU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Market Readiness Strategy – Overarching Document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Developed by AEMO in collaboration with industry (RWG)</a:t>
            </a:r>
          </a:p>
          <a:p>
            <a:pPr marL="0" indent="0">
              <a:spcBef>
                <a:spcPts val="1200"/>
              </a:spcBef>
              <a:buNone/>
            </a:pPr>
            <a:endParaRPr lang="en-AU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Market Readiness Strategy – Purpose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Sets out a plan for managing, coordinating, informing, monitoring and reporting on AEMO and NEM participants’ operational preparedness for transition to 1 Dec 2017</a:t>
            </a:r>
          </a:p>
        </p:txBody>
      </p:sp>
    </p:spTree>
    <p:extLst>
      <p:ext uri="{BB962C8B-B14F-4D97-AF65-F5344CB8AC3E}">
        <p14:creationId xmlns:p14="http://schemas.microsoft.com/office/powerpoint/2010/main" val="18797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Readiness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/>
              <a:t>Market Readiness Strategy – </a:t>
            </a:r>
            <a:r>
              <a:rPr lang="en-AU" b="1" dirty="0" smtClean="0"/>
              <a:t>Inside Scope</a:t>
            </a:r>
            <a:endParaRPr lang="en-AU" b="1" dirty="0"/>
          </a:p>
          <a:p>
            <a:pPr>
              <a:spcBef>
                <a:spcPts val="1200"/>
              </a:spcBef>
            </a:pPr>
            <a:r>
              <a:rPr lang="en-AU" sz="2400" dirty="0" smtClean="0"/>
              <a:t>Market </a:t>
            </a:r>
            <a:r>
              <a:rPr lang="en-AU" sz="2400" dirty="0"/>
              <a:t>readiness phases </a:t>
            </a:r>
            <a:r>
              <a:rPr lang="en-AU" sz="2400" dirty="0" smtClean="0"/>
              <a:t>(develop/test market interfaces)</a:t>
            </a:r>
          </a:p>
          <a:p>
            <a:pPr>
              <a:spcBef>
                <a:spcPts val="1200"/>
              </a:spcBef>
            </a:pPr>
            <a:r>
              <a:rPr lang="en-AU" sz="2400" dirty="0" smtClean="0"/>
              <a:t>Stakeholder </a:t>
            </a:r>
            <a:r>
              <a:rPr lang="en-AU" sz="2400" dirty="0"/>
              <a:t>engagement activities </a:t>
            </a:r>
            <a:r>
              <a:rPr lang="en-AU" sz="2400" dirty="0" smtClean="0"/>
              <a:t>(POC forums, enquiries)</a:t>
            </a:r>
          </a:p>
          <a:p>
            <a:pPr>
              <a:spcBef>
                <a:spcPts val="1200"/>
              </a:spcBef>
            </a:pPr>
            <a:r>
              <a:rPr lang="en-AU" sz="2400" dirty="0" smtClean="0"/>
              <a:t>Reporting and monitoring </a:t>
            </a:r>
            <a:r>
              <a:rPr lang="en-AU" sz="2400" dirty="0"/>
              <a:t>processes </a:t>
            </a:r>
            <a:r>
              <a:rPr lang="en-AU" sz="2400" dirty="0" smtClean="0"/>
              <a:t>(reg. </a:t>
            </a:r>
            <a:r>
              <a:rPr lang="en-AU" dirty="0" smtClean="0"/>
              <a:t>progress reports</a:t>
            </a:r>
            <a:r>
              <a:rPr lang="en-AU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AU" sz="2400" dirty="0" smtClean="0"/>
              <a:t>Participant Info’ Sessions (procedure changes, industry test)</a:t>
            </a:r>
            <a:endParaRPr lang="en-AU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AU" b="1" dirty="0"/>
              <a:t>Market Readiness Strategy – </a:t>
            </a:r>
            <a:r>
              <a:rPr lang="en-AU" b="1" dirty="0" smtClean="0"/>
              <a:t>Outside Scope</a:t>
            </a:r>
            <a:endParaRPr lang="en-AU" b="1" dirty="0"/>
          </a:p>
          <a:p>
            <a:pPr>
              <a:spcBef>
                <a:spcPts val="1200"/>
              </a:spcBef>
            </a:pPr>
            <a:r>
              <a:rPr lang="en-AU" dirty="0" smtClean="0"/>
              <a:t>Any consequential changes/testing required to support the changes made to market interfacing systems/processes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Other </a:t>
            </a:r>
            <a:r>
              <a:rPr lang="en-AU" dirty="0"/>
              <a:t>regulatory obligations </a:t>
            </a:r>
            <a:r>
              <a:rPr lang="en-AU" dirty="0" smtClean="0"/>
              <a:t>(</a:t>
            </a:r>
            <a:r>
              <a:rPr lang="en-AU" dirty="0" err="1" smtClean="0"/>
              <a:t>eg</a:t>
            </a:r>
            <a:r>
              <a:rPr lang="en-AU" dirty="0" smtClean="0"/>
              <a:t>. new </a:t>
            </a:r>
            <a:r>
              <a:rPr lang="en-AU" dirty="0"/>
              <a:t>safety requirements</a:t>
            </a:r>
            <a:r>
              <a:rPr lang="en-AU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dirty="0" smtClean="0"/>
              <a:t>RWG forum will discuss external dependencies / outside scope matters that impact participants’ operational preparedness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572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readiness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79296" cy="476886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Market Readiness Strategy – Readiness Phases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Planning (develop Strategy, supporting plans, templates)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Industry Testing (develop supporting plan, testing, trial)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Accreditation and Registration (develop supporting plan)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Industry Transition and Cutover (develop supporting plan)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Confirmation of operational preparedness for go-live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Post go-live heightened support (bed-in ops ~3 months)</a:t>
            </a:r>
          </a:p>
        </p:txBody>
      </p:sp>
    </p:spTree>
    <p:extLst>
      <p:ext uri="{BB962C8B-B14F-4D97-AF65-F5344CB8AC3E}">
        <p14:creationId xmlns:p14="http://schemas.microsoft.com/office/powerpoint/2010/main" val="315509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Supporting plans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79296" cy="476886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Industry Readiness Reporting Plan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Process, templates for progress reports (due Sep-16)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Accreditation and Registration Plan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Process, dates, </a:t>
            </a:r>
            <a:r>
              <a:rPr lang="en-AU" dirty="0" err="1" smtClean="0"/>
              <a:t>acc</a:t>
            </a:r>
            <a:r>
              <a:rPr lang="en-AU" dirty="0" smtClean="0"/>
              <a:t>/</a:t>
            </a:r>
            <a:r>
              <a:rPr lang="en-AU" dirty="0" err="1" smtClean="0"/>
              <a:t>reg</a:t>
            </a:r>
            <a:r>
              <a:rPr lang="en-AU" dirty="0" smtClean="0"/>
              <a:t> requirements, reports (due Mar-17)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Industry Testing Plan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Process, dates, pre-</a:t>
            </a:r>
            <a:r>
              <a:rPr lang="en-AU" dirty="0" err="1" smtClean="0"/>
              <a:t>requ</a:t>
            </a:r>
            <a:r>
              <a:rPr lang="en-AU" dirty="0" smtClean="0"/>
              <a:t>. activities, reports (due Jun-17)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Industry Transition and Cutover Plan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Process, dates, transition principles, support (due Oct-17)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Industry Risk and Issue Management Plan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Process for identifying, tracking, addressing risk/issues</a:t>
            </a:r>
          </a:p>
        </p:txBody>
      </p:sp>
    </p:spTree>
    <p:extLst>
      <p:ext uri="{BB962C8B-B14F-4D97-AF65-F5344CB8AC3E}">
        <p14:creationId xmlns:p14="http://schemas.microsoft.com/office/powerpoint/2010/main" val="161777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readiness progress reporting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24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b="1" dirty="0" smtClean="0"/>
              <a:t>Industry Readiness Reporting Plan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Sets out the readiness </a:t>
            </a:r>
            <a:r>
              <a:rPr lang="en-AU" dirty="0"/>
              <a:t>criteria </a:t>
            </a:r>
            <a:r>
              <a:rPr lang="en-AU" dirty="0" smtClean="0"/>
              <a:t>that </a:t>
            </a:r>
            <a:r>
              <a:rPr lang="en-AU" dirty="0"/>
              <a:t>AEMO and </a:t>
            </a:r>
            <a:r>
              <a:rPr lang="en-AU" dirty="0" smtClean="0"/>
              <a:t>participants </a:t>
            </a:r>
            <a:r>
              <a:rPr lang="en-AU" dirty="0"/>
              <a:t>will report </a:t>
            </a:r>
            <a:r>
              <a:rPr lang="en-AU" dirty="0" smtClean="0"/>
              <a:t>against (</a:t>
            </a:r>
            <a:r>
              <a:rPr lang="en-AU" i="1" dirty="0" smtClean="0"/>
              <a:t>traffic light</a:t>
            </a:r>
            <a:r>
              <a:rPr lang="en-AU" dirty="0" smtClean="0"/>
              <a:t> and </a:t>
            </a:r>
            <a:r>
              <a:rPr lang="en-AU" i="1" dirty="0" smtClean="0"/>
              <a:t>% progress</a:t>
            </a:r>
            <a:r>
              <a:rPr lang="en-AU" dirty="0" smtClean="0"/>
              <a:t> reporting)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Reporting t</a:t>
            </a:r>
            <a:r>
              <a:rPr lang="en-AU" sz="2400" dirty="0" smtClean="0"/>
              <a:t>emplates developed with RWG, covering:</a:t>
            </a:r>
          </a:p>
          <a:p>
            <a:pPr marL="363538" lvl="1" indent="0">
              <a:spcBef>
                <a:spcPts val="1200"/>
              </a:spcBef>
              <a:buNone/>
            </a:pPr>
            <a:r>
              <a:rPr lang="en-AU" dirty="0" smtClean="0"/>
              <a:t>* assessment/preparation * legal/regulatory/contractual/policy</a:t>
            </a:r>
            <a:br>
              <a:rPr lang="en-AU" dirty="0" smtClean="0"/>
            </a:br>
            <a:r>
              <a:rPr lang="en-AU" dirty="0" smtClean="0"/>
              <a:t>* people * bus. processes * market systems * transition planning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Monthly readiness reporting from November 2016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Readiness Assessment Reports – Company-level reporting by NEM participants and AEMO (due mid-Nov)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Market Readiness Report – Industry-level aggregated reporting by AEMO (due late-Nov)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AEMO to publish all reports on its website</a:t>
            </a:r>
          </a:p>
        </p:txBody>
      </p:sp>
    </p:spTree>
    <p:extLst>
      <p:ext uri="{BB962C8B-B14F-4D97-AF65-F5344CB8AC3E}">
        <p14:creationId xmlns:p14="http://schemas.microsoft.com/office/powerpoint/2010/main" val="44059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 information sessions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Six participant info’ sessions to be presented by AEMO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AEMO is utilising the RWG to scope sessions (tailor content)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Face-to-face, ½ day, procedures change/obligations focus: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Overview of POC key obligations (Oct-16)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Detailed walk-throughs of POC key obligations:</a:t>
            </a:r>
          </a:p>
          <a:p>
            <a:pPr lvl="2">
              <a:spcBef>
                <a:spcPts val="1200"/>
              </a:spcBef>
            </a:pPr>
            <a:r>
              <a:rPr lang="en-AU" sz="2400" dirty="0" smtClean="0"/>
              <a:t>Comp. in metering, meter </a:t>
            </a:r>
            <a:r>
              <a:rPr lang="en-AU" sz="2400" dirty="0" err="1" smtClean="0"/>
              <a:t>replace’t</a:t>
            </a:r>
            <a:r>
              <a:rPr lang="en-AU" sz="2400" dirty="0" smtClean="0"/>
              <a:t> processes (Nov-16)</a:t>
            </a:r>
          </a:p>
          <a:p>
            <a:pPr lvl="2">
              <a:spcBef>
                <a:spcPts val="1200"/>
              </a:spcBef>
            </a:pPr>
            <a:r>
              <a:rPr lang="en-AU" sz="2400" dirty="0" smtClean="0"/>
              <a:t>Embedded networks (Apr-17)</a:t>
            </a:r>
          </a:p>
          <a:p>
            <a:pPr lvl="2">
              <a:spcBef>
                <a:spcPts val="1200"/>
              </a:spcBef>
            </a:pPr>
            <a:r>
              <a:rPr lang="en-AU" sz="2400" dirty="0" smtClean="0"/>
              <a:t>Electricity B2B framework / e-hub (Apr-17)</a:t>
            </a:r>
          </a:p>
          <a:p>
            <a:pPr lvl="1">
              <a:spcBef>
                <a:spcPts val="1200"/>
              </a:spcBef>
            </a:pPr>
            <a:r>
              <a:rPr lang="en-AU" sz="2400" dirty="0"/>
              <a:t>Overview of </a:t>
            </a:r>
            <a:r>
              <a:rPr lang="en-AU" sz="2400" dirty="0" err="1" smtClean="0"/>
              <a:t>accred’n</a:t>
            </a:r>
            <a:r>
              <a:rPr lang="en-AU" sz="2400" dirty="0" smtClean="0"/>
              <a:t> and </a:t>
            </a:r>
            <a:r>
              <a:rPr lang="en-AU" sz="2400" dirty="0" err="1" smtClean="0"/>
              <a:t>regist’n</a:t>
            </a:r>
            <a:r>
              <a:rPr lang="en-AU" sz="2400" dirty="0" smtClean="0"/>
              <a:t> processes (Apr-17)</a:t>
            </a:r>
            <a:endParaRPr lang="en-AU" sz="2400" dirty="0"/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Overview of industry testing processes (Jul-17)</a:t>
            </a:r>
          </a:p>
        </p:txBody>
      </p:sp>
    </p:spTree>
    <p:extLst>
      <p:ext uri="{BB962C8B-B14F-4D97-AF65-F5344CB8AC3E}">
        <p14:creationId xmlns:p14="http://schemas.microsoft.com/office/powerpoint/2010/main" val="76917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Upcoming readiness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Participant Information Session #1</a:t>
            </a:r>
            <a:r>
              <a:rPr lang="en-AU" dirty="0" smtClean="0"/>
              <a:t> to be presented by AEMO in mid-Oct</a:t>
            </a:r>
          </a:p>
          <a:p>
            <a:endParaRPr lang="en-AU" dirty="0" smtClean="0"/>
          </a:p>
          <a:p>
            <a:r>
              <a:rPr lang="en-AU" b="1" dirty="0" smtClean="0"/>
              <a:t>Monthly readiness reporting</a:t>
            </a:r>
            <a:r>
              <a:rPr lang="en-AU" dirty="0" smtClean="0"/>
              <a:t> by NEM participants and AEMO starts mid-Nov; AEMO publishes reports late-Nov</a:t>
            </a:r>
          </a:p>
          <a:p>
            <a:endParaRPr lang="en-AU" dirty="0" smtClean="0"/>
          </a:p>
          <a:p>
            <a:r>
              <a:rPr lang="en-AU" b="1" dirty="0" smtClean="0"/>
              <a:t>RWG meeting</a:t>
            </a:r>
            <a:r>
              <a:rPr lang="en-AU" dirty="0" smtClean="0"/>
              <a:t> in late-Nov</a:t>
            </a:r>
          </a:p>
          <a:p>
            <a:endParaRPr lang="en-AU" dirty="0" smtClean="0"/>
          </a:p>
          <a:p>
            <a:r>
              <a:rPr lang="en-AU" b="1" dirty="0" smtClean="0"/>
              <a:t>Participant </a:t>
            </a:r>
            <a:r>
              <a:rPr lang="en-AU" b="1" dirty="0"/>
              <a:t>Information Session #</a:t>
            </a:r>
            <a:r>
              <a:rPr lang="en-AU" b="1" dirty="0" smtClean="0"/>
              <a:t>2</a:t>
            </a:r>
            <a:r>
              <a:rPr lang="en-AU" dirty="0" smtClean="0"/>
              <a:t> to be presented by AEMO in late-Nov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949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b="1" dirty="0" smtClean="0"/>
              <a:t>General:</a:t>
            </a:r>
          </a:p>
          <a:p>
            <a:r>
              <a:rPr lang="en-AU" sz="1200" dirty="0" smtClean="0"/>
              <a:t>Program is on schedule with good industry engagement at the working groups and feedback provided through formal / informal channels. </a:t>
            </a:r>
          </a:p>
          <a:p>
            <a:r>
              <a:rPr lang="en-AU" sz="1200" dirty="0" smtClean="0"/>
              <a:t>Critical path is B2B working group -&gt; B2B Procedures -&gt; system changes -&gt; testing. </a:t>
            </a:r>
          </a:p>
          <a:p>
            <a:pPr marL="0" indent="0">
              <a:buNone/>
            </a:pPr>
            <a:endParaRPr lang="en-AU" sz="1200" b="1" dirty="0"/>
          </a:p>
          <a:p>
            <a:pPr marL="0" indent="0">
              <a:buNone/>
            </a:pPr>
            <a:r>
              <a:rPr lang="en-AU" sz="1200" b="1" dirty="0" smtClean="0"/>
              <a:t>Program</a:t>
            </a:r>
            <a:r>
              <a:rPr lang="en-AU" sz="1200" b="1" dirty="0"/>
              <a:t>:</a:t>
            </a:r>
            <a:endParaRPr lang="en-AU" sz="1200" dirty="0"/>
          </a:p>
          <a:p>
            <a:pPr lvl="0"/>
            <a:r>
              <a:rPr lang="en-AU" sz="1200" dirty="0" smtClean="0"/>
              <a:t>Initial PCF meeting occurred on 16 Sep 16. ‘Kick-off’, follow-up meeting will occur on Friday 7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October. </a:t>
            </a:r>
          </a:p>
          <a:p>
            <a:pPr lvl="0"/>
            <a:r>
              <a:rPr lang="en-AU" sz="1200" dirty="0" smtClean="0"/>
              <a:t>Initial IEC meeting was conducted on Tuesday13 September</a:t>
            </a:r>
          </a:p>
          <a:p>
            <a:pPr lvl="0"/>
            <a:endParaRPr lang="en-AU" sz="1200" dirty="0"/>
          </a:p>
          <a:p>
            <a:pPr marL="0" indent="0">
              <a:buNone/>
            </a:pPr>
            <a:r>
              <a:rPr lang="en-AU" sz="1200" b="1" dirty="0" smtClean="0"/>
              <a:t>AEMO Procedures</a:t>
            </a:r>
            <a:endParaRPr lang="en-AU" sz="1200" dirty="0"/>
          </a:p>
          <a:p>
            <a:r>
              <a:rPr lang="en-AU" sz="1200" dirty="0" smtClean="0"/>
              <a:t>Procedure consultation has now been completed and released. </a:t>
            </a:r>
          </a:p>
          <a:p>
            <a:pPr lvl="1"/>
            <a:r>
              <a:rPr lang="en-AU" sz="1200" dirty="0" smtClean="0"/>
              <a:t>Any new information post consultation will be dealt with once raised and will feed into ‘as built’ consultation.</a:t>
            </a:r>
          </a:p>
          <a:p>
            <a:r>
              <a:rPr lang="en-AU" sz="1200" dirty="0" smtClean="0"/>
              <a:t>Initial industry discussion took place on work package 2  registration and accreditation procedures on Friday 9 September </a:t>
            </a:r>
          </a:p>
          <a:p>
            <a:endParaRPr lang="en-AU" sz="1200" dirty="0"/>
          </a:p>
          <a:p>
            <a:pPr marL="0" indent="0">
              <a:buNone/>
            </a:pPr>
            <a:r>
              <a:rPr lang="en-AU" sz="1200" b="1" dirty="0" smtClean="0"/>
              <a:t>B2B Procedures</a:t>
            </a:r>
            <a:endParaRPr lang="en-AU" sz="1200" dirty="0"/>
          </a:p>
          <a:p>
            <a:pPr lvl="0"/>
            <a:r>
              <a:rPr lang="en-AU" sz="1200" dirty="0" smtClean="0"/>
              <a:t>B2B working group has been established and have completed providing inputs into the B2B Procedures.</a:t>
            </a:r>
          </a:p>
          <a:p>
            <a:pPr marL="0" lvl="0" indent="0">
              <a:buNone/>
            </a:pPr>
            <a:endParaRPr lang="en-AU" sz="1200" dirty="0"/>
          </a:p>
          <a:p>
            <a:pPr marL="0" lvl="0" indent="0">
              <a:buNone/>
            </a:pPr>
            <a:r>
              <a:rPr lang="en-AU" sz="1200" b="1" dirty="0" smtClean="0"/>
              <a:t>Systems</a:t>
            </a:r>
            <a:endParaRPr lang="en-AU" sz="1200" b="1" dirty="0"/>
          </a:p>
          <a:p>
            <a:pPr lvl="0"/>
            <a:r>
              <a:rPr lang="en-AU" sz="1200" dirty="0" smtClean="0"/>
              <a:t>AEMO undertaking initial system scoping, outcomes will feed initial industry engagement of changes/updates to systems.</a:t>
            </a:r>
          </a:p>
          <a:p>
            <a:pPr marL="0" lvl="0" indent="0">
              <a:buNone/>
            </a:pPr>
            <a:endParaRPr lang="en-AU" sz="1200" b="1" dirty="0"/>
          </a:p>
          <a:p>
            <a:pPr marL="0" lvl="0" indent="0">
              <a:buNone/>
            </a:pPr>
            <a:r>
              <a:rPr lang="en-AU" sz="1200" b="1" dirty="0" smtClean="0"/>
              <a:t>Readiness:</a:t>
            </a:r>
          </a:p>
          <a:p>
            <a:r>
              <a:rPr lang="en-AU" sz="1200" dirty="0" smtClean="0"/>
              <a:t>Readiness strategy , version 1, has been completed</a:t>
            </a:r>
          </a:p>
          <a:p>
            <a:r>
              <a:rPr lang="en-AU" sz="1200" dirty="0" smtClean="0"/>
              <a:t>Readiness Reporting plan is being updated with participant input.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2116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 – upcoming tasks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300" b="1" dirty="0" smtClean="0"/>
              <a:t>Program</a:t>
            </a:r>
            <a:r>
              <a:rPr lang="en-AU" sz="1300" b="1" dirty="0"/>
              <a:t>:</a:t>
            </a:r>
            <a:endParaRPr lang="en-AU" sz="1300" dirty="0"/>
          </a:p>
          <a:p>
            <a:pPr lvl="0"/>
            <a:r>
              <a:rPr lang="en-AU" sz="1300" dirty="0" smtClean="0"/>
              <a:t>PCF risk and </a:t>
            </a:r>
            <a:r>
              <a:rPr lang="en-AU" sz="1300" dirty="0"/>
              <a:t>i</a:t>
            </a:r>
            <a:r>
              <a:rPr lang="en-AU" sz="1300" dirty="0" smtClean="0"/>
              <a:t>ssue review – October 2016</a:t>
            </a:r>
          </a:p>
          <a:p>
            <a:pPr lvl="0"/>
            <a:r>
              <a:rPr lang="en-AU" sz="1300" dirty="0" smtClean="0"/>
              <a:t>Website updates – more information shared / structure update early October.</a:t>
            </a:r>
            <a:endParaRPr lang="en-AU" sz="1300" dirty="0"/>
          </a:p>
          <a:p>
            <a:pPr marL="0" lvl="0" indent="0">
              <a:buNone/>
            </a:pPr>
            <a:endParaRPr lang="en-AU" sz="1300" dirty="0"/>
          </a:p>
          <a:p>
            <a:pPr marL="0" indent="0">
              <a:buNone/>
            </a:pPr>
            <a:r>
              <a:rPr lang="en-AU" sz="1300" b="1" dirty="0"/>
              <a:t>AEMO </a:t>
            </a:r>
            <a:r>
              <a:rPr lang="en-AU" sz="1300" b="1" dirty="0" smtClean="0"/>
              <a:t>Procedures:</a:t>
            </a:r>
            <a:endParaRPr lang="en-AU" sz="1300" dirty="0"/>
          </a:p>
          <a:p>
            <a:r>
              <a:rPr lang="en-AU" sz="1300" dirty="0"/>
              <a:t>W</a:t>
            </a:r>
            <a:r>
              <a:rPr lang="en-AU" sz="1300" dirty="0" smtClean="0"/>
              <a:t>ork package 2:  registration and accreditation procedures will commence formal consultation on October 10 </a:t>
            </a:r>
          </a:p>
          <a:p>
            <a:endParaRPr lang="en-AU" sz="1300" dirty="0"/>
          </a:p>
          <a:p>
            <a:pPr marL="0" indent="0">
              <a:buNone/>
            </a:pPr>
            <a:r>
              <a:rPr lang="en-AU" sz="1300" b="1" dirty="0"/>
              <a:t>B2B </a:t>
            </a:r>
            <a:r>
              <a:rPr lang="en-AU" sz="1300" b="1" dirty="0" smtClean="0"/>
              <a:t>Procedures:</a:t>
            </a:r>
            <a:endParaRPr lang="en-AU" sz="1300" dirty="0"/>
          </a:p>
          <a:p>
            <a:pPr lvl="0"/>
            <a:r>
              <a:rPr lang="en-AU" sz="1300" dirty="0" smtClean="0"/>
              <a:t>As requested by the B2B working group, AEMO is undertaking go to draft updated B2B Procedures for B2B working group review by end of September 2016.</a:t>
            </a:r>
            <a:endParaRPr lang="en-AU" sz="1300" dirty="0"/>
          </a:p>
          <a:p>
            <a:pPr lvl="0"/>
            <a:r>
              <a:rPr lang="en-AU" sz="1300" dirty="0" smtClean="0"/>
              <a:t>B2B working group anticipates to have initiated formal consultation on 20 October 2016</a:t>
            </a:r>
          </a:p>
          <a:p>
            <a:pPr lvl="0"/>
            <a:endParaRPr lang="en-AU" sz="1300" b="1" dirty="0"/>
          </a:p>
          <a:p>
            <a:pPr marL="0" lvl="0" indent="0">
              <a:buNone/>
            </a:pPr>
            <a:r>
              <a:rPr lang="en-AU" sz="1300" b="1" dirty="0" smtClean="0"/>
              <a:t>Systems:</a:t>
            </a:r>
          </a:p>
          <a:p>
            <a:r>
              <a:rPr lang="en-AU" sz="1300" dirty="0" smtClean="0"/>
              <a:t>AEMO will establish the systems working group and hold the initial session in late October 2016</a:t>
            </a:r>
          </a:p>
          <a:p>
            <a:endParaRPr lang="en-AU" sz="1300" dirty="0"/>
          </a:p>
          <a:p>
            <a:pPr marL="0" lvl="0" indent="0">
              <a:buNone/>
            </a:pPr>
            <a:r>
              <a:rPr lang="en-AU" sz="1300" b="1" dirty="0" smtClean="0"/>
              <a:t>Readiness:</a:t>
            </a:r>
          </a:p>
          <a:p>
            <a:r>
              <a:rPr lang="en-AU" sz="1300" dirty="0" smtClean="0"/>
              <a:t>Readiness reporting trial run will occur in November 2016</a:t>
            </a:r>
            <a:endParaRPr lang="en-AU" sz="1300" dirty="0"/>
          </a:p>
        </p:txBody>
      </p:sp>
    </p:spTree>
    <p:extLst>
      <p:ext uri="{BB962C8B-B14F-4D97-AF65-F5344CB8AC3E}">
        <p14:creationId xmlns:p14="http://schemas.microsoft.com/office/powerpoint/2010/main" val="1081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398"/>
                <a:gridCol w="27325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" name="Rounded Rectangle 213"/>
          <p:cNvSpPr/>
          <p:nvPr/>
        </p:nvSpPr>
        <p:spPr>
          <a:xfrm>
            <a:off x="1313439" y="6403320"/>
            <a:ext cx="7718643" cy="19692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AU" sz="525" dirty="0" smtClean="0">
                <a:solidFill>
                  <a:prstClr val="black"/>
                </a:solidFill>
              </a:rPr>
              <a:t>Working Groups’</a:t>
            </a:r>
            <a:endParaRPr lang="en-AU" sz="525" dirty="0">
              <a:solidFill>
                <a:prstClr val="black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4118909" y="366266"/>
            <a:ext cx="381083" cy="6191600"/>
            <a:chOff x="3545289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3545289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3739572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Rounded Rectangle 210"/>
          <p:cNvSpPr/>
          <p:nvPr/>
        </p:nvSpPr>
        <p:spPr>
          <a:xfrm>
            <a:off x="3346935" y="6183529"/>
            <a:ext cx="4984754" cy="19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AU" sz="525" dirty="0" smtClean="0">
                <a:solidFill>
                  <a:prstClr val="black"/>
                </a:solidFill>
              </a:rPr>
              <a:t>Planned Transitional and New IEC Meetings</a:t>
            </a:r>
            <a:endParaRPr lang="en-AU" sz="525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</a:t>
            </a:r>
            <a:r>
              <a:rPr lang="en-AU" altLang="en-US" sz="135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</a:t>
            </a:r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V4.3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02 September16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61014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SMP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(Go-Live)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39" name="Flowchart: Decision 38"/>
          <p:cNvSpPr>
            <a:spLocks noChangeArrowheads="1"/>
          </p:cNvSpPr>
          <p:nvPr/>
        </p:nvSpPr>
        <p:spPr bwMode="auto">
          <a:xfrm>
            <a:off x="189805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40" name="Flowchart: Decision 39"/>
          <p:cNvSpPr>
            <a:spLocks noChangeArrowheads="1"/>
          </p:cNvSpPr>
          <p:nvPr/>
        </p:nvSpPr>
        <p:spPr bwMode="auto">
          <a:xfrm>
            <a:off x="2361836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41" name="Flowchart: Decision 40"/>
          <p:cNvSpPr>
            <a:spLocks noChangeArrowheads="1"/>
          </p:cNvSpPr>
          <p:nvPr/>
        </p:nvSpPr>
        <p:spPr bwMode="auto">
          <a:xfrm>
            <a:off x="210597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42" name="Flowchart: Decision 41"/>
          <p:cNvSpPr>
            <a:spLocks noChangeArrowheads="1"/>
          </p:cNvSpPr>
          <p:nvPr/>
        </p:nvSpPr>
        <p:spPr bwMode="auto">
          <a:xfrm>
            <a:off x="2270529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43" name="Flowchart: Decision 42"/>
          <p:cNvSpPr>
            <a:spLocks noChangeArrowheads="1"/>
          </p:cNvSpPr>
          <p:nvPr/>
        </p:nvSpPr>
        <p:spPr bwMode="auto">
          <a:xfrm>
            <a:off x="248970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44" name="Flowchart: Decision 43"/>
          <p:cNvSpPr>
            <a:spLocks noChangeArrowheads="1"/>
          </p:cNvSpPr>
          <p:nvPr/>
        </p:nvSpPr>
        <p:spPr bwMode="auto">
          <a:xfrm>
            <a:off x="2618332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62124" y="2478023"/>
            <a:ext cx="152330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Package </a:t>
            </a:r>
            <a:r>
              <a:rPr lang="en-AU" sz="500" dirty="0">
                <a:solidFill>
                  <a:prstClr val="black"/>
                </a:solidFill>
              </a:rPr>
              <a:t>3 </a:t>
            </a:r>
            <a:r>
              <a:rPr lang="en-AU" sz="500" dirty="0" smtClean="0">
                <a:solidFill>
                  <a:prstClr val="black"/>
                </a:solidFill>
              </a:rPr>
              <a:t>‘As Built’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98841" y="2478023"/>
            <a:ext cx="138482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 (If required)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65" name="Flowchart: Decision 64"/>
          <p:cNvSpPr>
            <a:spLocks noChangeArrowheads="1"/>
          </p:cNvSpPr>
          <p:nvPr/>
        </p:nvSpPr>
        <p:spPr bwMode="auto">
          <a:xfrm>
            <a:off x="1339610" y="6476708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66" name="Flowchart: Decision 65"/>
          <p:cNvSpPr>
            <a:spLocks noChangeArrowheads="1"/>
          </p:cNvSpPr>
          <p:nvPr/>
        </p:nvSpPr>
        <p:spPr bwMode="auto">
          <a:xfrm>
            <a:off x="1609221" y="6476708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599344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77" name="Flowchart: Decision 76"/>
          <p:cNvSpPr>
            <a:spLocks noChangeArrowheads="1"/>
          </p:cNvSpPr>
          <p:nvPr/>
        </p:nvSpPr>
        <p:spPr bwMode="auto">
          <a:xfrm>
            <a:off x="612880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80" name="Flowchart: Decision 79"/>
          <p:cNvSpPr>
            <a:spLocks noChangeArrowheads="1"/>
          </p:cNvSpPr>
          <p:nvPr/>
        </p:nvSpPr>
        <p:spPr bwMode="auto">
          <a:xfrm>
            <a:off x="572482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Decision 126"/>
          <p:cNvSpPr>
            <a:spLocks noChangeArrowheads="1"/>
          </p:cNvSpPr>
          <p:nvPr/>
        </p:nvSpPr>
        <p:spPr bwMode="auto">
          <a:xfrm>
            <a:off x="833168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33" name="Flowchart: Decision 132"/>
          <p:cNvSpPr>
            <a:spLocks noChangeArrowheads="1"/>
          </p:cNvSpPr>
          <p:nvPr/>
        </p:nvSpPr>
        <p:spPr bwMode="auto">
          <a:xfrm>
            <a:off x="455359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34" name="Flowchart: Decision 133"/>
          <p:cNvSpPr>
            <a:spLocks noChangeArrowheads="1"/>
          </p:cNvSpPr>
          <p:nvPr/>
        </p:nvSpPr>
        <p:spPr bwMode="auto">
          <a:xfrm>
            <a:off x="482689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36" name="Flowchart: Decision 135"/>
          <p:cNvSpPr>
            <a:spLocks noChangeArrowheads="1"/>
          </p:cNvSpPr>
          <p:nvPr/>
        </p:nvSpPr>
        <p:spPr bwMode="auto">
          <a:xfrm>
            <a:off x="494209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37" name="Flowchart: Decision 136"/>
          <p:cNvSpPr>
            <a:spLocks noChangeArrowheads="1"/>
          </p:cNvSpPr>
          <p:nvPr/>
        </p:nvSpPr>
        <p:spPr bwMode="auto">
          <a:xfrm>
            <a:off x="537368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0" name="Flowchart: Decision 139"/>
          <p:cNvSpPr>
            <a:spLocks noChangeArrowheads="1"/>
          </p:cNvSpPr>
          <p:nvPr/>
        </p:nvSpPr>
        <p:spPr bwMode="auto">
          <a:xfrm>
            <a:off x="6673116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1" name="Flowchart: Decision 140"/>
          <p:cNvSpPr>
            <a:spLocks noChangeArrowheads="1"/>
          </p:cNvSpPr>
          <p:nvPr/>
        </p:nvSpPr>
        <p:spPr bwMode="auto">
          <a:xfrm>
            <a:off x="694513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2" name="Flowchart: Decision 141"/>
          <p:cNvSpPr>
            <a:spLocks noChangeArrowheads="1"/>
          </p:cNvSpPr>
          <p:nvPr/>
        </p:nvSpPr>
        <p:spPr bwMode="auto">
          <a:xfrm>
            <a:off x="648328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4" name="Flowchart: Decision 143"/>
          <p:cNvSpPr>
            <a:spLocks noChangeArrowheads="1"/>
          </p:cNvSpPr>
          <p:nvPr/>
        </p:nvSpPr>
        <p:spPr bwMode="auto">
          <a:xfrm>
            <a:off x="739319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5" name="Flowchart: Decision 144"/>
          <p:cNvSpPr>
            <a:spLocks noChangeArrowheads="1"/>
          </p:cNvSpPr>
          <p:nvPr/>
        </p:nvSpPr>
        <p:spPr bwMode="auto">
          <a:xfrm>
            <a:off x="774332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6" name="Flowchart: Decision 145"/>
          <p:cNvSpPr>
            <a:spLocks noChangeArrowheads="1"/>
          </p:cNvSpPr>
          <p:nvPr/>
        </p:nvSpPr>
        <p:spPr bwMode="auto">
          <a:xfrm>
            <a:off x="7096947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7" name="Flowchart: Decision 146"/>
          <p:cNvSpPr>
            <a:spLocks noChangeArrowheads="1"/>
          </p:cNvSpPr>
          <p:nvPr/>
        </p:nvSpPr>
        <p:spPr bwMode="auto">
          <a:xfrm>
            <a:off x="756702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8" name="Flowchart: Decision 147"/>
          <p:cNvSpPr>
            <a:spLocks noChangeArrowheads="1"/>
          </p:cNvSpPr>
          <p:nvPr/>
        </p:nvSpPr>
        <p:spPr bwMode="auto">
          <a:xfrm>
            <a:off x="7933117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49" name="Flowchart: Decision 148"/>
          <p:cNvSpPr>
            <a:spLocks noChangeArrowheads="1"/>
          </p:cNvSpPr>
          <p:nvPr/>
        </p:nvSpPr>
        <p:spPr bwMode="auto">
          <a:xfrm>
            <a:off x="812880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680276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69" name="Flowchart: Decision 168"/>
          <p:cNvSpPr>
            <a:spLocks noChangeArrowheads="1"/>
          </p:cNvSpPr>
          <p:nvPr/>
        </p:nvSpPr>
        <p:spPr bwMode="auto">
          <a:xfrm>
            <a:off x="723299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Flowchart: Decision 127"/>
          <p:cNvSpPr>
            <a:spLocks noChangeArrowheads="1"/>
          </p:cNvSpPr>
          <p:nvPr/>
        </p:nvSpPr>
        <p:spPr bwMode="auto">
          <a:xfrm>
            <a:off x="511000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38" name="Flowchart: Decision 137"/>
          <p:cNvSpPr>
            <a:spLocks noChangeArrowheads="1"/>
          </p:cNvSpPr>
          <p:nvPr/>
        </p:nvSpPr>
        <p:spPr bwMode="auto">
          <a:xfrm>
            <a:off x="549587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</a:t>
            </a:r>
            <a:r>
              <a:rPr lang="en-US" sz="45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Finalised</a:t>
            </a:r>
            <a:endParaRPr lang="en-US" sz="4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– IEC recommends B2B Procedures </a:t>
            </a:r>
            <a:r>
              <a:rPr lang="en-US" sz="45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Flowchart: Decision 70"/>
          <p:cNvSpPr>
            <a:spLocks noChangeArrowheads="1"/>
          </p:cNvSpPr>
          <p:nvPr/>
        </p:nvSpPr>
        <p:spPr bwMode="auto">
          <a:xfrm>
            <a:off x="3672154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72" name="Flowchart: Decision 71"/>
          <p:cNvSpPr>
            <a:spLocks noChangeArrowheads="1"/>
          </p:cNvSpPr>
          <p:nvPr/>
        </p:nvSpPr>
        <p:spPr bwMode="auto">
          <a:xfrm>
            <a:off x="3807867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73" name="Flowchart: Decision 72"/>
          <p:cNvSpPr>
            <a:spLocks noChangeArrowheads="1"/>
          </p:cNvSpPr>
          <p:nvPr/>
        </p:nvSpPr>
        <p:spPr bwMode="auto">
          <a:xfrm>
            <a:off x="4049018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74" name="Flowchart: Decision 73"/>
          <p:cNvSpPr>
            <a:spLocks noChangeArrowheads="1"/>
          </p:cNvSpPr>
          <p:nvPr/>
        </p:nvSpPr>
        <p:spPr bwMode="auto">
          <a:xfrm>
            <a:off x="4240051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3191112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25" name="Flowchart: Decision 124"/>
          <p:cNvSpPr>
            <a:spLocks noChangeArrowheads="1"/>
          </p:cNvSpPr>
          <p:nvPr/>
        </p:nvSpPr>
        <p:spPr bwMode="auto">
          <a:xfrm>
            <a:off x="3481237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81" name="Flowchart: Decision 180"/>
          <p:cNvSpPr>
            <a:spLocks noChangeArrowheads="1"/>
          </p:cNvSpPr>
          <p:nvPr/>
        </p:nvSpPr>
        <p:spPr bwMode="auto">
          <a:xfrm>
            <a:off x="2927250" y="6469962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91" name="Flowchart: Decision 190"/>
          <p:cNvSpPr>
            <a:spLocks noChangeArrowheads="1"/>
          </p:cNvSpPr>
          <p:nvPr/>
        </p:nvSpPr>
        <p:spPr bwMode="auto">
          <a:xfrm>
            <a:off x="4391322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92" name="Flowchart: Decision 191"/>
          <p:cNvSpPr>
            <a:spLocks noChangeArrowheads="1"/>
          </p:cNvSpPr>
          <p:nvPr/>
        </p:nvSpPr>
        <p:spPr bwMode="auto">
          <a:xfrm>
            <a:off x="465904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472793"/>
            <a:ext cx="109524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316867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5573972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335790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316867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330701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161321" y="5316867"/>
            <a:ext cx="1633650" cy="198000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*(if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164" name="Flowchart: Decision 163"/>
          <p:cNvSpPr>
            <a:spLocks noChangeArrowheads="1"/>
          </p:cNvSpPr>
          <p:nvPr/>
        </p:nvSpPr>
        <p:spPr bwMode="auto">
          <a:xfrm>
            <a:off x="3548421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65" name="Flowchart: Decision 164"/>
          <p:cNvSpPr>
            <a:spLocks noChangeArrowheads="1"/>
          </p:cNvSpPr>
          <p:nvPr/>
        </p:nvSpPr>
        <p:spPr bwMode="auto">
          <a:xfrm>
            <a:off x="382164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66" name="Flowchart: Decision 165"/>
          <p:cNvSpPr>
            <a:spLocks noChangeArrowheads="1"/>
          </p:cNvSpPr>
          <p:nvPr/>
        </p:nvSpPr>
        <p:spPr bwMode="auto">
          <a:xfrm>
            <a:off x="4199238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67" name="Flowchart: Decision 166"/>
          <p:cNvSpPr>
            <a:spLocks noChangeArrowheads="1"/>
          </p:cNvSpPr>
          <p:nvPr/>
        </p:nvSpPr>
        <p:spPr bwMode="auto">
          <a:xfrm>
            <a:off x="4378836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4984459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47785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6396445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93" name="Flowchart: Decision 192"/>
          <p:cNvSpPr>
            <a:spLocks noChangeArrowheads="1"/>
          </p:cNvSpPr>
          <p:nvPr/>
        </p:nvSpPr>
        <p:spPr bwMode="auto">
          <a:xfrm>
            <a:off x="7191973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25" name="Flowchart: Decision 224"/>
          <p:cNvSpPr>
            <a:spLocks noChangeArrowheads="1"/>
          </p:cNvSpPr>
          <p:nvPr/>
        </p:nvSpPr>
        <p:spPr bwMode="auto">
          <a:xfrm>
            <a:off x="815247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411931" y="4115085"/>
            <a:ext cx="661668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4835795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257465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16245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8197080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976194" y="3869337"/>
            <a:ext cx="226842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6169391" y="4115085"/>
            <a:ext cx="2235534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/ Cut Over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80623" y="4713858"/>
            <a:ext cx="130871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4958661"/>
            <a:ext cx="212299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4958661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22711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380766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07227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SMP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33145" y="3869336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50" name="Straight Arrow Connector 249"/>
          <p:cNvCxnSpPr>
            <a:stCxn id="248" idx="3"/>
            <a:endCxn id="249" idx="1"/>
          </p:cNvCxnSpPr>
          <p:nvPr/>
        </p:nvCxnSpPr>
        <p:spPr>
          <a:xfrm flipV="1">
            <a:off x="6522872" y="3946204"/>
            <a:ext cx="1110273" cy="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6171511" y="4110447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7890066" y="4110424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55" name="Straight Arrow Connector 254"/>
          <p:cNvCxnSpPr>
            <a:stCxn id="253" idx="3"/>
            <a:endCxn id="254" idx="1"/>
          </p:cNvCxnSpPr>
          <p:nvPr/>
        </p:nvCxnSpPr>
        <p:spPr>
          <a:xfrm flipV="1">
            <a:off x="6640171" y="4187292"/>
            <a:ext cx="1249895" cy="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828869" y="3403594"/>
            <a:ext cx="2149308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4800155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405188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686802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4800155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5832266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43248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70675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51" name="Flowchart: Decision 250"/>
          <p:cNvSpPr>
            <a:spLocks noChangeArrowheads="1"/>
          </p:cNvSpPr>
          <p:nvPr/>
        </p:nvSpPr>
        <p:spPr bwMode="auto">
          <a:xfrm>
            <a:off x="864763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252" name="Flowchart: Decision 251"/>
          <p:cNvSpPr>
            <a:spLocks noChangeArrowheads="1"/>
          </p:cNvSpPr>
          <p:nvPr/>
        </p:nvSpPr>
        <p:spPr bwMode="auto">
          <a:xfrm>
            <a:off x="890163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6325" y="1257946"/>
          <a:ext cx="8759650" cy="44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63"/>
                <a:gridCol w="1190992"/>
                <a:gridCol w="2193384"/>
                <a:gridCol w="847308"/>
                <a:gridCol w="775300"/>
                <a:gridCol w="395103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MRP Directions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paper &amp; EN draft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EN, MRP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Sep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SMP advice paper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Early-Oct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 final rule determination 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Nov 15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Nov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release final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Dec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release draft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Dec 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 draft rule determination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Early-Feb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Apr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final rule determination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Mar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pre-consultation workshops conclude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,MRP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Mar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releases Pre-Consultation Paper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Apr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notice first stage 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Apr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final rule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May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first stage 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May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begins Readiness </a:t>
                      </a:r>
                      <a:r>
                        <a:rPr lang="en-AU" sz="9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Workstream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engagement</a:t>
                      </a: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Jun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Jun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Jul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Jul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publishes final procedure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later than 1 Sep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Aug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Aug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notice first stage consultation (WP2)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notice first stage consultation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Oct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IEC Election complete – IEC formed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is a no later than date.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Sep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712472" y="4885282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12472" y="509259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549276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6325" y="1257946"/>
          <a:ext cx="8758165" cy="359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63"/>
                <a:gridCol w="1190992"/>
                <a:gridCol w="2193384"/>
                <a:gridCol w="847308"/>
                <a:gridCol w="775300"/>
                <a:gridCol w="393618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Nov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development of Fee Methodology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required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 publishes ring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fencing &amp; network exemption guidelines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Dec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implementation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period commences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Jan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seeks IEC recommendation for B2B changes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TBC Preceding AMEO Feb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Board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Late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MC,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EN,MRP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 n</a:t>
                      </a: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later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is no later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Jun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Fee Methodology (participant fee structure)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required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 readiness (registration/accreditation)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readiness strategy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commencement of industry testing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test plan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to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</a:t>
                      </a: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8712472" y="156622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12472" y="177088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12472" y="199679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12472" y="220411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12472" y="239269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12472" y="262404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712472" y="284995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712472" y="30572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12472" y="32458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12472" y="34363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712472" y="364098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712472" y="386690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712472" y="40742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712472" y="426279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712472" y="449414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712472" y="472005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Procedure update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6149"/>
            <a:ext cx="8784976" cy="4991164"/>
          </a:xfrm>
        </p:spPr>
        <p:txBody>
          <a:bodyPr>
            <a:normAutofit lnSpcReduction="10000"/>
          </a:bodyPr>
          <a:lstStyle/>
          <a:p>
            <a:r>
              <a:rPr lang="en-AU" sz="2200" dirty="0"/>
              <a:t>AEMO has structured </a:t>
            </a:r>
            <a:r>
              <a:rPr lang="en-AU" sz="2200" dirty="0" smtClean="0"/>
              <a:t>Embedded Networks and Metering Competition rule changes into three </a:t>
            </a:r>
            <a:r>
              <a:rPr lang="en-AU" sz="2200" dirty="0"/>
              <a:t>work </a:t>
            </a:r>
            <a:r>
              <a:rPr lang="en-AU" sz="2200" dirty="0" smtClean="0"/>
              <a:t>packages, with NER consultation to be completed by the following timelines: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1 </a:t>
            </a:r>
            <a:r>
              <a:rPr lang="en-AU" dirty="0"/>
              <a:t>September 2016 </a:t>
            </a:r>
            <a:r>
              <a:rPr lang="en-AU" b="1" dirty="0"/>
              <a:t>(Work Package 1</a:t>
            </a:r>
            <a:r>
              <a:rPr lang="en-AU" b="1" dirty="0" smtClean="0"/>
              <a:t>)</a:t>
            </a:r>
          </a:p>
          <a:p>
            <a:pPr lvl="2"/>
            <a:r>
              <a:rPr lang="en-AU" sz="2200" dirty="0" smtClean="0"/>
              <a:t>Metrology Procedures, MSATS Procedures, Service Level Procedures</a:t>
            </a:r>
          </a:p>
          <a:p>
            <a:pPr lvl="2"/>
            <a:endParaRPr lang="en-AU" sz="2200" dirty="0"/>
          </a:p>
          <a:p>
            <a:pPr lvl="1"/>
            <a:r>
              <a:rPr lang="en-AU" dirty="0"/>
              <a:t>1 March 2017 </a:t>
            </a:r>
            <a:r>
              <a:rPr lang="en-AU" b="1" dirty="0"/>
              <a:t>(Work Package 2</a:t>
            </a:r>
            <a:r>
              <a:rPr lang="en-AU" b="1" dirty="0" smtClean="0"/>
              <a:t>)</a:t>
            </a:r>
          </a:p>
          <a:p>
            <a:pPr lvl="2"/>
            <a:r>
              <a:rPr lang="en-AU" sz="2200" dirty="0" smtClean="0"/>
              <a:t>Accreditation/Deregistration Procedures</a:t>
            </a:r>
            <a:r>
              <a:rPr lang="en-AU" sz="2200" dirty="0"/>
              <a:t>, </a:t>
            </a:r>
            <a:r>
              <a:rPr lang="en-AU" sz="2200" dirty="0" smtClean="0"/>
              <a:t>Exemption Procedures, ENM Service Level Procedures</a:t>
            </a:r>
            <a:endParaRPr lang="en-AU" sz="2200" dirty="0"/>
          </a:p>
          <a:p>
            <a:pPr lvl="1"/>
            <a:endParaRPr lang="en-AU" dirty="0"/>
          </a:p>
          <a:p>
            <a:pPr lvl="1"/>
            <a:r>
              <a:rPr lang="en-AU" dirty="0"/>
              <a:t>1 December 2017 </a:t>
            </a:r>
            <a:r>
              <a:rPr lang="en-AU" b="1" dirty="0"/>
              <a:t>(Work Package 3</a:t>
            </a:r>
            <a:r>
              <a:rPr lang="en-AU" b="1" dirty="0" smtClean="0"/>
              <a:t>)</a:t>
            </a:r>
          </a:p>
          <a:p>
            <a:pPr lvl="2"/>
            <a:r>
              <a:rPr lang="en-AU" sz="2200" dirty="0"/>
              <a:t>Jurisdictional metrology amendments, </a:t>
            </a:r>
            <a:r>
              <a:rPr lang="en-AU" sz="2200" dirty="0" smtClean="0"/>
              <a:t>etc.</a:t>
            </a:r>
            <a:endParaRPr lang="en-AU" sz="2200" dirty="0"/>
          </a:p>
          <a:p>
            <a:pPr lvl="1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1445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dates / milestones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6149"/>
            <a:ext cx="8496944" cy="4991164"/>
          </a:xfrm>
        </p:spPr>
        <p:txBody>
          <a:bodyPr>
            <a:normAutofit/>
          </a:bodyPr>
          <a:lstStyle/>
          <a:p>
            <a:r>
              <a:rPr lang="en-AU" sz="2200" b="1" dirty="0" smtClean="0"/>
              <a:t>Work Package 1</a:t>
            </a:r>
            <a:r>
              <a:rPr lang="en-AU" sz="2200" dirty="0" smtClean="0"/>
              <a:t>: AEMO published the final determination on 31 August 2016</a:t>
            </a:r>
          </a:p>
          <a:p>
            <a:pPr marL="0" indent="0">
              <a:spcBef>
                <a:spcPts val="0"/>
              </a:spcBef>
              <a:buNone/>
            </a:pPr>
            <a:endParaRPr lang="en-AU" dirty="0" smtClean="0"/>
          </a:p>
          <a:p>
            <a:pPr>
              <a:spcBef>
                <a:spcPts val="0"/>
              </a:spcBef>
            </a:pPr>
            <a:r>
              <a:rPr lang="en-AU" sz="2200" b="1" dirty="0" smtClean="0"/>
              <a:t>Work Package 2: </a:t>
            </a:r>
            <a:r>
              <a:rPr lang="en-AU" sz="2200" dirty="0" smtClean="0"/>
              <a:t>consultation timelines are detailed below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sz="2200" dirty="0"/>
          </a:p>
          <a:p>
            <a:r>
              <a:rPr lang="en-AU" sz="2200" b="1" dirty="0" smtClean="0"/>
              <a:t>Work Package 3: </a:t>
            </a:r>
            <a:r>
              <a:rPr lang="en-AU" sz="2200" dirty="0" smtClean="0"/>
              <a:t>consultation is scheduled to commence in July 2017</a:t>
            </a:r>
            <a:endParaRPr lang="en-AU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025"/>
              </p:ext>
            </p:extLst>
          </p:nvPr>
        </p:nvGraphicFramePr>
        <p:xfrm>
          <a:off x="683568" y="2924944"/>
          <a:ext cx="7416824" cy="210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410"/>
                <a:gridCol w="5373414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10 October 2016</a:t>
                      </a:r>
                      <a:endParaRPr lang="en-AU" sz="16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b" latinLnBrk="0" hangingPunct="1"/>
                      <a:r>
                        <a:rPr lang="en-AU" sz="1600" b="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AEMO </a:t>
                      </a:r>
                      <a:r>
                        <a:rPr lang="en-AU" sz="1600" b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publishes Notice of First Stage Consultation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15 November 2016</a:t>
                      </a:r>
                      <a:endParaRPr lang="en-AU" sz="16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b" latinLnBrk="0" hangingPunct="1"/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Submissions </a:t>
                      </a:r>
                      <a:r>
                        <a:rPr lang="en-AU" sz="160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for </a:t>
                      </a:r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Stage </a:t>
                      </a:r>
                      <a:r>
                        <a:rPr lang="en-AU" sz="160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</a:t>
                      </a:r>
                      <a:endParaRPr lang="en-AU" sz="1600" u="none" strike="noStrike" kern="1200" dirty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472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13</a:t>
                      </a:r>
                      <a:r>
                        <a:rPr lang="en-AU" sz="1600" u="none" strike="noStrike" baseline="0" dirty="0" smtClean="0">
                          <a:solidFill>
                            <a:schemeClr val="accent4"/>
                          </a:solidFill>
                          <a:effectLst/>
                        </a:rPr>
                        <a:t> December 2016</a:t>
                      </a:r>
                      <a:endParaRPr lang="en-AU" sz="16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AU" sz="16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AEMO </a:t>
                      </a:r>
                      <a:r>
                        <a:rPr lang="en-AU" sz="16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publishes Notice of Second Stage </a:t>
                      </a:r>
                      <a:r>
                        <a:rPr lang="en-AU" sz="16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Consultation</a:t>
                      </a:r>
                    </a:p>
                    <a:p>
                      <a:pPr marL="87313" indent="0" algn="l" fontAlgn="b"/>
                      <a:r>
                        <a:rPr lang="en-AU" sz="16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</a:rPr>
                        <a:t>(Draft Report and Determination)</a:t>
                      </a:r>
                      <a:endParaRPr lang="en-AU" sz="16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16</a:t>
                      </a:r>
                      <a:r>
                        <a:rPr lang="en-AU" sz="1600" u="none" strike="noStrike" baseline="0" dirty="0" smtClean="0">
                          <a:solidFill>
                            <a:schemeClr val="accent4"/>
                          </a:solidFill>
                          <a:effectLst/>
                        </a:rPr>
                        <a:t> January 2017</a:t>
                      </a:r>
                      <a:endParaRPr lang="en-AU" sz="16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Submissions </a:t>
                      </a:r>
                      <a:r>
                        <a:rPr lang="en-AU" sz="160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for </a:t>
                      </a:r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Stage </a:t>
                      </a:r>
                      <a:r>
                        <a:rPr lang="en-AU" sz="160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</a:t>
                      </a:r>
                      <a:endParaRPr lang="en-AU" sz="1600" u="none" strike="noStrike" kern="1200" dirty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28 February 2017</a:t>
                      </a:r>
                      <a:endParaRPr lang="en-AU" sz="16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AEMO </a:t>
                      </a:r>
                      <a:r>
                        <a:rPr lang="en-AU" sz="160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publishes Final </a:t>
                      </a:r>
                      <a:r>
                        <a:rPr lang="en-AU" sz="160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and Determination</a:t>
                      </a:r>
                      <a:endParaRPr lang="en-AU" sz="1600" u="none" strike="noStrike" kern="1200" dirty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B2b Procedure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38087"/>
            <a:ext cx="8928992" cy="561662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AU" sz="1600" dirty="0" smtClean="0"/>
              <a:t>Four key Procedures updates: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Service Order Process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Customer Site Details Notification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Meter Data Process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One Way Notification</a:t>
            </a:r>
          </a:p>
          <a:p>
            <a:pPr lvl="1">
              <a:spcBef>
                <a:spcPts val="800"/>
              </a:spcBef>
            </a:pPr>
            <a:endParaRPr lang="en-AU" sz="1400" dirty="0"/>
          </a:p>
          <a:p>
            <a:pPr>
              <a:spcBef>
                <a:spcPts val="800"/>
              </a:spcBef>
            </a:pPr>
            <a:r>
              <a:rPr lang="en-AU" sz="1600" dirty="0" smtClean="0"/>
              <a:t>Other documents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Technical Specification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Business Rules Guide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Glossary update for B2B terminology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ROLR Procedure Part B</a:t>
            </a:r>
          </a:p>
          <a:p>
            <a:pPr marL="363538" lvl="1" indent="0">
              <a:spcBef>
                <a:spcPts val="800"/>
              </a:spcBef>
              <a:buNone/>
            </a:pPr>
            <a:endParaRPr lang="en-AU" sz="1400" dirty="0" smtClean="0"/>
          </a:p>
          <a:p>
            <a:pPr>
              <a:spcBef>
                <a:spcPts val="800"/>
              </a:spcBef>
            </a:pPr>
            <a:r>
              <a:rPr lang="en-AU" sz="1600" dirty="0" smtClean="0"/>
              <a:t>Consultation process (subject to IEC approval)</a:t>
            </a:r>
            <a:endParaRPr lang="en-AU" sz="1400" dirty="0"/>
          </a:p>
          <a:p>
            <a:pPr lvl="1">
              <a:spcBef>
                <a:spcPts val="800"/>
              </a:spcBef>
            </a:pPr>
            <a:r>
              <a:rPr lang="en-AU" sz="1400" dirty="0" smtClean="0"/>
              <a:t>Procedure Consultation on Initial Draft procedures set to start on October 20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Draft procedures published on 23 December</a:t>
            </a:r>
          </a:p>
          <a:p>
            <a:pPr lvl="1">
              <a:spcBef>
                <a:spcPts val="800"/>
              </a:spcBef>
            </a:pPr>
            <a:r>
              <a:rPr lang="en-AU" sz="1400" dirty="0" smtClean="0"/>
              <a:t>Final procedures published on 6 March 2017</a:t>
            </a:r>
            <a:endParaRPr lang="en-AU" sz="1600" dirty="0"/>
          </a:p>
          <a:p>
            <a:pPr marL="363538" lvl="1" indent="0">
              <a:spcBef>
                <a:spcPts val="800"/>
              </a:spcBef>
              <a:buNone/>
            </a:pPr>
            <a:endParaRPr lang="en-AU" sz="1400" dirty="0" smtClean="0"/>
          </a:p>
          <a:p>
            <a:pPr marL="363538" lvl="1" indent="0">
              <a:spcBef>
                <a:spcPts val="800"/>
              </a:spcBef>
              <a:buNone/>
            </a:pPr>
            <a:endParaRPr lang="en-AU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5148064" y="1988840"/>
            <a:ext cx="324036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6 March 2017</a:t>
            </a:r>
            <a:r>
              <a:rPr lang="en-AU" dirty="0" smtClean="0"/>
              <a:t> </a:t>
            </a:r>
            <a:r>
              <a:rPr lang="en-AU" dirty="0"/>
              <a:t>F</a:t>
            </a:r>
            <a:r>
              <a:rPr lang="en-AU" dirty="0" smtClean="0"/>
              <a:t>inal B2B Procedures are set to be published</a:t>
            </a:r>
          </a:p>
          <a:p>
            <a:pPr algn="ctr"/>
            <a:endParaRPr lang="en-AU" dirty="0" smtClean="0"/>
          </a:p>
          <a:p>
            <a:pPr algn="ctr"/>
            <a:r>
              <a:rPr lang="en-AU" dirty="0" smtClean="0"/>
              <a:t>The B2B procedure stream will also assist in System testing and </a:t>
            </a:r>
            <a:r>
              <a:rPr lang="en-AU" dirty="0"/>
              <a:t>Market Readiness stream activities</a:t>
            </a:r>
          </a:p>
        </p:txBody>
      </p:sp>
    </p:spTree>
    <p:extLst>
      <p:ext uri="{BB962C8B-B14F-4D97-AF65-F5344CB8AC3E}">
        <p14:creationId xmlns:p14="http://schemas.microsoft.com/office/powerpoint/2010/main" val="360011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AD20D0BB-7AB8-4900-97BE-F6E901A29299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/>
        <AccountId xsi:nil="true"/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PROJECT-352-4626</_dlc_DocId>
    <_dlc_DocIdUrl xmlns="a14523ce-dede-483e-883a-2d83261080bd">
      <Url>http://sharedocs/projects/pocprogram/_layouts/15/DocIdRedir.aspx?ID=PROJECT-352-4626</Url>
      <Description>PROJECT-352-4626</Description>
    </_dlc_DocIdUrl>
  </documentManagement>
</p:properties>
</file>

<file path=customXml/item3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E45D24A-AD7F-4C2E-AD5F-83903020531D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9C703B2-AF92-45A3-BE10-153F17D2D4F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14523ce-dede-483e-883a-2d83261080b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E21C8F-0B44-42E1-942E-7A074BA0B52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75EF89E-A4BF-4F36-A434-9958C44B4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F0AE1EF-B3DB-44B8-8999-2A7A4ABB9093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6BE85A69-C65F-44C1-B62F-F3BF29E326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 AEMO powerpoint template</Template>
  <TotalTime>1552</TotalTime>
  <Words>2137</Words>
  <Application>Microsoft Office PowerPoint</Application>
  <PresentationFormat>On-screen Show (4:3)</PresentationFormat>
  <Paragraphs>498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1_Office Theme</vt:lpstr>
      <vt:lpstr>2_AEMO Internal - White</vt:lpstr>
      <vt:lpstr>Visio</vt:lpstr>
      <vt:lpstr>      Power of choice executive forum  </vt:lpstr>
      <vt:lpstr>AEMO Program Update</vt:lpstr>
      <vt:lpstr>AEMO Program Update – upcoming tasks</vt:lpstr>
      <vt:lpstr>PowerPoint Presentation</vt:lpstr>
      <vt:lpstr>   Power of Choice Milestones  </vt:lpstr>
      <vt:lpstr>   Power of Choice Milestones  </vt:lpstr>
      <vt:lpstr>AEMO Procedure update </vt:lpstr>
      <vt:lpstr>Key dates / milestones</vt:lpstr>
      <vt:lpstr>B2b Procedure update</vt:lpstr>
      <vt:lpstr>B2b Procedures update</vt:lpstr>
      <vt:lpstr>market readiness update</vt:lpstr>
      <vt:lpstr>Market readiness strategy</vt:lpstr>
      <vt:lpstr>Market Readiness Strategy</vt:lpstr>
      <vt:lpstr>Market readiness strategy</vt:lpstr>
      <vt:lpstr>Supporting plans</vt:lpstr>
      <vt:lpstr>readiness progress reporting </vt:lpstr>
      <vt:lpstr>Participant information sessions</vt:lpstr>
      <vt:lpstr>Upcoming readiness activities</vt:lpstr>
    </vt:vector>
  </TitlesOfParts>
  <Company>AEMO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Slavko Jovanoski</dc:creator>
  <cp:lastModifiedBy>Jennifer Fikret</cp:lastModifiedBy>
  <cp:revision>208</cp:revision>
  <cp:lastPrinted>2016-09-16T06:30:12Z</cp:lastPrinted>
  <dcterms:created xsi:type="dcterms:W3CDTF">2016-06-09T01:17:24Z</dcterms:created>
  <dcterms:modified xsi:type="dcterms:W3CDTF">2016-11-07T21:56:20Z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3085dfaf-4ba3-4b30-bd8e-1081f84e2b87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