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68" r:id="rId5"/>
    <p:sldId id="280" r:id="rId6"/>
    <p:sldId id="287" r:id="rId7"/>
    <p:sldId id="349" r:id="rId8"/>
    <p:sldId id="350" r:id="rId9"/>
    <p:sldId id="351" r:id="rId10"/>
    <p:sldId id="288" r:id="rId11"/>
    <p:sldId id="277" r:id="rId12"/>
    <p:sldId id="370" r:id="rId13"/>
    <p:sldId id="289" r:id="rId14"/>
    <p:sldId id="378" r:id="rId15"/>
    <p:sldId id="307" r:id="rId16"/>
    <p:sldId id="290" r:id="rId17"/>
    <p:sldId id="269" r:id="rId18"/>
    <p:sldId id="369" r:id="rId19"/>
    <p:sldId id="266" r:id="rId20"/>
    <p:sldId id="291" r:id="rId21"/>
    <p:sldId id="311" r:id="rId22"/>
    <p:sldId id="317" r:id="rId23"/>
    <p:sldId id="281" r:id="rId24"/>
    <p:sldId id="296" r:id="rId25"/>
    <p:sldId id="283" r:id="rId26"/>
    <p:sldId id="282" r:id="rId27"/>
    <p:sldId id="292" r:id="rId28"/>
    <p:sldId id="262" r:id="rId29"/>
    <p:sldId id="303" r:id="rId30"/>
    <p:sldId id="263" r:id="rId31"/>
    <p:sldId id="293" r:id="rId32"/>
    <p:sldId id="261" r:id="rId33"/>
  </p:sldIdLst>
  <p:sldSz cx="10691813" cy="7559675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23B"/>
    <a:srgbClr val="5F1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9DE2-C421-4E13-9F76-51845421A3DE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480D-C3E3-4F76-921A-B5AECA94BA4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4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6D0C-C9B8-4521-8276-6951BD83D76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25E48-7303-4C99-A797-AD8A061215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5716"/>
            <a:ext cx="10691813" cy="7575392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5939" y="629951"/>
            <a:ext cx="1670607" cy="47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5" y="472456"/>
            <a:ext cx="7434203" cy="787472"/>
          </a:xfrm>
        </p:spPr>
        <p:txBody>
          <a:bodyPr anchor="b">
            <a:normAutofit/>
          </a:bodyPr>
          <a:lstStyle>
            <a:lvl1pPr algn="l">
              <a:defRPr sz="2646" b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710" y="1574933"/>
            <a:ext cx="9188277" cy="5197277"/>
          </a:xfrm>
        </p:spPr>
        <p:txBody>
          <a:bodyPr/>
          <a:lstStyle>
            <a:lvl1pPr marL="503972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04699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6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Stakeholder-Consultation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5ms@aemo.com.au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c.gov.au/rule-changes/global-settlement-and-market-reconciliation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262908"/>
            <a:ext cx="9205440" cy="1993231"/>
          </a:xfrm>
        </p:spPr>
        <p:txBody>
          <a:bodyPr>
            <a:normAutofit fontScale="90000"/>
          </a:bodyPr>
          <a:lstStyle/>
          <a:p>
            <a:r>
              <a:rPr lang="en-AU" dirty="0"/>
              <a:t>Five-Minute Settlement Program:</a:t>
            </a:r>
            <a:br>
              <a:rPr lang="en-AU" dirty="0"/>
            </a:br>
            <a:r>
              <a:rPr lang="en-AU" dirty="0"/>
              <a:t>Information Session 2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3832350"/>
            <a:ext cx="8018860" cy="690490"/>
          </a:xfrm>
        </p:spPr>
        <p:txBody>
          <a:bodyPr>
            <a:normAutofit/>
          </a:bodyPr>
          <a:lstStyle/>
          <a:p>
            <a:r>
              <a:rPr lang="en-AU"/>
              <a:t>AEMO 5MS Program Team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786A2E3-196B-4987-861F-72C20A7F2BDA}"/>
              </a:ext>
            </a:extLst>
          </p:cNvPr>
          <p:cNvSpPr txBox="1">
            <a:spLocks/>
          </p:cNvSpPr>
          <p:nvPr/>
        </p:nvSpPr>
        <p:spPr>
          <a:xfrm>
            <a:off x="735588" y="4522840"/>
            <a:ext cx="7849880" cy="221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45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cap="all" dirty="0"/>
              <a:t>Friday, 30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68387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Program update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Graeme Windley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53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Conceptual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638E5E-2086-4449-B2EF-63CB2C0E6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19" y="1470617"/>
            <a:ext cx="9866265" cy="59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High-level status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6546" y="1871009"/>
            <a:ext cx="10255425" cy="5135690"/>
          </a:xfrm>
        </p:spPr>
        <p:txBody>
          <a:bodyPr>
            <a:normAutofit/>
          </a:bodyPr>
          <a:lstStyle/>
          <a:p>
            <a:r>
              <a:rPr lang="en-AU" dirty="0"/>
              <a:t>Procedures work is progressing well, with most activities on track:</a:t>
            </a:r>
          </a:p>
          <a:p>
            <a:pPr lvl="1"/>
            <a:r>
              <a:rPr lang="en-AU" dirty="0"/>
              <a:t>Working groups and focus groups have been constructive</a:t>
            </a:r>
          </a:p>
          <a:p>
            <a:pPr lvl="1"/>
            <a:r>
              <a:rPr lang="en-AU" dirty="0"/>
              <a:t>Successful initial Settlements focus group and Dispatch focus group</a:t>
            </a:r>
          </a:p>
          <a:p>
            <a:r>
              <a:rPr lang="en-AU" dirty="0"/>
              <a:t>Systems work mobilising and ramping up:</a:t>
            </a:r>
          </a:p>
          <a:p>
            <a:pPr lvl="1"/>
            <a:r>
              <a:rPr lang="en-AU" dirty="0"/>
              <a:t>Architecture, Requirements and Design work continuing</a:t>
            </a:r>
          </a:p>
          <a:p>
            <a:pPr lvl="1"/>
            <a:r>
              <a:rPr lang="en-AU" dirty="0"/>
              <a:t>Development work to commence December 2018</a:t>
            </a:r>
          </a:p>
          <a:p>
            <a:r>
              <a:rPr lang="en-AU" dirty="0"/>
              <a:t>Rule changes:</a:t>
            </a:r>
          </a:p>
          <a:p>
            <a:pPr lvl="1"/>
            <a:r>
              <a:rPr lang="en-AU" dirty="0"/>
              <a:t>5MS Drafting amendments Rule due mid-2019</a:t>
            </a:r>
          </a:p>
          <a:p>
            <a:pPr lvl="1"/>
            <a:r>
              <a:rPr lang="en-AU" dirty="0"/>
              <a:t>Global settlement rule determination due in 6 December 2018</a:t>
            </a:r>
          </a:p>
          <a:p>
            <a:pPr lvl="1"/>
            <a:r>
              <a:rPr lang="en-AU" dirty="0"/>
              <a:t>DER rule has been made – potential impact to 5MS solution design; however go live of 1 December 2019 may have a resourcing impact for participants</a:t>
            </a:r>
          </a:p>
          <a:p>
            <a:r>
              <a:rPr lang="en-AU" dirty="0"/>
              <a:t>Stakeholder engagement is proceeding:</a:t>
            </a:r>
          </a:p>
          <a:p>
            <a:pPr lvl="1"/>
            <a:r>
              <a:rPr lang="en-AU" dirty="0"/>
              <a:t>1 on 1’s available for any industry participant who requests these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9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Procedures workstream update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Emily Brodie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988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Procedures - packaging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205E0D8-DA77-41B4-A41A-2D8CB19F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2" y="1544320"/>
            <a:ext cx="9668168" cy="3509045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/>
              <a:t>Approximately 70 AEMO documents have been identified as directly affected by 5MS, across:</a:t>
            </a:r>
          </a:p>
          <a:p>
            <a:pPr lvl="1"/>
            <a:r>
              <a:rPr lang="en-AU" sz="1800" dirty="0"/>
              <a:t>Metering</a:t>
            </a:r>
          </a:p>
          <a:p>
            <a:pPr lvl="1"/>
            <a:r>
              <a:rPr lang="en-AU" sz="1800" dirty="0"/>
              <a:t>Settlements (including prudentials)</a:t>
            </a:r>
          </a:p>
          <a:p>
            <a:pPr lvl="1"/>
            <a:r>
              <a:rPr lang="en-AU" sz="1800" dirty="0"/>
              <a:t>Dispatch</a:t>
            </a:r>
          </a:p>
          <a:p>
            <a:pPr lvl="1"/>
            <a:r>
              <a:rPr lang="en-AU" sz="1800" dirty="0"/>
              <a:t>Operations</a:t>
            </a:r>
          </a:p>
          <a:p>
            <a:r>
              <a:rPr lang="en-AU" sz="2000" dirty="0"/>
              <a:t>Around 20 of these are ‘rules consultation’ procedures, usually requiring 2 rounds of formal consultation</a:t>
            </a:r>
          </a:p>
          <a:p>
            <a:r>
              <a:rPr lang="en-AU" sz="2000" dirty="0"/>
              <a:t>Work packages are being progressively considered by the Procedures Working Group:</a:t>
            </a:r>
          </a:p>
          <a:p>
            <a:pPr lvl="1"/>
            <a:r>
              <a:rPr lang="en-AU" sz="1800" dirty="0"/>
              <a:t>AEMO provides an </a:t>
            </a:r>
            <a:r>
              <a:rPr lang="en-AU" sz="1800" b="1" dirty="0"/>
              <a:t>impact assessment </a:t>
            </a:r>
            <a:r>
              <a:rPr lang="en-AU" sz="1800" dirty="0"/>
              <a:t>for each procedure and the proposed consultation approach for review and discussion</a:t>
            </a:r>
          </a:p>
          <a:p>
            <a:pPr lvl="1"/>
            <a:r>
              <a:rPr lang="en-AU" sz="1800" b="1" dirty="0"/>
              <a:t>Focus groups</a:t>
            </a:r>
            <a:r>
              <a:rPr lang="en-AU" sz="1800" dirty="0"/>
              <a:t> are being used to provide input into procedure development </a:t>
            </a:r>
          </a:p>
          <a:p>
            <a:pPr lvl="1"/>
            <a:r>
              <a:rPr lang="en-AU" sz="1800" dirty="0"/>
              <a:t>Procedure changes are then subject to </a:t>
            </a:r>
            <a:r>
              <a:rPr lang="en-AU" sz="1800" b="1" dirty="0"/>
              <a:t>consultation</a:t>
            </a:r>
            <a:endParaRPr lang="en-AU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14</a:t>
            </a:fld>
            <a:endParaRPr lang="en-AU" dirty="0"/>
          </a:p>
        </p:txBody>
      </p:sp>
      <p:graphicFrame>
        <p:nvGraphicFramePr>
          <p:cNvPr id="11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573178"/>
              </p:ext>
            </p:extLst>
          </p:nvPr>
        </p:nvGraphicFramePr>
        <p:xfrm>
          <a:off x="521977" y="5115649"/>
          <a:ext cx="9647032" cy="235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49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Metering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Settlements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Dispatch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Operations</a:t>
                      </a:r>
                    </a:p>
                  </a:txBody>
                  <a:tcPr marL="111109" marR="111109" marT="55554" marB="5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4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Metering</a:t>
                      </a:r>
                      <a:r>
                        <a:rPr lang="en-AU" sz="2000" baseline="0" dirty="0"/>
                        <a:t>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Metrology,</a:t>
                      </a:r>
                      <a:r>
                        <a:rPr lang="en-AU" sz="2000" baseline="0" dirty="0"/>
                        <a:t> </a:t>
                      </a:r>
                      <a:r>
                        <a:rPr lang="en-AU" sz="2000" dirty="0"/>
                        <a:t>MSATS procedures &amp; service levels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Estimation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Reallocations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 err="1"/>
                        <a:t>Prudentials</a:t>
                      </a: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TNSP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Bids/Offers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Spot market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Pricing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Specifications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No</a:t>
                      </a:r>
                      <a:r>
                        <a:rPr lang="en-AU" sz="2000" baseline="0" dirty="0"/>
                        <a:t> packages – progressive release</a:t>
                      </a:r>
                      <a:endParaRPr lang="en-AU" sz="2000" dirty="0"/>
                    </a:p>
                  </a:txBody>
                  <a:tcPr marL="111109" marR="111109" marT="55554" marB="555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7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6FC7-3C3B-4BD3-A8E7-4BE63129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Procedures - prioritisation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51798-DCC6-467A-B473-BC69EB07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9D44C2-1263-4A38-9A84-40F3A755C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798" y="3551901"/>
            <a:ext cx="1055696" cy="982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B6F96E-E4D6-4BF1-A65B-EC3F7B8985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857"/>
          <a:stretch/>
        </p:blipFill>
        <p:spPr>
          <a:xfrm>
            <a:off x="8249981" y="2350164"/>
            <a:ext cx="1704754" cy="101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80F810-231F-48B4-BDC9-4CC343ECBD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0" y="1517075"/>
            <a:ext cx="7924764" cy="58509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5F86F2-04B6-41B8-A037-388E7DBD443A}"/>
              </a:ext>
            </a:extLst>
          </p:cNvPr>
          <p:cNvSpPr txBox="1"/>
          <p:nvPr/>
        </p:nvSpPr>
        <p:spPr>
          <a:xfrm>
            <a:off x="8000101" y="4727094"/>
            <a:ext cx="25134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dirty="0"/>
              <a:t>*no rules consultation required</a:t>
            </a:r>
          </a:p>
        </p:txBody>
      </p:sp>
    </p:spTree>
    <p:extLst>
      <p:ext uri="{BB962C8B-B14F-4D97-AF65-F5344CB8AC3E}">
        <p14:creationId xmlns:p14="http://schemas.microsoft.com/office/powerpoint/2010/main" val="127344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860997" cy="1310695"/>
          </a:xfrm>
        </p:spPr>
        <p:txBody>
          <a:bodyPr/>
          <a:lstStyle/>
          <a:p>
            <a:r>
              <a:rPr lang="en-AU" dirty="0"/>
              <a:t>Procedures – current consultations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5" y="1630837"/>
            <a:ext cx="10255425" cy="5300315"/>
          </a:xfrm>
        </p:spPr>
        <p:txBody>
          <a:bodyPr>
            <a:normAutofit/>
          </a:bodyPr>
          <a:lstStyle/>
          <a:p>
            <a:r>
              <a:rPr lang="en-AU" dirty="0">
                <a:hlinkClick r:id="rId2"/>
              </a:rPr>
              <a:t>http://www.aemo.com.au/Stakeholder-Consultation</a:t>
            </a:r>
            <a:r>
              <a:rPr lang="en-AU" dirty="0"/>
              <a:t>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b="1" dirty="0"/>
              <a:t>Metering procedure changes – package 1</a:t>
            </a:r>
          </a:p>
          <a:p>
            <a:pPr lvl="1"/>
            <a:r>
              <a:rPr lang="en-AU" dirty="0"/>
              <a:t>Proposed amendments to various metering procedures to support the implementation of the 5MS Rule</a:t>
            </a:r>
          </a:p>
          <a:p>
            <a:pPr lvl="1"/>
            <a:r>
              <a:rPr lang="en-AU" dirty="0"/>
              <a:t>Submissions on first stage consultation due </a:t>
            </a:r>
            <a:r>
              <a:rPr lang="en-AU" b="1" dirty="0"/>
              <a:t>28 December 2018</a:t>
            </a:r>
          </a:p>
          <a:p>
            <a:pPr lvl="1"/>
            <a:endParaRPr lang="en-AU" b="1" dirty="0"/>
          </a:p>
          <a:p>
            <a:r>
              <a:rPr lang="en-AU" b="1" dirty="0"/>
              <a:t>NEM Settlement Estimates Policy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Changes to the NEM Settlement Estimates Policy to implement the 5MS rule and accommodate any future Global Settlement rule, as well as general updates and improvements</a:t>
            </a:r>
          </a:p>
          <a:p>
            <a:pPr lvl="1"/>
            <a:r>
              <a:rPr lang="en-AU" dirty="0"/>
              <a:t>Submissions on first stage consultation due </a:t>
            </a:r>
            <a:r>
              <a:rPr lang="en-AU" b="1" dirty="0"/>
              <a:t>21 January 2019</a:t>
            </a:r>
            <a:endParaRPr lang="en-AU" dirty="0"/>
          </a:p>
          <a:p>
            <a:pPr marL="0" indent="0">
              <a:buNone/>
            </a:pPr>
            <a:endParaRPr lang="en-AU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205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Systems workstream update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7177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Workstream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3891A-B44A-4532-AB0F-12F83FCD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Prioritisation of work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– aligning to procedures and expected industry impact. Initial Items: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Dispatch – bidding interfaces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Metering – meter data interfaces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Settlement – reallocations interface</a:t>
            </a: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Focus Groups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Focused engagement on Dispatch, Metering and Settlement changes</a:t>
            </a: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High-Level Impact Assessments and Technical Specifications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Provide detail early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Provided in sections – rather than a full specifications</a:t>
            </a: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Sandbox Environment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Provided to test interfaces against technical specification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Will provide a more functional environment overtime</a:t>
            </a: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Industry Testing/Market Trials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Using AEMO pre-production environments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Performance and volume testing will be undertaken</a:t>
            </a: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Minimise “big bang” cutover where possible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Systems rollout before 1 July 2021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Rules mandated functionality will take effect from trading/calendar day 1 July 2021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4716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Metering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B05E9E-EF7E-42C2-AD87-2E5E95FA0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/>
          </a:bodyPr>
          <a:lstStyle/>
          <a:p>
            <a:r>
              <a:rPr lang="en-AU" dirty="0"/>
              <a:t>Current estimated timeline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F2B7BA-9090-4618-B44E-262794D1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B81CF-1DC9-49F4-8A67-C0D10F3DC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19157"/>
            <a:ext cx="10691813" cy="232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3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Introduction, agenda &amp; housekeeping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756146"/>
            <a:ext cx="10255425" cy="51201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AU" sz="2300" dirty="0"/>
              <a:t>Agenda:</a:t>
            </a:r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>
              <a:lnSpc>
                <a:spcPct val="80000"/>
              </a:lnSpc>
            </a:pPr>
            <a:r>
              <a:rPr lang="en-AU" sz="2300" dirty="0"/>
              <a:t>Questions can be submitted through the webinar, or via </a:t>
            </a:r>
            <a:r>
              <a:rPr lang="en-AU" sz="2300" dirty="0">
                <a:hlinkClick r:id="rId2"/>
              </a:rPr>
              <a:t>5ms@aemo.com.au</a:t>
            </a:r>
            <a:endParaRPr lang="en-AU" sz="2300" dirty="0"/>
          </a:p>
          <a:p>
            <a:pPr>
              <a:lnSpc>
                <a:spcPct val="80000"/>
              </a:lnSpc>
            </a:pPr>
            <a:r>
              <a:rPr lang="en-AU" sz="2300" dirty="0"/>
              <a:t>Questions will be answered at the end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27301"/>
              </p:ext>
            </p:extLst>
          </p:nvPr>
        </p:nvGraphicFramePr>
        <p:xfrm>
          <a:off x="460375" y="2128570"/>
          <a:ext cx="9801177" cy="338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381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107971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4011452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017373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21062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Topic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2:00 pm – 2:10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Welcome and introduction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 Muffett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2:10 pm – 2:30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5MS rule recap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Chris Muffett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929589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2:30 pm – 2:50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GS rule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Emily Brodie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2:50 pm – 3:10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Program update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Graeme</a:t>
                      </a:r>
                      <a:r>
                        <a:rPr lang="en-AU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Windley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3:10 pm – 3:20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Procedures workstream update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Emily Brodie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3:20 pm – 3:30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Systems workstream update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Hamish McNeish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5645518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3:30 pm – 3:40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Stakeholder engagement update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Gary Eisner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3:40 am – 4:00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Questions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Chris Muffett (AEMO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4:00pm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Meeting close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Chris Muffett </a:t>
                      </a:r>
                      <a:r>
                        <a:rPr lang="en-AU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05EBE-2AF8-431A-B709-2DCA91F4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Dispatch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C6CD57-AE2A-48D7-B8A6-6762BFCB4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96767"/>
          </a:xfrm>
        </p:spPr>
        <p:txBody>
          <a:bodyPr>
            <a:normAutofit/>
          </a:bodyPr>
          <a:lstStyle/>
          <a:p>
            <a:r>
              <a:rPr lang="en-AU" dirty="0"/>
              <a:t>Current estimated timeline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FB6A37-4619-4D4D-B0AD-9B6C2E24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7A18D7-7B9F-4F71-9C45-982E0354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6819"/>
            <a:ext cx="10691813" cy="315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6390-26BD-4E64-90C7-D69C0A45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– Settlement and Operations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191F54-A712-4BBC-AD8E-8AA7212D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/>
          </a:bodyPr>
          <a:lstStyle/>
          <a:p>
            <a:r>
              <a:rPr lang="en-AU" dirty="0"/>
              <a:t>Current estimated timeline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D85A20-AE09-4F59-AF84-C2645C2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E32399-CC45-453F-A3D7-7A993A64A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8450"/>
            <a:ext cx="10691813" cy="295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26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A82E-BD9F-4185-AC11-31D5FDCD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NEM Retail System Change Heatmap</a:t>
            </a:r>
            <a:br>
              <a:rPr lang="en-AU" dirty="0"/>
            </a:br>
            <a:r>
              <a:rPr lang="en-AU" sz="2000" dirty="0"/>
              <a:t>* Change likely based on PWG outcomes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397587-C64F-48EB-A659-F309EBF77164}"/>
              </a:ext>
            </a:extLst>
          </p:cNvPr>
          <p:cNvSpPr/>
          <p:nvPr/>
        </p:nvSpPr>
        <p:spPr>
          <a:xfrm>
            <a:off x="206547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B2M / B2B Interfaces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20D1D5C-D420-4373-98B6-31C5FAC2B406}"/>
              </a:ext>
            </a:extLst>
          </p:cNvPr>
          <p:cNvSpPr/>
          <p:nvPr/>
        </p:nvSpPr>
        <p:spPr>
          <a:xfrm>
            <a:off x="3600442" y="1614223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CATS / MDM Processes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E000495-FF1A-406A-BB1B-5F4C9687CF59}"/>
              </a:ext>
            </a:extLst>
          </p:cNvPr>
          <p:cNvSpPr/>
          <p:nvPr/>
        </p:nvSpPr>
        <p:spPr>
          <a:xfrm>
            <a:off x="6994353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MSATS Browser / Reports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BD4D7C-6750-4FCD-8ABD-FD2786A8A0B6}"/>
              </a:ext>
            </a:extLst>
          </p:cNvPr>
          <p:cNvSpPr/>
          <p:nvPr/>
        </p:nvSpPr>
        <p:spPr>
          <a:xfrm>
            <a:off x="672895" y="2145192"/>
            <a:ext cx="2220825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MDMT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7CDBDD-1C65-43B7-81F5-A992186AFF73}"/>
              </a:ext>
            </a:extLst>
          </p:cNvPr>
          <p:cNvSpPr/>
          <p:nvPr/>
        </p:nvSpPr>
        <p:spPr>
          <a:xfrm>
            <a:off x="4075943" y="2672846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CATS Standing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E665A6-EEA5-47B5-9A63-36B1EA15C5B1}"/>
              </a:ext>
            </a:extLst>
          </p:cNvPr>
          <p:cNvSpPr/>
          <p:nvPr/>
        </p:nvSpPr>
        <p:spPr>
          <a:xfrm>
            <a:off x="676907" y="2672846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B2M aseXML schema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A2B64E-09E0-4719-AB5B-7B1ED38FD5D0}"/>
              </a:ext>
            </a:extLst>
          </p:cNvPr>
          <p:cNvSpPr/>
          <p:nvPr/>
        </p:nvSpPr>
        <p:spPr>
          <a:xfrm>
            <a:off x="676907" y="3208110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NMID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B733D4-C7F2-4323-A550-F0ACA3562FB0}"/>
              </a:ext>
            </a:extLst>
          </p:cNvPr>
          <p:cNvSpPr/>
          <p:nvPr/>
        </p:nvSpPr>
        <p:spPr>
          <a:xfrm>
            <a:off x="676907" y="3737041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CFF64D-8E9D-452C-A360-E764EED8490F}"/>
              </a:ext>
            </a:extLst>
          </p:cNvPr>
          <p:cNvSpPr/>
          <p:nvPr/>
        </p:nvSpPr>
        <p:spPr>
          <a:xfrm>
            <a:off x="682046" y="4783929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B2B Transactions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AD2117-4EE3-4DD0-8F4F-715948F47932}"/>
              </a:ext>
            </a:extLst>
          </p:cNvPr>
          <p:cNvSpPr/>
          <p:nvPr/>
        </p:nvSpPr>
        <p:spPr>
          <a:xfrm>
            <a:off x="682046" y="5312860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B2B aseXML schema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1B72F2-AFB7-47C7-A9A4-10687BBA5D91}"/>
              </a:ext>
            </a:extLst>
          </p:cNvPr>
          <p:cNvSpPr/>
          <p:nvPr/>
        </p:nvSpPr>
        <p:spPr>
          <a:xfrm>
            <a:off x="7469852" y="2145192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Meter Data screens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D78712-4103-4753-8340-ECFF7F0A7565}"/>
              </a:ext>
            </a:extLst>
          </p:cNvPr>
          <p:cNvSpPr/>
          <p:nvPr/>
        </p:nvSpPr>
        <p:spPr>
          <a:xfrm>
            <a:off x="7469852" y="2672846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RM21/27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54807F-A311-4525-9649-34A05917601A}"/>
              </a:ext>
            </a:extLst>
          </p:cNvPr>
          <p:cNvSpPr/>
          <p:nvPr/>
        </p:nvSpPr>
        <p:spPr>
          <a:xfrm>
            <a:off x="4075943" y="4789847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CR Processing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DA5394-8417-4601-897C-3726F0FD9D95}"/>
              </a:ext>
            </a:extLst>
          </p:cNvPr>
          <p:cNvSpPr/>
          <p:nvPr/>
        </p:nvSpPr>
        <p:spPr>
          <a:xfrm>
            <a:off x="7469852" y="3743561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RM11,12,13,14,16</a:t>
            </a:r>
          </a:p>
          <a:p>
            <a:pPr algn="ctr"/>
            <a:r>
              <a:rPr lang="en-AU" dirty="0"/>
              <a:t>RM17,18,19,20,22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946FE4-EC2D-4AFA-AA04-C61817C6B00B}"/>
              </a:ext>
            </a:extLst>
          </p:cNvPr>
          <p:cNvSpPr/>
          <p:nvPr/>
        </p:nvSpPr>
        <p:spPr>
          <a:xfrm>
            <a:off x="682046" y="5836842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VIC TUoS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205FFF-D276-47FB-85AB-1F12ADA8A2F7}"/>
              </a:ext>
            </a:extLst>
          </p:cNvPr>
          <p:cNvSpPr/>
          <p:nvPr/>
        </p:nvSpPr>
        <p:spPr>
          <a:xfrm>
            <a:off x="4067920" y="2145192"/>
            <a:ext cx="2228849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Profiling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699DC8-00D1-4D4B-94FB-3B2A9BFE6621}"/>
              </a:ext>
            </a:extLst>
          </p:cNvPr>
          <p:cNvSpPr/>
          <p:nvPr/>
        </p:nvSpPr>
        <p:spPr>
          <a:xfrm>
            <a:off x="4067919" y="4260916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Energy Allocation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D743D5-E85F-4B1D-9A1F-B5D291ED98BF}"/>
              </a:ext>
            </a:extLst>
          </p:cNvPr>
          <p:cNvSpPr/>
          <p:nvPr/>
        </p:nvSpPr>
        <p:spPr>
          <a:xfrm>
            <a:off x="4075943" y="3731985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Estimation / Substitution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4E1841-65C4-41D6-92BA-CAD583E3C696}"/>
              </a:ext>
            </a:extLst>
          </p:cNvPr>
          <p:cNvSpPr/>
          <p:nvPr/>
        </p:nvSpPr>
        <p:spPr>
          <a:xfrm>
            <a:off x="4075943" y="32030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Meter Data Validation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6648D32-D50C-4089-94DD-7CA75ABF099C}"/>
              </a:ext>
            </a:extLst>
          </p:cNvPr>
          <p:cNvSpPr/>
          <p:nvPr/>
        </p:nvSpPr>
        <p:spPr>
          <a:xfrm>
            <a:off x="7469852" y="4272492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RM28,30,31,32</a:t>
            </a:r>
          </a:p>
          <a:p>
            <a:pPr algn="ctr"/>
            <a:r>
              <a:rPr lang="en-AU" dirty="0"/>
              <a:t>RM33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4280AE-8072-474A-B9DE-CECE7EBC4D5B}"/>
              </a:ext>
            </a:extLst>
          </p:cNvPr>
          <p:cNvSpPr/>
          <p:nvPr/>
        </p:nvSpPr>
        <p:spPr>
          <a:xfrm>
            <a:off x="7469851" y="5330354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RM7,8,9,10</a:t>
            </a:r>
          </a:p>
          <a:p>
            <a:pPr algn="ctr"/>
            <a:r>
              <a:rPr lang="en-AU" dirty="0"/>
              <a:t>RM15,29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E6A6B-362E-4D6A-AA1C-0808FD09D4CE}"/>
              </a:ext>
            </a:extLst>
          </p:cNvPr>
          <p:cNvSpPr/>
          <p:nvPr/>
        </p:nvSpPr>
        <p:spPr>
          <a:xfrm>
            <a:off x="7469851" y="5859285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C2,3,6,7,9,10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56EB799-1B7C-4636-B619-FBE4B38A623C}"/>
              </a:ext>
            </a:extLst>
          </p:cNvPr>
          <p:cNvSpPr/>
          <p:nvPr/>
        </p:nvSpPr>
        <p:spPr>
          <a:xfrm>
            <a:off x="7469850" y="6388215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C11,12,13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7929015-B870-445E-83FF-4B83396C5830}"/>
              </a:ext>
            </a:extLst>
          </p:cNvPr>
          <p:cNvSpPr/>
          <p:nvPr/>
        </p:nvSpPr>
        <p:spPr>
          <a:xfrm>
            <a:off x="7469849" y="4801423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SDR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C2446F-6BC3-4D68-AA5D-456A98E0655C}"/>
              </a:ext>
            </a:extLst>
          </p:cNvPr>
          <p:cNvSpPr/>
          <p:nvPr/>
        </p:nvSpPr>
        <p:spPr>
          <a:xfrm>
            <a:off x="7469849" y="32030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C1,4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E47DE4-8E11-4002-BBE2-A11780A33660}"/>
              </a:ext>
            </a:extLst>
          </p:cNvPr>
          <p:cNvSpPr/>
          <p:nvPr/>
        </p:nvSpPr>
        <p:spPr>
          <a:xfrm>
            <a:off x="682046" y="4260485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MSATS B2M APIs</a:t>
            </a:r>
          </a:p>
        </p:txBody>
      </p:sp>
    </p:spTree>
    <p:extLst>
      <p:ext uri="{BB962C8B-B14F-4D97-AF65-F5344CB8AC3E}">
        <p14:creationId xmlns:p14="http://schemas.microsoft.com/office/powerpoint/2010/main" val="4056720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CAD4-309F-4C27-9F9B-5A345E82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8889828" cy="1310695"/>
          </a:xfrm>
        </p:spPr>
        <p:txBody>
          <a:bodyPr/>
          <a:lstStyle/>
          <a:p>
            <a:r>
              <a:rPr lang="en-AU" dirty="0"/>
              <a:t>NEM Wholesale System Change Heatmap</a:t>
            </a:r>
            <a:br>
              <a:rPr lang="en-AU" dirty="0"/>
            </a:br>
            <a:r>
              <a:rPr lang="en-AU" sz="2000" dirty="0"/>
              <a:t>* Change likely based on PWG outcomes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9E5557C-A8B3-44E1-9A4A-8A19DC815EB3}"/>
              </a:ext>
            </a:extLst>
          </p:cNvPr>
          <p:cNvSpPr/>
          <p:nvPr/>
        </p:nvSpPr>
        <p:spPr>
          <a:xfrm>
            <a:off x="206547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DISPATCH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E940D9-68E6-4DBA-9ECF-C77E40EF938A}"/>
              </a:ext>
            </a:extLst>
          </p:cNvPr>
          <p:cNvSpPr/>
          <p:nvPr/>
        </p:nvSpPr>
        <p:spPr>
          <a:xfrm>
            <a:off x="3600450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SETTLEMENT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4BB89C-92CB-4018-A658-F044258D2712}"/>
              </a:ext>
            </a:extLst>
          </p:cNvPr>
          <p:cNvSpPr/>
          <p:nvPr/>
        </p:nvSpPr>
        <p:spPr>
          <a:xfrm>
            <a:off x="6994353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POWER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947ACE-D620-45E7-982A-BAAE46BE5BBB}"/>
              </a:ext>
            </a:extLst>
          </p:cNvPr>
          <p:cNvSpPr/>
          <p:nvPr/>
        </p:nvSpPr>
        <p:spPr>
          <a:xfrm>
            <a:off x="672895" y="2255627"/>
            <a:ext cx="2228849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Bids/Offers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F34EAE-360A-41BC-8EBB-DDD3A2CD5577}"/>
              </a:ext>
            </a:extLst>
          </p:cNvPr>
          <p:cNvSpPr/>
          <p:nvPr/>
        </p:nvSpPr>
        <p:spPr>
          <a:xfrm>
            <a:off x="676907" y="3357270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Dispatch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DA5106-1BBC-4525-BA28-9213B033E2DF}"/>
              </a:ext>
            </a:extLst>
          </p:cNvPr>
          <p:cNvSpPr/>
          <p:nvPr/>
        </p:nvSpPr>
        <p:spPr>
          <a:xfrm>
            <a:off x="676907" y="3902198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Predispatch (P5/P30s)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B1E25-B911-47EE-A143-5F70DDB4BCF4}"/>
              </a:ext>
            </a:extLst>
          </p:cNvPr>
          <p:cNvSpPr/>
          <p:nvPr/>
        </p:nvSpPr>
        <p:spPr>
          <a:xfrm>
            <a:off x="7469852" y="2801654"/>
            <a:ext cx="2228848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ST PASA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4F6194-D117-4C66-8C28-37ED1056093B}"/>
              </a:ext>
            </a:extLst>
          </p:cNvPr>
          <p:cNvSpPr/>
          <p:nvPr/>
        </p:nvSpPr>
        <p:spPr>
          <a:xfrm>
            <a:off x="4065919" y="2255627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Settlement 5MS Calc.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1ACCEB-073A-4DFD-8B18-B83023EC432D}"/>
              </a:ext>
            </a:extLst>
          </p:cNvPr>
          <p:cNvSpPr/>
          <p:nvPr/>
        </p:nvSpPr>
        <p:spPr>
          <a:xfrm>
            <a:off x="4065919" y="2801654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Settlement GS Calc.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73FA5-11F7-4094-B127-A616DF245D87}"/>
              </a:ext>
            </a:extLst>
          </p:cNvPr>
          <p:cNvSpPr/>
          <p:nvPr/>
        </p:nvSpPr>
        <p:spPr>
          <a:xfrm>
            <a:off x="4065919" y="6127463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Causer Pays Factors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7047F8-6049-4AA9-BB12-968E92641D05}"/>
              </a:ext>
            </a:extLst>
          </p:cNvPr>
          <p:cNvSpPr/>
          <p:nvPr/>
        </p:nvSpPr>
        <p:spPr>
          <a:xfrm>
            <a:off x="4065919" y="4465679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B2293E-CEEB-4FBB-AE68-C767AB3BF478}"/>
              </a:ext>
            </a:extLst>
          </p:cNvPr>
          <p:cNvSpPr/>
          <p:nvPr/>
        </p:nvSpPr>
        <p:spPr>
          <a:xfrm>
            <a:off x="4065919" y="5573535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SRA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A1770B-8FF0-411A-8FE4-774EF835DA88}"/>
              </a:ext>
            </a:extLst>
          </p:cNvPr>
          <p:cNvSpPr/>
          <p:nvPr/>
        </p:nvSpPr>
        <p:spPr>
          <a:xfrm>
            <a:off x="7469852" y="4465679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MT PASA / EAAP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8DFD0-DB9B-4863-BA41-CA862B705D8C}"/>
              </a:ext>
            </a:extLst>
          </p:cNvPr>
          <p:cNvSpPr/>
          <p:nvPr/>
        </p:nvSpPr>
        <p:spPr>
          <a:xfrm>
            <a:off x="7469852" y="5019607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Demand Forecasting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DE8677-B5CC-453F-B5C3-5F373D220BA0}"/>
              </a:ext>
            </a:extLst>
          </p:cNvPr>
          <p:cNvSpPr/>
          <p:nvPr/>
        </p:nvSpPr>
        <p:spPr>
          <a:xfrm>
            <a:off x="676907" y="28016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46DFBE-9F2F-49F4-8933-2D246F548868}"/>
              </a:ext>
            </a:extLst>
          </p:cNvPr>
          <p:cNvSpPr/>
          <p:nvPr/>
        </p:nvSpPr>
        <p:spPr>
          <a:xfrm>
            <a:off x="7469852" y="5573535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Generator Recall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AA2E5E-B8A4-4A49-B350-1A6390EB4773}"/>
              </a:ext>
            </a:extLst>
          </p:cNvPr>
          <p:cNvSpPr/>
          <p:nvPr/>
        </p:nvSpPr>
        <p:spPr>
          <a:xfrm>
            <a:off x="7473864" y="3902198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425FF9-18DF-45A6-A983-59F9A16A90D9}"/>
              </a:ext>
            </a:extLst>
          </p:cNvPr>
          <p:cNvSpPr/>
          <p:nvPr/>
        </p:nvSpPr>
        <p:spPr>
          <a:xfrm>
            <a:off x="7469852" y="3357270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RERT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D4B00D-4429-485D-8D08-1AC198E80FA8}"/>
              </a:ext>
            </a:extLst>
          </p:cNvPr>
          <p:cNvSpPr/>
          <p:nvPr/>
        </p:nvSpPr>
        <p:spPr>
          <a:xfrm>
            <a:off x="676907" y="5019607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Administered Pricing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9B7F05-6059-4B89-9847-51FBB8C88B58}"/>
              </a:ext>
            </a:extLst>
          </p:cNvPr>
          <p:cNvSpPr/>
          <p:nvPr/>
        </p:nvSpPr>
        <p:spPr>
          <a:xfrm>
            <a:off x="676907" y="5573535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Suspension Pricing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B82930-B953-416D-B443-23D6C6D18537}"/>
              </a:ext>
            </a:extLst>
          </p:cNvPr>
          <p:cNvSpPr/>
          <p:nvPr/>
        </p:nvSpPr>
        <p:spPr>
          <a:xfrm>
            <a:off x="7469852" y="2255627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Negative Residue Management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549E4C-A4C5-4FD6-997E-AD423C91210C}"/>
              </a:ext>
            </a:extLst>
          </p:cNvPr>
          <p:cNvSpPr/>
          <p:nvPr/>
        </p:nvSpPr>
        <p:spPr>
          <a:xfrm>
            <a:off x="7469852" y="6127463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Wind/Solar Availability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8A30DF-AA20-439A-96BF-A03E98A4A9B0}"/>
              </a:ext>
            </a:extLst>
          </p:cNvPr>
          <p:cNvSpPr/>
          <p:nvPr/>
        </p:nvSpPr>
        <p:spPr>
          <a:xfrm>
            <a:off x="4069931" y="3902198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Reallocations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CB1F7A-F084-4B60-BF18-53A36F8D06D7}"/>
              </a:ext>
            </a:extLst>
          </p:cNvPr>
          <p:cNvSpPr/>
          <p:nvPr/>
        </p:nvSpPr>
        <p:spPr>
          <a:xfrm>
            <a:off x="4065919" y="3357270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Estimation and Prudentials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F0F16B-370E-4E6C-BA6D-8C733929AE61}"/>
              </a:ext>
            </a:extLst>
          </p:cNvPr>
          <p:cNvSpPr/>
          <p:nvPr/>
        </p:nvSpPr>
        <p:spPr>
          <a:xfrm>
            <a:off x="7469852" y="6675734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VAR/MW Dispatch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C5D772-C51F-4C2B-B755-F59212A4FA4C}"/>
              </a:ext>
            </a:extLst>
          </p:cNvPr>
          <p:cNvSpPr/>
          <p:nvPr/>
        </p:nvSpPr>
        <p:spPr>
          <a:xfrm>
            <a:off x="672895" y="6127463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Constraints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8B8EF3-5FC7-4D56-A1EC-70C262340326}"/>
              </a:ext>
            </a:extLst>
          </p:cNvPr>
          <p:cNvSpPr/>
          <p:nvPr/>
        </p:nvSpPr>
        <p:spPr>
          <a:xfrm>
            <a:off x="676907" y="4465679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Spot Price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175504-FBF8-46EA-B147-4C1D650F8641}"/>
              </a:ext>
            </a:extLst>
          </p:cNvPr>
          <p:cNvSpPr/>
          <p:nvPr/>
        </p:nvSpPr>
        <p:spPr>
          <a:xfrm>
            <a:off x="672895" y="6675734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Registration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EDFF7A-E68E-45B2-9607-C0DFB0197C24}"/>
              </a:ext>
            </a:extLst>
          </p:cNvPr>
          <p:cNvSpPr/>
          <p:nvPr/>
        </p:nvSpPr>
        <p:spPr>
          <a:xfrm>
            <a:off x="4065919" y="5019607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IRSR Calc.</a:t>
            </a:r>
          </a:p>
        </p:txBody>
      </p:sp>
    </p:spTree>
    <p:extLst>
      <p:ext uri="{BB962C8B-B14F-4D97-AF65-F5344CB8AC3E}">
        <p14:creationId xmlns:p14="http://schemas.microsoft.com/office/powerpoint/2010/main" val="3890001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Stakeholder engagement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Gary Eisner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9006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Program engagement structure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225" y="1461190"/>
            <a:ext cx="7590415" cy="60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22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451D-DE9F-433F-97A0-72173722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Engagement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1120-7F29-4F3D-BEA8-520683911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BF5467-A85F-415A-8EA4-5A424B2E2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36508"/>
              </p:ext>
            </p:extLst>
          </p:nvPr>
        </p:nvGraphicFramePr>
        <p:xfrm>
          <a:off x="206546" y="2012414"/>
          <a:ext cx="10278721" cy="47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355">
                  <a:extLst>
                    <a:ext uri="{9D8B030D-6E8A-4147-A177-3AD203B41FA5}">
                      <a16:colId xmlns:a16="http://schemas.microsoft.com/office/drawing/2014/main" val="781511051"/>
                    </a:ext>
                  </a:extLst>
                </a:gridCol>
                <a:gridCol w="6408366">
                  <a:extLst>
                    <a:ext uri="{9D8B030D-6E8A-4147-A177-3AD203B41FA5}">
                      <a16:colId xmlns:a16="http://schemas.microsoft.com/office/drawing/2014/main" val="3367751754"/>
                    </a:ext>
                  </a:extLst>
                </a:gridCol>
              </a:tblGrid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Engagement method</a:t>
                      </a:r>
                      <a:endParaRPr lang="en-AU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Purpose</a:t>
                      </a:r>
                      <a:endParaRPr lang="en-AU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98386"/>
                  </a:ext>
                </a:extLst>
              </a:tr>
              <a:tr h="102342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Forums, working groups, and focus groups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Program co-ordination, information-sharing, procedure and system development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569955593"/>
                  </a:ext>
                </a:extLst>
              </a:tr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>
                          <a:effectLst/>
                        </a:rPr>
                        <a:t>One-on-one meetings</a:t>
                      </a:r>
                      <a:endParaRPr lang="en-AU" sz="20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In-depth and confidential discussions with participants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034289306"/>
                  </a:ext>
                </a:extLst>
              </a:tr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>
                          <a:effectLst/>
                        </a:rPr>
                        <a:t>Information sessions</a:t>
                      </a:r>
                      <a:endParaRPr lang="en-AU" sz="20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General information on the program, open to all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3512818650"/>
                  </a:ext>
                </a:extLst>
              </a:tr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>
                          <a:effectLst/>
                        </a:rPr>
                        <a:t>Targeted briefing sessions</a:t>
                      </a:r>
                      <a:endParaRPr lang="en-AU" sz="20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Subject-specific briefings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573746869"/>
                  </a:ext>
                </a:extLst>
              </a:tr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Email updates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Fortnightly information on current events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571010133"/>
                  </a:ext>
                </a:extLst>
              </a:tr>
              <a:tr h="62885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Website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solidFill>
                      <a:srgbClr val="5F1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</a:rPr>
                        <a:t>General program information and repository</a:t>
                      </a:r>
                      <a:endParaRPr lang="en-AU" sz="20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308431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51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Program forums and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09398"/>
              </p:ext>
            </p:extLst>
          </p:nvPr>
        </p:nvGraphicFramePr>
        <p:xfrm>
          <a:off x="206547" y="1619620"/>
          <a:ext cx="10255424" cy="548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</a:p>
                  </a:txBody>
                  <a:tcPr marL="100796" marR="100796" marT="50398" marB="50398">
                    <a:solidFill>
                      <a:srgbClr val="4D12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</a:p>
                  </a:txBody>
                  <a:tcPr marL="100796" marR="100796" marT="50398" marB="50398">
                    <a:solidFill>
                      <a:srgbClr val="4D12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</a:t>
                      </a:r>
                    </a:p>
                  </a:txBody>
                  <a:tcPr marL="100796" marR="100796" marT="50398" marB="50398">
                    <a:solidFill>
                      <a:srgbClr val="4D12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Consultative Forum (5MS-PCF)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primary program coordination and communication between AEMO and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industry program teams (meets monthly)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Monthly, starting July 2018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Forum (5MS-EF)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appropriate level of executive oversight and escalation of issues and concerns (meets quarterly)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 2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months, starting July 2018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66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Group (5MS-PWG)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facilitate the consultation on procedures, with focus groups for d</a:t>
                      </a:r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ispatch, metering, and settlements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Monthly,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starting August 2018 (focus groups as required)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824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Group (5MS-SWG)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facilitate design and implementation of systems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interfaces, with focus groups covering retail and wholesale interfaces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Monthly, starting August 2018 (focus groups as required)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Readiness Working Group (5MS-RWG)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Formed in the lead-up</a:t>
                      </a:r>
                      <a:r>
                        <a:rPr lang="en-AU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industry readiness testing, to support the planning and execution of readiness activities</a:t>
                      </a:r>
                      <a:endParaRPr lang="en-A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Monthly, starting mid-2019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72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Questions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343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86988" y="7007225"/>
            <a:ext cx="504825" cy="401638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</a:t>
            </a:r>
            <a:br>
              <a:rPr lang="en-AU" dirty="0"/>
            </a:br>
            <a:r>
              <a:rPr lang="en-AU" dirty="0"/>
              <a:t>rule recap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608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42C03-705B-4F5F-A1BC-B3A13DA6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settlement 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6DCA0B-0203-4DBD-9949-66EFA397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NEM dispatch process determines an energy price every 5 minutes, however the energy market is only settled on the basis of 30-minute energy volumes</a:t>
            </a:r>
          </a:p>
          <a:p>
            <a:r>
              <a:rPr lang="en-AU" dirty="0"/>
              <a:t>To accommodate the different timeframes, the “spot” price in the NEM is the average of 6 dispatch prices</a:t>
            </a:r>
          </a:p>
          <a:p>
            <a:r>
              <a:rPr lang="en-AU" dirty="0"/>
              <a:t>This gives rise to the 5/30 minute problem</a:t>
            </a:r>
          </a:p>
          <a:p>
            <a:r>
              <a:rPr lang="en-AU" dirty="0"/>
              <a:t>The AEMC considered that this is </a:t>
            </a:r>
            <a:br>
              <a:rPr lang="en-AU" dirty="0"/>
            </a:br>
            <a:r>
              <a:rPr lang="en-AU" dirty="0"/>
              <a:t>resulting in negative consequences</a:t>
            </a:r>
            <a:br>
              <a:rPr lang="en-AU" dirty="0"/>
            </a:br>
            <a:r>
              <a:rPr lang="en-AU" dirty="0"/>
              <a:t>for the wholesale market (which</a:t>
            </a:r>
            <a:br>
              <a:rPr lang="en-AU" dirty="0"/>
            </a:br>
            <a:r>
              <a:rPr lang="en-AU" dirty="0"/>
              <a:t>ultimately impacts consumers)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554504-1338-4D1A-BC78-51506B523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28" t="34076" r="68955" b="27002"/>
          <a:stretch/>
        </p:blipFill>
        <p:spPr>
          <a:xfrm>
            <a:off x="5599638" y="4424218"/>
            <a:ext cx="4885629" cy="293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6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D930-85A9-4785-9A93-E2845654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Five-minute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19F66-C613-4E47-9682-90A940A24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AEMC has determined that from 1 July 2021, the NEM will be directly settled using 5-minute prices (i.e. the current 5-minute dispatch price will become the trading or “spot” price)</a:t>
            </a:r>
          </a:p>
          <a:p>
            <a:r>
              <a:rPr lang="en-AU" dirty="0"/>
              <a:t>To support this, metering will progressively change to 5-minute:</a:t>
            </a:r>
          </a:p>
          <a:p>
            <a:pPr lvl="1"/>
            <a:r>
              <a:rPr lang="en-AU" dirty="0"/>
              <a:t>All type 1-3, type 7, and some type 4 connection points must be 5-minute prior to go-live</a:t>
            </a:r>
          </a:p>
          <a:p>
            <a:pPr lvl="1"/>
            <a:r>
              <a:rPr lang="en-AU" dirty="0"/>
              <a:t>New meters installed after 1 December 2018 must be 5-minute</a:t>
            </a:r>
            <a:br>
              <a:rPr lang="en-AU" dirty="0"/>
            </a:br>
            <a:r>
              <a:rPr lang="en-AU" dirty="0"/>
              <a:t>capable</a:t>
            </a:r>
          </a:p>
          <a:p>
            <a:r>
              <a:rPr lang="en-AU" dirty="0"/>
              <a:t>Bids/offers are also changing:</a:t>
            </a:r>
          </a:p>
          <a:p>
            <a:pPr lvl="1"/>
            <a:r>
              <a:rPr lang="en-AU" dirty="0"/>
              <a:t>Scheduled participants must submit bids/offers with 5-minute</a:t>
            </a:r>
            <a:br>
              <a:rPr lang="en-AU" dirty="0"/>
            </a:br>
            <a:r>
              <a:rPr lang="en-AU" dirty="0"/>
              <a:t>granularity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D8C175-677C-427B-8A8F-1E314753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359" y="5348252"/>
            <a:ext cx="1822612" cy="193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4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FB35-638A-40AF-901C-E466E9143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Impact to participants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A45DF6-90A3-4BD8-9E69-BC511F802100}"/>
              </a:ext>
            </a:extLst>
          </p:cNvPr>
          <p:cNvGraphicFramePr>
            <a:graphicFrameLocks noGrp="1"/>
          </p:cNvGraphicFramePr>
          <p:nvPr/>
        </p:nvGraphicFramePr>
        <p:xfrm>
          <a:off x="206547" y="1681018"/>
          <a:ext cx="10322565" cy="554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835">
                  <a:extLst>
                    <a:ext uri="{9D8B030D-6E8A-4147-A177-3AD203B41FA5}">
                      <a16:colId xmlns:a16="http://schemas.microsoft.com/office/drawing/2014/main" val="2205469148"/>
                    </a:ext>
                  </a:extLst>
                </a:gridCol>
                <a:gridCol w="3934691">
                  <a:extLst>
                    <a:ext uri="{9D8B030D-6E8A-4147-A177-3AD203B41FA5}">
                      <a16:colId xmlns:a16="http://schemas.microsoft.com/office/drawing/2014/main" val="2751335408"/>
                    </a:ext>
                  </a:extLst>
                </a:gridCol>
                <a:gridCol w="5329039">
                  <a:extLst>
                    <a:ext uri="{9D8B030D-6E8A-4147-A177-3AD203B41FA5}">
                      <a16:colId xmlns:a16="http://schemas.microsoft.com/office/drawing/2014/main" val="1105282239"/>
                    </a:ext>
                  </a:extLst>
                </a:gridCol>
              </a:tblGrid>
              <a:tr h="263306">
                <a:tc>
                  <a:txBody>
                    <a:bodyPr/>
                    <a:lstStyle/>
                    <a:p>
                      <a:pPr algn="ctr"/>
                      <a:endParaRPr lang="en-AU" sz="1200" dirty="0"/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Prior to July 2021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From July 20201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4020823079"/>
                  </a:ext>
                </a:extLst>
              </a:tr>
              <a:tr h="283644">
                <a:tc>
                  <a:txBody>
                    <a:bodyPr/>
                    <a:lstStyle/>
                    <a:p>
                      <a:r>
                        <a:rPr lang="en-AU" sz="1200" dirty="0"/>
                        <a:t>Generators / SGAs</a:t>
                      </a:r>
                    </a:p>
                  </a:txBody>
                  <a:tcPr marL="80189" marR="80189" marT="40094" marB="40094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Review/update procedures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Review/update contracts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Submit five minute granularity offers into the NEM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712234395"/>
                  </a:ext>
                </a:extLst>
              </a:tr>
              <a:tr h="283644">
                <a:tc>
                  <a:txBody>
                    <a:bodyPr/>
                    <a:lstStyle/>
                    <a:p>
                      <a:r>
                        <a:rPr lang="en-AU" sz="1200" dirty="0"/>
                        <a:t>Large customers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Submit five minute granularity bids into the NEM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338510135"/>
                  </a:ext>
                </a:extLst>
              </a:tr>
              <a:tr h="619524">
                <a:tc>
                  <a:txBody>
                    <a:bodyPr/>
                    <a:lstStyle/>
                    <a:p>
                      <a:r>
                        <a:rPr lang="en-AU" sz="1200" dirty="0"/>
                        <a:t>Retailers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Consider developing new products and services using 5 minute data to value dynamic generation / demand response for small and large consumers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412853667"/>
                  </a:ext>
                </a:extLst>
              </a:tr>
              <a:tr h="619524">
                <a:tc>
                  <a:txBody>
                    <a:bodyPr/>
                    <a:lstStyle/>
                    <a:p>
                      <a:r>
                        <a:rPr lang="en-AU" sz="1200" dirty="0"/>
                        <a:t>Networks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Calculate charges for distribution services from either metering data or settlements ready data for type 4 meters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Calculate type 7 unmetered loads on a 5 minute basis.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825991274"/>
                  </a:ext>
                </a:extLst>
              </a:tr>
              <a:tr h="1331963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Metering coordinators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Upgrade types 1, 2 and 3 metering installations, and some type 4, to be capable of recording and providing five minute data.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Ensure that new and replacement metering installations are capable of recording and providing 5 minute data 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By 1 December 2022 at the latest, ensure that all new and replacement metering installations record and provide 5 minute data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997598197"/>
                  </a:ext>
                </a:extLst>
              </a:tr>
              <a:tr h="1153853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Metering data providers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By 1 July 2021, ensure that type 1, 2 and 3 and some type 4 metering installations record and provide five minute data.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By 1 July 2021, ensure that type 7 unmetered loads are calculated on a five minute basis.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By 1 December 2022 at the latest, ensure that all new and replacement metering installations record and provide 5 minute data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2798206994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r>
                        <a:rPr lang="en-AU" sz="1200" dirty="0"/>
                        <a:t>Information Exchange Committee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Consult and recommend to AEMO any changes to the B2B procedures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200" dirty="0"/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50360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84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Global Settlement rule overview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Emily Brodie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067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Global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46" y="1773936"/>
            <a:ext cx="10255425" cy="5541264"/>
          </a:xfrm>
        </p:spPr>
        <p:txBody>
          <a:bodyPr>
            <a:normAutofit/>
          </a:bodyPr>
          <a:lstStyle/>
          <a:p>
            <a:r>
              <a:rPr lang="en-AU" dirty="0"/>
              <a:t>AEMO lodged a rule change to the AEMC, proposing that global settlement be implemented to replace settlement-by-difference in the NEM: </a:t>
            </a:r>
            <a:r>
              <a:rPr lang="en-AU" sz="1984" dirty="0">
                <a:hlinkClick r:id="rId2"/>
              </a:rPr>
              <a:t>https://www.aemc.gov.au/rule-changes/global-settlement-and-market-reconciliation</a:t>
            </a:r>
            <a:r>
              <a:rPr lang="en-AU" sz="1984" dirty="0"/>
              <a:t> </a:t>
            </a:r>
          </a:p>
          <a:p>
            <a:r>
              <a:rPr lang="en-AU" dirty="0"/>
              <a:t>If the rule is made, the change will be accommodated in the 5MS program. It primarily involves:</a:t>
            </a:r>
          </a:p>
          <a:p>
            <a:pPr lvl="1"/>
            <a:r>
              <a:rPr lang="en-AU" dirty="0"/>
              <a:t>The local retailer role no longer being required for settlement i.e. all retailers have the same settlement arrangements</a:t>
            </a:r>
          </a:p>
          <a:p>
            <a:pPr lvl="1"/>
            <a:r>
              <a:rPr lang="en-AU" dirty="0"/>
              <a:t>AEMO requiring meter data for all connection points</a:t>
            </a:r>
          </a:p>
          <a:p>
            <a:pPr lvl="1"/>
            <a:r>
              <a:rPr lang="en-AU" dirty="0"/>
              <a:t>AEMO calculating </a:t>
            </a:r>
            <a:r>
              <a:rPr lang="en-AU" i="1" dirty="0"/>
              <a:t>unaccounted for energy</a:t>
            </a:r>
            <a:r>
              <a:rPr lang="en-AU" dirty="0"/>
              <a:t> (UFE) which is recovered from retailers operating in each area</a:t>
            </a:r>
          </a:p>
          <a:p>
            <a:r>
              <a:rPr lang="en-AU" dirty="0"/>
              <a:t>Draft determination and draft rule were published on 30 August</a:t>
            </a:r>
          </a:p>
          <a:p>
            <a:r>
              <a:rPr lang="en-AU" dirty="0"/>
              <a:t>Final determination and final rule are expected to be published next Thursday, 6 December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95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E54A-1CF9-48B0-91FE-501CC87C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504381" cy="1310695"/>
          </a:xfrm>
        </p:spPr>
        <p:txBody>
          <a:bodyPr/>
          <a:lstStyle/>
          <a:p>
            <a:r>
              <a:rPr lang="en-AU" dirty="0"/>
              <a:t>Global Settlement – overview of </a:t>
            </a:r>
            <a:r>
              <a:rPr lang="en-AU" i="1" dirty="0"/>
              <a:t>draft</a:t>
            </a:r>
            <a:r>
              <a:rPr lang="en-AU" dirty="0"/>
              <a:t>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DFF68-0B99-4173-A488-D6A79E92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534160"/>
            <a:ext cx="10255425" cy="5799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NOTE: the following items relate to the </a:t>
            </a:r>
            <a:r>
              <a:rPr lang="en-AU" i="1" u="sng" dirty="0">
                <a:solidFill>
                  <a:srgbClr val="FF0000"/>
                </a:solidFill>
              </a:rPr>
              <a:t>draft</a:t>
            </a:r>
            <a:r>
              <a:rPr lang="en-AU" i="1" dirty="0">
                <a:solidFill>
                  <a:srgbClr val="FF0000"/>
                </a:solidFill>
              </a:rPr>
              <a:t> </a:t>
            </a:r>
            <a:r>
              <a:rPr lang="en-AU" dirty="0">
                <a:solidFill>
                  <a:srgbClr val="FF0000"/>
                </a:solidFill>
              </a:rPr>
              <a:t>Global Settlement rule and may be subject to change as a result of AEMC deliberations. Final rule is expected on Thursday, 6 December 2018.</a:t>
            </a:r>
          </a:p>
          <a:p>
            <a:endParaRPr lang="en-AU" dirty="0"/>
          </a:p>
          <a:p>
            <a:r>
              <a:rPr lang="en-AU" dirty="0"/>
              <a:t>UFE to be allocated at the local area (DNSP network) level</a:t>
            </a:r>
          </a:p>
          <a:p>
            <a:r>
              <a:rPr lang="en-AU" dirty="0"/>
              <a:t>Virtual transmission nodes are retained. DNSPs using VTNs will need to provide more information to AEMO</a:t>
            </a:r>
          </a:p>
          <a:p>
            <a:r>
              <a:rPr lang="en-AU" dirty="0"/>
              <a:t>Off-market unmetered loads (non-type 7) to be included in AEMO’s settlements processes </a:t>
            </a:r>
          </a:p>
          <a:p>
            <a:r>
              <a:rPr lang="en-AU" dirty="0"/>
              <a:t>Alignment with 5MS:</a:t>
            </a:r>
          </a:p>
          <a:p>
            <a:pPr lvl="1"/>
            <a:r>
              <a:rPr lang="en-AU" dirty="0"/>
              <a:t>Commencement on 1 July 2021</a:t>
            </a:r>
          </a:p>
          <a:p>
            <a:pPr lvl="1"/>
            <a:r>
              <a:rPr lang="en-AU" dirty="0"/>
              <a:t>AEMO to update its relevant procedures by 1 December 2019</a:t>
            </a:r>
          </a:p>
          <a:p>
            <a:r>
              <a:rPr lang="en-AU" dirty="0"/>
              <a:t>AEMO to be provided with NMI to TNI mapping</a:t>
            </a:r>
          </a:p>
          <a:p>
            <a:r>
              <a:rPr lang="en-AU" dirty="0"/>
              <a:t>This will allow AEMO to calculate and publish UFE from 1 July 2020 (12 months prior to the GS rule commencing)</a:t>
            </a:r>
          </a:p>
          <a:p>
            <a:r>
              <a:rPr lang="en-AU" b="1" dirty="0"/>
              <a:t>AEMO will engage through the PWG and SWG on the procedure and system impacts</a:t>
            </a:r>
          </a:p>
        </p:txBody>
      </p:sp>
    </p:spTree>
    <p:extLst>
      <p:ext uri="{BB962C8B-B14F-4D97-AF65-F5344CB8AC3E}">
        <p14:creationId xmlns:p14="http://schemas.microsoft.com/office/powerpoint/2010/main" val="221128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2964DDED0EC4A8D459028649F1056" ma:contentTypeVersion="15" ma:contentTypeDescription="Create a new document." ma:contentTypeScope="" ma:versionID="d47a32df3ba9ee044eec71e353ccdb92">
  <xsd:schema xmlns:xsd="http://www.w3.org/2001/XMLSchema" xmlns:xs="http://www.w3.org/2001/XMLSchema" xmlns:p="http://schemas.microsoft.com/office/2006/metadata/properties" xmlns:ns2="99eba8f5-7fec-4c00-afe1-f2f2944c28a7" xmlns:ns3="ff08f022-2cdc-49e5-914c-f7e666dadb4c" targetNamespace="http://schemas.microsoft.com/office/2006/metadata/properties" ma:root="true" ma:fieldsID="385747eb7925e3735996435d291e4324" ns2:_="" ns3:_="">
    <xsd:import namespace="99eba8f5-7fec-4c00-afe1-f2f2944c28a7"/>
    <xsd:import namespace="ff08f022-2cdc-49e5-914c-f7e666dadb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Date" minOccurs="0"/>
                <xsd:element ref="ns2:Commen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ba8f5-7fec-4c00-afe1-f2f2944c2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Comment" ma:index="21" nillable="true" ma:displayName="Comment" ma:description="Additional info about the doc" ma:format="Dropdown" ma:internalName="Comment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8f022-2cdc-49e5-914c-f7e666dadb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99eba8f5-7fec-4c00-afe1-f2f2944c28a7" xsi:nil="true"/>
    <Comment xmlns="99eba8f5-7fec-4c00-afe1-f2f2944c28a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A5DE6A-1778-4CCA-9C32-6C2C3A06A0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ba8f5-7fec-4c00-afe1-f2f2944c28a7"/>
    <ds:schemaRef ds:uri="ff08f022-2cdc-49e5-914c-f7e666dadb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61CE80-04B0-4325-95A9-E7D555045A4F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14523ce-dede-483e-883a-2d83261080bd"/>
    <ds:schemaRef ds:uri="http://schemas.microsoft.com/office/2006/metadata/properties"/>
    <ds:schemaRef ds:uri="99eba8f5-7fec-4c00-afe1-f2f2944c28a7"/>
  </ds:schemaRefs>
</ds:datastoreItem>
</file>

<file path=customXml/itemProps3.xml><?xml version="1.0" encoding="utf-8"?>
<ds:datastoreItem xmlns:ds="http://schemas.openxmlformats.org/officeDocument/2006/customXml" ds:itemID="{F1B58D7C-F3BD-4BE0-85CB-D36468012E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88292</TotalTime>
  <Words>1726</Words>
  <Application>Microsoft Office PowerPoint</Application>
  <PresentationFormat>Custom</PresentationFormat>
  <Paragraphs>339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Five-Minute Settlement Program: Information Session 2 </vt:lpstr>
      <vt:lpstr>Introduction, agenda &amp; housekeeping</vt:lpstr>
      <vt:lpstr>Five-Minute Settlement rule recap </vt:lpstr>
      <vt:lpstr>Current settlement arrangements</vt:lpstr>
      <vt:lpstr>Five-minute settlement</vt:lpstr>
      <vt:lpstr>Impact to participants</vt:lpstr>
      <vt:lpstr>Global Settlement rule overview </vt:lpstr>
      <vt:lpstr>Global Settlement</vt:lpstr>
      <vt:lpstr>Global Settlement – overview of draft rule</vt:lpstr>
      <vt:lpstr>Program update </vt:lpstr>
      <vt:lpstr>Program Conceptual Timeline</vt:lpstr>
      <vt:lpstr>High-level status</vt:lpstr>
      <vt:lpstr>Procedures workstream update </vt:lpstr>
      <vt:lpstr>Procedures - packaging</vt:lpstr>
      <vt:lpstr>Procedures - prioritisation</vt:lpstr>
      <vt:lpstr>Procedures – current consultations</vt:lpstr>
      <vt:lpstr>Systems workstream update </vt:lpstr>
      <vt:lpstr>Workstream Approach</vt:lpstr>
      <vt:lpstr>System Workstream - Metering</vt:lpstr>
      <vt:lpstr>System Workstream - Dispatch</vt:lpstr>
      <vt:lpstr>System Workstream – Settlement and Operations</vt:lpstr>
      <vt:lpstr>NEM Retail System Change Heatmap * Change likely based on PWG outcomes</vt:lpstr>
      <vt:lpstr>NEM Wholesale System Change Heatmap * Change likely based on PWG outcomes</vt:lpstr>
      <vt:lpstr>Stakeholder engagement </vt:lpstr>
      <vt:lpstr>Program engagement structure</vt:lpstr>
      <vt:lpstr>Engagement Overview</vt:lpstr>
      <vt:lpstr>Program forums and groups</vt:lpstr>
      <vt:lpstr>Questions 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Information and Control</dc:title>
  <dc:creator>AEMO</dc:creator>
  <cp:lastModifiedBy>Chris Muffett</cp:lastModifiedBy>
  <cp:revision>113</cp:revision>
  <cp:lastPrinted>2018-05-23T08:16:40Z</cp:lastPrinted>
  <dcterms:created xsi:type="dcterms:W3CDTF">2018-03-14T04:52:00Z</dcterms:created>
  <dcterms:modified xsi:type="dcterms:W3CDTF">2021-06-04T04:45:31Z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0x010100A0E2964DDED0EC4A8D459028649F1056</vt:lpwstr>
  </property>
  <property fmtid="{D5CDD505-2E9C-101B-9397-08002B2CF9AE}" pid="3" name="_dlc_DocIdItemGuid">
    <vt:lpwstr>890c4d85-58d5-4b9f-a55a-255853867089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