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68" r:id="rId5"/>
    <p:sldId id="362" r:id="rId6"/>
    <p:sldId id="1100" r:id="rId7"/>
    <p:sldId id="280" r:id="rId8"/>
    <p:sldId id="367" r:id="rId9"/>
    <p:sldId id="768" r:id="rId10"/>
    <p:sldId id="663" r:id="rId11"/>
    <p:sldId id="1534" r:id="rId12"/>
    <p:sldId id="1467" r:id="rId13"/>
    <p:sldId id="1461" r:id="rId14"/>
    <p:sldId id="1468" r:id="rId15"/>
    <p:sldId id="1118" r:id="rId16"/>
    <p:sldId id="1532" r:id="rId17"/>
    <p:sldId id="1463" r:id="rId18"/>
    <p:sldId id="1474" r:id="rId19"/>
    <p:sldId id="1479" r:id="rId20"/>
    <p:sldId id="1535" r:id="rId21"/>
    <p:sldId id="1536" r:id="rId22"/>
    <p:sldId id="1538" r:id="rId23"/>
    <p:sldId id="1537" r:id="rId24"/>
    <p:sldId id="1539" r:id="rId25"/>
    <p:sldId id="1540" r:id="rId26"/>
    <p:sldId id="1541" r:id="rId27"/>
    <p:sldId id="1542" r:id="rId28"/>
    <p:sldId id="1061" r:id="rId29"/>
    <p:sldId id="1060" r:id="rId30"/>
    <p:sldId id="1454" r:id="rId31"/>
    <p:sldId id="1119" r:id="rId32"/>
    <p:sldId id="441" r:id="rId33"/>
    <p:sldId id="1080" r:id="rId34"/>
    <p:sldId id="1107" r:id="rId35"/>
    <p:sldId id="1470" r:id="rId36"/>
    <p:sldId id="1462" r:id="rId37"/>
    <p:sldId id="1104" r:id="rId38"/>
    <p:sldId id="261" r:id="rId39"/>
  </p:sldIdLst>
  <p:sldSz cx="10691813" cy="7559675"/>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Brodie" initials="EB" lastIdx="5" clrIdx="0">
    <p:extLst>
      <p:ext uri="{19B8F6BF-5375-455C-9EA6-DF929625EA0E}">
        <p15:presenceInfo xmlns:p15="http://schemas.microsoft.com/office/powerpoint/2012/main" userId="S-1-5-21-256186967-1468483519-2110688028-50135" providerId="AD"/>
      </p:ext>
    </p:extLst>
  </p:cmAuthor>
  <p:cmAuthor id="2" name="Monica Morona" initials="MM" lastIdx="3" clrIdx="1">
    <p:extLst>
      <p:ext uri="{19B8F6BF-5375-455C-9EA6-DF929625EA0E}">
        <p15:presenceInfo xmlns:p15="http://schemas.microsoft.com/office/powerpoint/2012/main" userId="S-1-5-21-256186967-1468483519-2110688028-65896" providerId="AD"/>
      </p:ext>
    </p:extLst>
  </p:cmAuthor>
  <p:cmAuthor id="3" name="Greg Minney" initials="GM" lastIdx="1" clrIdx="2">
    <p:extLst>
      <p:ext uri="{19B8F6BF-5375-455C-9EA6-DF929625EA0E}">
        <p15:presenceInfo xmlns:p15="http://schemas.microsoft.com/office/powerpoint/2012/main" userId="S-1-5-21-256186967-1468483519-2110688028-65886" providerId="AD"/>
      </p:ext>
    </p:extLst>
  </p:cmAuthor>
  <p:cmAuthor id="4" name="Carol Bosnjak" initials="CB" lastIdx="1" clrIdx="3">
    <p:extLst>
      <p:ext uri="{19B8F6BF-5375-455C-9EA6-DF929625EA0E}">
        <p15:presenceInfo xmlns:p15="http://schemas.microsoft.com/office/powerpoint/2012/main" userId="S::Carol.Bosnjak@aemo.com.au::600c1e65-3783-49a7-928f-fac047940cb9" providerId="AD"/>
      </p:ext>
    </p:extLst>
  </p:cmAuthor>
  <p:cmAuthor id="5" name="Emily Brodie" initials="EB [2]" lastIdx="3" clrIdx="4">
    <p:extLst>
      <p:ext uri="{19B8F6BF-5375-455C-9EA6-DF929625EA0E}">
        <p15:presenceInfo xmlns:p15="http://schemas.microsoft.com/office/powerpoint/2012/main" userId="S::emily.brodie@aemo.com.au::49ce462e-3502-4f24-a4dc-37209137f68b" providerId="AD"/>
      </p:ext>
    </p:extLst>
  </p:cmAuthor>
  <p:cmAuthor id="6" name="Greg Minney" initials="GM [2]" lastIdx="1" clrIdx="5">
    <p:extLst>
      <p:ext uri="{19B8F6BF-5375-455C-9EA6-DF929625EA0E}">
        <p15:presenceInfo xmlns:p15="http://schemas.microsoft.com/office/powerpoint/2012/main" userId="S::greg.minney@aemo.com.au::e657595f-f519-43ef-a5ac-dcb6c66650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A8F"/>
    <a:srgbClr val="DA5F0C"/>
    <a:srgbClr val="583A5F"/>
    <a:srgbClr val="51103C"/>
    <a:srgbClr val="660033"/>
    <a:srgbClr val="A40052"/>
    <a:srgbClr val="990033"/>
    <a:srgbClr val="360F3C"/>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88C96-55EF-4452-9CB4-DA5667FBF4C6}" v="182" dt="2021-01-13T07:18:48.101"/>
    <p1510:client id="{69A009BD-B031-3136-AB11-05DD7469FF3F}" v="415" dt="2021-01-14T06:51:10.999"/>
    <p1510:client id="{93E3FBE5-4EE0-4C01-B637-C27627C49774}" v="4" dt="2021-01-13T05:13:48.638"/>
    <p1510:client id="{F0DA3C92-9FCF-4F71-899D-C93D9D40DC49}" v="1635" dt="2021-01-14T05:00:45.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1-01-13T22:23:42.011" idx="1">
    <p:pos x="6581" y="1263"/>
    <p:text>shouldn't we focus on what the particpants should do in the lead up to rule commencement - their preparations aren't defined by time between AEMO platform go live and rule commencement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6B25E-0FE8-4D2F-9994-865EC31D0BBA}" type="doc">
      <dgm:prSet loTypeId="urn:microsoft.com/office/officeart/2005/8/layout/hierarchy6" loCatId="hierarchy" qsTypeId="urn:microsoft.com/office/officeart/2005/8/quickstyle/simple1" qsCatId="simple" csTypeId="urn:microsoft.com/office/officeart/2005/8/colors/colorful5" csCatId="colorful" phldr="1"/>
      <dgm:spPr/>
      <dgm:t>
        <a:bodyPr/>
        <a:lstStyle/>
        <a:p>
          <a:endParaRPr lang="en-AU"/>
        </a:p>
      </dgm:t>
    </dgm:pt>
    <dgm:pt modelId="{31017A1B-4986-45F0-B03E-C58B676B4E5B}">
      <dgm:prSet phldrT="[Text]" custT="1"/>
      <dgm:spPr>
        <a:xfrm>
          <a:off x="3435464" y="296470"/>
          <a:ext cx="2096425" cy="820527"/>
        </a:xfrm>
        <a:prstGeom prst="roundRect">
          <a:avLst>
            <a:gd name="adj" fmla="val 10000"/>
          </a:avLst>
        </a:prstGeom>
        <a:solidFill>
          <a:schemeClr val="bg2">
            <a:lumMod val="2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AU" sz="1400" b="1" kern="1200">
              <a:solidFill>
                <a:srgbClr val="FFFFFF"/>
              </a:solidFill>
              <a:latin typeface="Segoe UI Semilight"/>
              <a:ea typeface="+mn-ea"/>
              <a:cs typeface="+mn-cs"/>
            </a:rPr>
            <a:t>Executive</a:t>
          </a:r>
        </a:p>
        <a:p>
          <a:pPr>
            <a:buNone/>
          </a:pPr>
          <a:r>
            <a:rPr lang="en-AU" sz="1400" b="1" kern="1200">
              <a:solidFill>
                <a:srgbClr val="FFFFFF"/>
              </a:solidFill>
              <a:latin typeface="Segoe UI Semilight"/>
              <a:ea typeface="+mn-ea"/>
              <a:cs typeface="+mn-cs"/>
            </a:rPr>
            <a:t>Forum (EF)</a:t>
          </a:r>
        </a:p>
      </dgm:t>
    </dgm:pt>
    <dgm:pt modelId="{99E8A4D3-0042-4102-9DBE-A5F8323068C5}" type="parTrans" cxnId="{04A5302C-C7FB-49EC-BED3-7EF5CA624478}">
      <dgm:prSet/>
      <dgm:spPr/>
      <dgm:t>
        <a:bodyPr/>
        <a:lstStyle/>
        <a:p>
          <a:endParaRPr lang="en-AU"/>
        </a:p>
      </dgm:t>
    </dgm:pt>
    <dgm:pt modelId="{06F39650-0B48-4FC8-BD0C-AA9815095078}" type="sibTrans" cxnId="{04A5302C-C7FB-49EC-BED3-7EF5CA624478}">
      <dgm:prSet/>
      <dgm:spPr/>
      <dgm:t>
        <a:bodyPr/>
        <a:lstStyle/>
        <a:p>
          <a:endParaRPr lang="en-AU"/>
        </a:p>
      </dgm:t>
    </dgm:pt>
    <dgm:pt modelId="{96AF47C1-A8EB-49B3-A3DA-B7E141095130}">
      <dgm:prSet phldrT="[Text]" custT="1"/>
      <dgm:spPr>
        <a:xfrm>
          <a:off x="3404667" y="1383397"/>
          <a:ext cx="2096425" cy="824929"/>
        </a:xfrm>
        <a:prstGeom prst="roundRect">
          <a:avLst>
            <a:gd name="adj" fmla="val 10000"/>
          </a:avLst>
        </a:prstGeom>
        <a:solidFill>
          <a:schemeClr val="bg2">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AU" sz="1400" b="1" kern="1200">
              <a:solidFill>
                <a:srgbClr val="FFFFFF"/>
              </a:solidFill>
              <a:latin typeface="Segoe UI Semilight"/>
              <a:ea typeface="+mn-ea"/>
              <a:cs typeface="+mn-cs"/>
            </a:rPr>
            <a:t>Program Consultative Forum (PCF) </a:t>
          </a:r>
        </a:p>
      </dgm:t>
    </dgm:pt>
    <dgm:pt modelId="{2CE6BAA8-4C02-4412-965B-1E9001F9A89C}" type="parTrans" cxnId="{26FAC2D3-8B98-4A6A-840E-7E0608A659BD}">
      <dgm:prSet/>
      <dgm:spPr>
        <a:xfrm>
          <a:off x="4407160" y="1116997"/>
          <a:ext cx="91440" cy="266399"/>
        </a:xfrm>
        <a:custGeom>
          <a:avLst/>
          <a:gdLst/>
          <a:ahLst/>
          <a:cxnLst/>
          <a:rect l="0" t="0" r="0" b="0"/>
          <a:pathLst>
            <a:path>
              <a:moveTo>
                <a:pt x="76516" y="0"/>
              </a:moveTo>
              <a:lnTo>
                <a:pt x="76516" y="133199"/>
              </a:lnTo>
              <a:lnTo>
                <a:pt x="45720" y="133199"/>
              </a:lnTo>
              <a:lnTo>
                <a:pt x="45720" y="266399"/>
              </a:lnTo>
            </a:path>
          </a:pathLst>
        </a:custGeom>
        <a:ln>
          <a:solidFill>
            <a:schemeClr val="bg2"/>
          </a:solidFill>
        </a:ln>
      </dgm:spPr>
      <dgm:t>
        <a:bodyPr/>
        <a:lstStyle/>
        <a:p>
          <a:endParaRPr lang="en-AU"/>
        </a:p>
      </dgm:t>
    </dgm:pt>
    <dgm:pt modelId="{70E54296-8314-4247-852A-CCF3934021AB}" type="sibTrans" cxnId="{26FAC2D3-8B98-4A6A-840E-7E0608A659BD}">
      <dgm:prSet/>
      <dgm:spPr/>
      <dgm:t>
        <a:bodyPr/>
        <a:lstStyle/>
        <a:p>
          <a:endParaRPr lang="en-AU"/>
        </a:p>
      </dgm:t>
    </dgm:pt>
    <dgm:pt modelId="{7415DEFA-571B-472E-A8CF-A5E7EE4F98B4}">
      <dgm:prSet phldrT="[Text]" custT="1"/>
      <dgm:spPr>
        <a:solidFill>
          <a:srgbClr val="583A5F"/>
        </a:solidFill>
        <a:ln w="12700" cap="flat" cmpd="sng" algn="ctr">
          <a:solidFill>
            <a:sysClr val="window" lastClr="FFFFFF">
              <a:hueOff val="0"/>
              <a:satOff val="0"/>
              <a:lumOff val="0"/>
              <a:alphaOff val="0"/>
            </a:sys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Systems </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Working Group (SWG)</a:t>
          </a:r>
        </a:p>
      </dgm:t>
    </dgm:pt>
    <dgm:pt modelId="{5972C77E-445A-41BD-A62B-DA740C1955D5}" type="parTrans" cxnId="{FCD1BB1C-8C90-4A2E-A58D-306B41A06321}">
      <dgm:prSet/>
      <dgm:spPr>
        <a:xfrm>
          <a:off x="4407160" y="2208327"/>
          <a:ext cx="91440" cy="578501"/>
        </a:xfrm>
        <a:custGeom>
          <a:avLst/>
          <a:gdLst/>
          <a:ahLst/>
          <a:cxnLst/>
          <a:rect l="0" t="0" r="0" b="0"/>
          <a:pathLst>
            <a:path>
              <a:moveTo>
                <a:pt x="45720" y="0"/>
              </a:moveTo>
              <a:lnTo>
                <a:pt x="45720" y="289250"/>
              </a:lnTo>
              <a:lnTo>
                <a:pt x="76516" y="289250"/>
              </a:lnTo>
              <a:lnTo>
                <a:pt x="76516" y="578501"/>
              </a:lnTo>
            </a:path>
          </a:pathLst>
        </a:custGeom>
        <a:ln w="9525">
          <a:solidFill>
            <a:schemeClr val="bg2"/>
          </a:solidFill>
        </a:ln>
      </dgm:spPr>
      <dgm:t>
        <a:bodyPr/>
        <a:lstStyle/>
        <a:p>
          <a:endParaRPr lang="en-AU"/>
        </a:p>
      </dgm:t>
    </dgm:pt>
    <dgm:pt modelId="{4376CAD4-3961-480F-ACE5-CF47838C5FF2}" type="sibTrans" cxnId="{FCD1BB1C-8C90-4A2E-A58D-306B41A06321}">
      <dgm:prSet/>
      <dgm:spPr/>
      <dgm:t>
        <a:bodyPr/>
        <a:lstStyle/>
        <a:p>
          <a:endParaRPr lang="en-AU"/>
        </a:p>
      </dgm:t>
    </dgm:pt>
    <dgm:pt modelId="{00B449EA-D3E1-4E0E-A52D-3B0B0A15ED1E}">
      <dgm:prSet phldrT="[Text]" custT="1"/>
      <dgm:spPr>
        <a:xfrm>
          <a:off x="683926" y="2839700"/>
          <a:ext cx="2096425" cy="713176"/>
        </a:xfrm>
        <a:prstGeom prst="roundRect">
          <a:avLst>
            <a:gd name="adj" fmla="val 10000"/>
          </a:avLst>
        </a:prstGeom>
        <a:solidFill>
          <a:schemeClr val="accent3"/>
        </a:solidFill>
        <a:ln w="12700" cap="flat" cmpd="sng" algn="ctr">
          <a:solidFill>
            <a:srgbClr val="FFFFFF">
              <a:hueOff val="0"/>
              <a:satOff val="0"/>
              <a:lumOff val="0"/>
              <a:alphaOff val="0"/>
            </a:srgbClr>
          </a:solidFill>
          <a:prstDash val="solid"/>
          <a:miter lim="800000"/>
        </a:ln>
        <a:effectLst/>
      </dgm:spPr>
      <dgm:t>
        <a:bodyPr spcFirstLastPara="0" vert="horz" wrap="square" lIns="83820" tIns="83820" rIns="83820" bIns="83820" numCol="1" spcCol="1270" anchor="ctr" anchorCtr="0"/>
        <a:lstStyle/>
        <a:p>
          <a:pPr>
            <a:buNone/>
          </a:pPr>
          <a:r>
            <a:rPr lang="en-AU" sz="1400" b="1" kern="1200">
              <a:solidFill>
                <a:srgbClr val="FFFFFF"/>
              </a:solidFill>
              <a:latin typeface="Segoe UI Semilight"/>
              <a:ea typeface="+mn-ea"/>
              <a:cs typeface="+mn-cs"/>
            </a:rPr>
            <a:t>Readiness </a:t>
          </a:r>
        </a:p>
        <a:p>
          <a:pPr>
            <a:buNone/>
          </a:pPr>
          <a:r>
            <a:rPr lang="en-AU" sz="1400" b="1" kern="1200">
              <a:solidFill>
                <a:srgbClr val="FFFFFF"/>
              </a:solidFill>
              <a:latin typeface="Segoe UI Semilight"/>
              <a:ea typeface="+mn-ea"/>
              <a:cs typeface="+mn-cs"/>
            </a:rPr>
            <a:t>Working Group (RWG)</a:t>
          </a:r>
          <a:endParaRPr lang="en-AU" sz="1400" b="1" kern="1200">
            <a:solidFill>
              <a:sysClr val="window" lastClr="FFFFFF"/>
            </a:solidFill>
            <a:latin typeface="Calibri" panose="020F0502020204030204"/>
            <a:ea typeface="+mn-ea"/>
            <a:cs typeface="+mn-cs"/>
          </a:endParaRPr>
        </a:p>
      </dgm:t>
    </dgm:pt>
    <dgm:pt modelId="{382C74BA-EBF4-4379-A10F-19BCC71CE7E6}" type="parTrans" cxnId="{2A9CB471-0FC7-4619-97F2-7038E806A892}">
      <dgm:prSet/>
      <dgm:spPr>
        <a:xfrm>
          <a:off x="1732139" y="2208327"/>
          <a:ext cx="2720741" cy="631373"/>
        </a:xfrm>
        <a:custGeom>
          <a:avLst/>
          <a:gdLst/>
          <a:ahLst/>
          <a:cxnLst/>
          <a:rect l="0" t="0" r="0" b="0"/>
          <a:pathLst>
            <a:path>
              <a:moveTo>
                <a:pt x="2720741" y="0"/>
              </a:moveTo>
              <a:lnTo>
                <a:pt x="2720741" y="315686"/>
              </a:lnTo>
              <a:lnTo>
                <a:pt x="0" y="315686"/>
              </a:lnTo>
              <a:lnTo>
                <a:pt x="0" y="631373"/>
              </a:lnTo>
            </a:path>
          </a:pathLst>
        </a:custGeom>
        <a:noFill/>
        <a:ln w="9525" cap="flat" cmpd="sng" algn="ctr">
          <a:solidFill>
            <a:schemeClr val="bg2">
              <a:lumMod val="75000"/>
            </a:schemeClr>
          </a:solidFill>
          <a:prstDash val="solid"/>
          <a:miter lim="800000"/>
        </a:ln>
        <a:effectLst/>
      </dgm:spPr>
      <dgm:t>
        <a:bodyPr/>
        <a:lstStyle/>
        <a:p>
          <a:endParaRPr lang="en-AU"/>
        </a:p>
      </dgm:t>
    </dgm:pt>
    <dgm:pt modelId="{6E77AD57-8A03-4AB9-A07D-6F1FDC0D4923}" type="sibTrans" cxnId="{2A9CB471-0FC7-4619-97F2-7038E806A892}">
      <dgm:prSet/>
      <dgm:spPr/>
      <dgm:t>
        <a:bodyPr/>
        <a:lstStyle/>
        <a:p>
          <a:endParaRPr lang="en-AU"/>
        </a:p>
      </dgm:t>
    </dgm:pt>
    <dgm:pt modelId="{2F29A6A2-2BE4-4995-9E56-5671567E4FBC}">
      <dgm:prSet phldrT="[Text]" custT="1"/>
      <dgm:spPr>
        <a:xfrm>
          <a:off x="6079056" y="2864187"/>
          <a:ext cx="2096425" cy="756222"/>
        </a:xfrm>
        <a:prstGeom prst="roundRect">
          <a:avLst>
            <a:gd name="adj" fmla="val 10000"/>
          </a:avLst>
        </a:prstGeo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AU" sz="1400" b="1" kern="1200">
              <a:solidFill>
                <a:srgbClr val="FFFFFF"/>
              </a:solidFill>
              <a:latin typeface="Segoe UI Semilight"/>
              <a:ea typeface="+mn-ea"/>
              <a:cs typeface="+mn-cs"/>
            </a:rPr>
            <a:t>Procedures</a:t>
          </a:r>
        </a:p>
        <a:p>
          <a:pPr>
            <a:buNone/>
          </a:pPr>
          <a:r>
            <a:rPr lang="en-AU" sz="1400" b="1" kern="1200">
              <a:solidFill>
                <a:srgbClr val="E7E6E6"/>
              </a:solidFill>
              <a:latin typeface="Segoe UI Semilight"/>
              <a:ea typeface="+mn-ea"/>
              <a:cs typeface="+mn-cs"/>
            </a:rPr>
            <a:t>Working Group (PWG)</a:t>
          </a:r>
          <a:endParaRPr lang="en-AU" sz="1400" b="1" kern="1200">
            <a:solidFill>
              <a:srgbClr val="E7E6E6"/>
            </a:solidFill>
            <a:latin typeface="Calibri" panose="020F0502020204030204"/>
            <a:ea typeface="+mn-ea"/>
            <a:cs typeface="+mn-cs"/>
          </a:endParaRPr>
        </a:p>
      </dgm:t>
    </dgm:pt>
    <dgm:pt modelId="{4F0995CA-A7FD-4642-AE68-03EACA04A2EB}" type="parTrans" cxnId="{FD7A1424-0CEC-4932-8324-8DB96116C37E}">
      <dgm:prSet/>
      <dgm:spPr>
        <a:xfrm>
          <a:off x="4452880" y="2208327"/>
          <a:ext cx="2674389" cy="655859"/>
        </a:xfrm>
        <a:custGeom>
          <a:avLst/>
          <a:gdLst/>
          <a:ahLst/>
          <a:cxnLst/>
          <a:rect l="0" t="0" r="0" b="0"/>
          <a:pathLst>
            <a:path>
              <a:moveTo>
                <a:pt x="0" y="0"/>
              </a:moveTo>
              <a:lnTo>
                <a:pt x="0" y="327929"/>
              </a:lnTo>
              <a:lnTo>
                <a:pt x="2674389" y="327929"/>
              </a:lnTo>
              <a:lnTo>
                <a:pt x="2674389" y="655859"/>
              </a:lnTo>
            </a:path>
          </a:pathLst>
        </a:custGeom>
        <a:noFill/>
        <a:ln w="9525" cap="flat" cmpd="sng" algn="ctr">
          <a:solidFill>
            <a:schemeClr val="bg2">
              <a:lumMod val="75000"/>
            </a:schemeClr>
          </a:solidFill>
          <a:prstDash val="solid"/>
          <a:miter lim="800000"/>
        </a:ln>
        <a:effectLst/>
      </dgm:spPr>
      <dgm:t>
        <a:bodyPr/>
        <a:lstStyle/>
        <a:p>
          <a:endParaRPr lang="en-AU"/>
        </a:p>
      </dgm:t>
    </dgm:pt>
    <dgm:pt modelId="{83B94699-AD19-4451-B483-5349AA580DE2}" type="sibTrans" cxnId="{FD7A1424-0CEC-4932-8324-8DB96116C37E}">
      <dgm:prSet/>
      <dgm:spPr/>
      <dgm:t>
        <a:bodyPr/>
        <a:lstStyle/>
        <a:p>
          <a:endParaRPr lang="en-AU"/>
        </a:p>
      </dgm:t>
    </dgm:pt>
    <dgm:pt modelId="{D8FE6851-2E26-4B26-8AE9-CB6DF9177456}">
      <dgm:prSet phldrT="[Text]" custT="1"/>
      <dgm:spPr>
        <a:xfrm>
          <a:off x="704345" y="4608944"/>
          <a:ext cx="2096425" cy="767193"/>
        </a:xfrm>
        <a:prstGeom prst="roundRect">
          <a:avLst>
            <a:gd name="adj" fmla="val 10000"/>
          </a:avLst>
        </a:prstGeom>
        <a:solidFill>
          <a:srgbClr val="660033"/>
        </a:solidFill>
        <a:ln w="12700" cap="flat" cmpd="sng" algn="ctr">
          <a:solidFill>
            <a:sysClr val="window" lastClr="FFFFFF">
              <a:hueOff val="0"/>
              <a:satOff val="0"/>
              <a:lumOff val="0"/>
              <a:alphaOff val="0"/>
            </a:sysClr>
          </a:solidFill>
          <a:prstDash val="solid"/>
          <a:miter lim="800000"/>
        </a:ln>
        <a:effectLst/>
      </dgm:spPr>
      <dgm: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Industry Testing </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Working Group (ITWG)</a:t>
          </a:r>
        </a:p>
      </dgm:t>
    </dgm:pt>
    <dgm:pt modelId="{EA63D8EF-D355-4920-9C78-97DD1B46B247}" type="parTrans" cxnId="{C4AFA642-2E63-48BE-8CEB-F6F3913070A8}">
      <dgm:prSet/>
      <dgm:spPr>
        <a:xfrm>
          <a:off x="1686419" y="3552876"/>
          <a:ext cx="91440" cy="1056067"/>
        </a:xfrm>
        <a:custGeom>
          <a:avLst/>
          <a:gdLst/>
          <a:ahLst/>
          <a:cxnLst/>
          <a:rect l="0" t="0" r="0" b="0"/>
          <a:pathLst>
            <a:path>
              <a:moveTo>
                <a:pt x="45720" y="0"/>
              </a:moveTo>
              <a:lnTo>
                <a:pt x="45720" y="528033"/>
              </a:lnTo>
              <a:lnTo>
                <a:pt x="66139" y="528033"/>
              </a:lnTo>
              <a:lnTo>
                <a:pt x="66139" y="1056067"/>
              </a:lnTo>
            </a:path>
          </a:pathLst>
        </a:custGeom>
        <a:noFill/>
        <a:ln w="12700" cap="flat" cmpd="sng" algn="ctr">
          <a:solidFill>
            <a:schemeClr val="bg2">
              <a:lumMod val="75000"/>
            </a:schemeClr>
          </a:solidFill>
          <a:prstDash val="solid"/>
          <a:miter lim="800000"/>
        </a:ln>
        <a:effectLst/>
      </dgm:spPr>
      <dgm:t>
        <a:bodyPr/>
        <a:lstStyle/>
        <a:p>
          <a:endParaRPr lang="en-AU"/>
        </a:p>
      </dgm:t>
    </dgm:pt>
    <dgm:pt modelId="{B9B718EA-C9FD-456D-BAAA-5F1BC88CA8DB}" type="sibTrans" cxnId="{C4AFA642-2E63-48BE-8CEB-F6F3913070A8}">
      <dgm:prSet/>
      <dgm:spPr/>
      <dgm:t>
        <a:bodyPr/>
        <a:lstStyle/>
        <a:p>
          <a:endParaRPr lang="en-AU"/>
        </a:p>
      </dgm:t>
    </dgm:pt>
    <dgm:pt modelId="{AE32D97B-B436-4143-A6CD-B7C9DAACC9FF}" type="pres">
      <dgm:prSet presAssocID="{AFA6B25E-0FE8-4D2F-9994-865EC31D0BBA}" presName="mainComposite" presStyleCnt="0">
        <dgm:presLayoutVars>
          <dgm:chPref val="1"/>
          <dgm:dir/>
          <dgm:animOne val="branch"/>
          <dgm:animLvl val="lvl"/>
          <dgm:resizeHandles val="exact"/>
        </dgm:presLayoutVars>
      </dgm:prSet>
      <dgm:spPr/>
    </dgm:pt>
    <dgm:pt modelId="{1356489C-2223-497D-AA0B-389F05077BEA}" type="pres">
      <dgm:prSet presAssocID="{AFA6B25E-0FE8-4D2F-9994-865EC31D0BBA}" presName="hierFlow" presStyleCnt="0"/>
      <dgm:spPr/>
    </dgm:pt>
    <dgm:pt modelId="{002B5740-684E-426B-B82B-B8BB15C93F1E}" type="pres">
      <dgm:prSet presAssocID="{AFA6B25E-0FE8-4D2F-9994-865EC31D0BBA}" presName="hierChild1" presStyleCnt="0">
        <dgm:presLayoutVars>
          <dgm:chPref val="1"/>
          <dgm:animOne val="branch"/>
          <dgm:animLvl val="lvl"/>
        </dgm:presLayoutVars>
      </dgm:prSet>
      <dgm:spPr/>
    </dgm:pt>
    <dgm:pt modelId="{21FB05FC-D1EE-4698-8A85-544FAF35DD3E}" type="pres">
      <dgm:prSet presAssocID="{31017A1B-4986-45F0-B03E-C58B676B4E5B}" presName="Name14" presStyleCnt="0"/>
      <dgm:spPr/>
    </dgm:pt>
    <dgm:pt modelId="{A0FA62C4-0EB0-4389-8756-00943FD7BD80}" type="pres">
      <dgm:prSet presAssocID="{31017A1B-4986-45F0-B03E-C58B676B4E5B}" presName="level1Shape" presStyleLbl="node0" presStyleIdx="0" presStyleCnt="1" custScaleY="58709" custLinFactNeighborX="-272" custLinFactNeighborY="57">
        <dgm:presLayoutVars>
          <dgm:chPref val="3"/>
        </dgm:presLayoutVars>
      </dgm:prSet>
      <dgm:spPr/>
    </dgm:pt>
    <dgm:pt modelId="{B5C952D0-21B1-4400-962B-A60369F61B75}" type="pres">
      <dgm:prSet presAssocID="{31017A1B-4986-45F0-B03E-C58B676B4E5B}" presName="hierChild2" presStyleCnt="0"/>
      <dgm:spPr/>
    </dgm:pt>
    <dgm:pt modelId="{B4764B61-71EF-4044-97DE-4842DB84B74C}" type="pres">
      <dgm:prSet presAssocID="{2CE6BAA8-4C02-4412-965B-1E9001F9A89C}" presName="Name19" presStyleLbl="parChTrans1D2" presStyleIdx="0" presStyleCnt="1"/>
      <dgm:spPr/>
    </dgm:pt>
    <dgm:pt modelId="{27E38AB3-8A9E-4847-BDF4-EDF60CE4852B}" type="pres">
      <dgm:prSet presAssocID="{96AF47C1-A8EB-49B3-A3DA-B7E141095130}" presName="Name21" presStyleCnt="0"/>
      <dgm:spPr/>
    </dgm:pt>
    <dgm:pt modelId="{48075E22-F903-4251-A93D-54778DA0876E}" type="pres">
      <dgm:prSet presAssocID="{96AF47C1-A8EB-49B3-A3DA-B7E141095130}" presName="level2Shape" presStyleLbl="node2" presStyleIdx="0" presStyleCnt="1" custScaleY="59024" custLinFactNeighborX="-1469" custLinFactNeighborY="-20939"/>
      <dgm:spPr/>
    </dgm:pt>
    <dgm:pt modelId="{6BE9A63B-937C-46D0-8B57-F9E085FF5F90}" type="pres">
      <dgm:prSet presAssocID="{96AF47C1-A8EB-49B3-A3DA-B7E141095130}" presName="hierChild3" presStyleCnt="0"/>
      <dgm:spPr/>
    </dgm:pt>
    <dgm:pt modelId="{83F83049-3F41-4EBF-ABD7-CC440FF6DB95}" type="pres">
      <dgm:prSet presAssocID="{382C74BA-EBF4-4379-A10F-19BCC71CE7E6}" presName="Name19" presStyleLbl="parChTrans1D3" presStyleIdx="0" presStyleCnt="3"/>
      <dgm:spPr/>
    </dgm:pt>
    <dgm:pt modelId="{3F310E3A-A10D-4A77-AC5E-C6872447E733}" type="pres">
      <dgm:prSet presAssocID="{00B449EA-D3E1-4E0E-A52D-3B0B0A15ED1E}" presName="Name21" presStyleCnt="0"/>
      <dgm:spPr/>
    </dgm:pt>
    <dgm:pt modelId="{759B61E4-8020-4C7C-9C69-77CE717A7307}" type="pres">
      <dgm:prSet presAssocID="{00B449EA-D3E1-4E0E-A52D-3B0B0A15ED1E}" presName="level2Shape" presStyleLbl="node3" presStyleIdx="0" presStyleCnt="3" custScaleX="99863" custScaleY="51028" custLinFactNeighborX="-301" custLinFactNeighborY="-25206"/>
      <dgm:spPr>
        <a:xfrm>
          <a:off x="1436460" y="3025197"/>
          <a:ext cx="1692898" cy="938915"/>
        </a:xfrm>
        <a:prstGeom prst="roundRect">
          <a:avLst>
            <a:gd name="adj" fmla="val 10000"/>
          </a:avLst>
        </a:prstGeom>
      </dgm:spPr>
    </dgm:pt>
    <dgm:pt modelId="{DC346011-D732-4342-9811-D9D56419BDF0}" type="pres">
      <dgm:prSet presAssocID="{00B449EA-D3E1-4E0E-A52D-3B0B0A15ED1E}" presName="hierChild3" presStyleCnt="0"/>
      <dgm:spPr/>
    </dgm:pt>
    <dgm:pt modelId="{AFEBD396-684D-43EE-B74D-5B32B1C593E2}" type="pres">
      <dgm:prSet presAssocID="{EA63D8EF-D355-4920-9C78-97DD1B46B247}" presName="Name19" presStyleLbl="parChTrans1D4" presStyleIdx="0" presStyleCnt="1"/>
      <dgm:spPr/>
    </dgm:pt>
    <dgm:pt modelId="{E48C10DF-8151-49F2-87FB-DC3C83F66D2F}" type="pres">
      <dgm:prSet presAssocID="{D8FE6851-2E26-4B26-8AE9-CB6DF9177456}" presName="Name21" presStyleCnt="0"/>
      <dgm:spPr/>
    </dgm:pt>
    <dgm:pt modelId="{99D3DFBB-9AD3-4E17-8B9B-B7A034BBFEEB}" type="pres">
      <dgm:prSet presAssocID="{D8FE6851-2E26-4B26-8AE9-CB6DF9177456}" presName="level2Shape" presStyleLbl="node4" presStyleIdx="0" presStyleCnt="1" custScaleY="54893" custLinFactNeighborX="-2171" custLinFactNeighborY="10503"/>
      <dgm:spPr/>
    </dgm:pt>
    <dgm:pt modelId="{FB876C59-F9A3-4C8D-A8B7-8CF34B24DF01}" type="pres">
      <dgm:prSet presAssocID="{D8FE6851-2E26-4B26-8AE9-CB6DF9177456}" presName="hierChild3" presStyleCnt="0"/>
      <dgm:spPr/>
    </dgm:pt>
    <dgm:pt modelId="{10DD435B-407E-43F5-A7EB-4CCFDF095CBE}" type="pres">
      <dgm:prSet presAssocID="{5972C77E-445A-41BD-A62B-DA740C1955D5}" presName="Name19" presStyleLbl="parChTrans1D3" presStyleIdx="1" presStyleCnt="3"/>
      <dgm:spPr/>
    </dgm:pt>
    <dgm:pt modelId="{2AFC0805-D9D6-46E2-8D7F-6DC8C3F72E3A}" type="pres">
      <dgm:prSet presAssocID="{7415DEFA-571B-472E-A8CF-A5E7EE4F98B4}" presName="Name21" presStyleCnt="0"/>
      <dgm:spPr/>
    </dgm:pt>
    <dgm:pt modelId="{F75F9245-64AF-4FE1-9C26-0B62B63D6128}" type="pres">
      <dgm:prSet presAssocID="{7415DEFA-571B-472E-A8CF-A5E7EE4F98B4}" presName="level2Shape" presStyleLbl="node3" presStyleIdx="1" presStyleCnt="3" custScaleY="54687" custLinFactNeighborX="236" custLinFactNeighborY="-26079"/>
      <dgm:spPr>
        <a:xfrm>
          <a:off x="3439494" y="2736970"/>
          <a:ext cx="2096304" cy="764270"/>
        </a:xfrm>
        <a:prstGeom prst="roundRect">
          <a:avLst>
            <a:gd name="adj" fmla="val 10000"/>
          </a:avLst>
        </a:prstGeom>
      </dgm:spPr>
    </dgm:pt>
    <dgm:pt modelId="{2522469A-CEE2-4266-A894-0977CB638C97}" type="pres">
      <dgm:prSet presAssocID="{7415DEFA-571B-472E-A8CF-A5E7EE4F98B4}" presName="hierChild3" presStyleCnt="0"/>
      <dgm:spPr/>
    </dgm:pt>
    <dgm:pt modelId="{300A1594-5663-408A-894F-F7FB157395C2}" type="pres">
      <dgm:prSet presAssocID="{4F0995CA-A7FD-4642-AE68-03EACA04A2EB}" presName="Name19" presStyleLbl="parChTrans1D3" presStyleIdx="2" presStyleCnt="3"/>
      <dgm:spPr/>
    </dgm:pt>
    <dgm:pt modelId="{36A66604-1E85-479F-B2B6-B0F9FF32149F}" type="pres">
      <dgm:prSet presAssocID="{2F29A6A2-2BE4-4995-9E56-5671567E4FBC}" presName="Name21" presStyleCnt="0"/>
      <dgm:spPr/>
    </dgm:pt>
    <dgm:pt modelId="{53DF610F-F5B8-4151-92A4-FBBDEA445123}" type="pres">
      <dgm:prSet presAssocID="{2F29A6A2-2BE4-4995-9E56-5671567E4FBC}" presName="level2Shape" presStyleLbl="node3" presStyleIdx="2" presStyleCnt="3" custScaleY="54108" custLinFactNeighborX="-5797" custLinFactNeighborY="-24810"/>
      <dgm:spPr/>
    </dgm:pt>
    <dgm:pt modelId="{5F3345AA-E4FA-4025-937B-13C7D5D75CCD}" type="pres">
      <dgm:prSet presAssocID="{2F29A6A2-2BE4-4995-9E56-5671567E4FBC}" presName="hierChild3" presStyleCnt="0"/>
      <dgm:spPr/>
    </dgm:pt>
    <dgm:pt modelId="{75978154-83C7-45DE-AB9B-05A4283ACA61}" type="pres">
      <dgm:prSet presAssocID="{AFA6B25E-0FE8-4D2F-9994-865EC31D0BBA}" presName="bgShapesFlow" presStyleCnt="0"/>
      <dgm:spPr/>
    </dgm:pt>
  </dgm:ptLst>
  <dgm:cxnLst>
    <dgm:cxn modelId="{81A1A40C-37F0-4ABB-99EE-3C1789A4127C}" type="presOf" srcId="{2F29A6A2-2BE4-4995-9E56-5671567E4FBC}" destId="{53DF610F-F5B8-4151-92A4-FBBDEA445123}" srcOrd="0" destOrd="0" presId="urn:microsoft.com/office/officeart/2005/8/layout/hierarchy6"/>
    <dgm:cxn modelId="{FCD1BB1C-8C90-4A2E-A58D-306B41A06321}" srcId="{96AF47C1-A8EB-49B3-A3DA-B7E141095130}" destId="{7415DEFA-571B-472E-A8CF-A5E7EE4F98B4}" srcOrd="1" destOrd="0" parTransId="{5972C77E-445A-41BD-A62B-DA740C1955D5}" sibTransId="{4376CAD4-3961-480F-ACE5-CF47838C5FF2}"/>
    <dgm:cxn modelId="{FD7A1424-0CEC-4932-8324-8DB96116C37E}" srcId="{96AF47C1-A8EB-49B3-A3DA-B7E141095130}" destId="{2F29A6A2-2BE4-4995-9E56-5671567E4FBC}" srcOrd="2" destOrd="0" parTransId="{4F0995CA-A7FD-4642-AE68-03EACA04A2EB}" sibTransId="{83B94699-AD19-4451-B483-5349AA580DE2}"/>
    <dgm:cxn modelId="{E6FF7D2B-0C4F-4507-A3CE-CE4E6A407094}" type="presOf" srcId="{EA63D8EF-D355-4920-9C78-97DD1B46B247}" destId="{AFEBD396-684D-43EE-B74D-5B32B1C593E2}" srcOrd="0" destOrd="0" presId="urn:microsoft.com/office/officeart/2005/8/layout/hierarchy6"/>
    <dgm:cxn modelId="{04A5302C-C7FB-49EC-BED3-7EF5CA624478}" srcId="{AFA6B25E-0FE8-4D2F-9994-865EC31D0BBA}" destId="{31017A1B-4986-45F0-B03E-C58B676B4E5B}" srcOrd="0" destOrd="0" parTransId="{99E8A4D3-0042-4102-9DBE-A5F8323068C5}" sibTransId="{06F39650-0B48-4FC8-BD0C-AA9815095078}"/>
    <dgm:cxn modelId="{B1998762-8033-41F5-B7BE-A160370603E2}" type="presOf" srcId="{00B449EA-D3E1-4E0E-A52D-3B0B0A15ED1E}" destId="{759B61E4-8020-4C7C-9C69-77CE717A7307}" srcOrd="0" destOrd="0" presId="urn:microsoft.com/office/officeart/2005/8/layout/hierarchy6"/>
    <dgm:cxn modelId="{C4AFA642-2E63-48BE-8CEB-F6F3913070A8}" srcId="{00B449EA-D3E1-4E0E-A52D-3B0B0A15ED1E}" destId="{D8FE6851-2E26-4B26-8AE9-CB6DF9177456}" srcOrd="0" destOrd="0" parTransId="{EA63D8EF-D355-4920-9C78-97DD1B46B247}" sibTransId="{B9B718EA-C9FD-456D-BAAA-5F1BC88CA8DB}"/>
    <dgm:cxn modelId="{2A9CB471-0FC7-4619-97F2-7038E806A892}" srcId="{96AF47C1-A8EB-49B3-A3DA-B7E141095130}" destId="{00B449EA-D3E1-4E0E-A52D-3B0B0A15ED1E}" srcOrd="0" destOrd="0" parTransId="{382C74BA-EBF4-4379-A10F-19BCC71CE7E6}" sibTransId="{6E77AD57-8A03-4AB9-A07D-6F1FDC0D4923}"/>
    <dgm:cxn modelId="{0F5F2854-C6DA-4E62-9D55-5C1D70743D7C}" type="presOf" srcId="{382C74BA-EBF4-4379-A10F-19BCC71CE7E6}" destId="{83F83049-3F41-4EBF-ABD7-CC440FF6DB95}" srcOrd="0" destOrd="0" presId="urn:microsoft.com/office/officeart/2005/8/layout/hierarchy6"/>
    <dgm:cxn modelId="{DB2B508B-4627-47F3-9884-78DC2E9C51C5}" type="presOf" srcId="{7415DEFA-571B-472E-A8CF-A5E7EE4F98B4}" destId="{F75F9245-64AF-4FE1-9C26-0B62B63D6128}" srcOrd="0" destOrd="0" presId="urn:microsoft.com/office/officeart/2005/8/layout/hierarchy6"/>
    <dgm:cxn modelId="{817F878E-6AA8-44B2-AA59-48A47279E89E}" type="presOf" srcId="{96AF47C1-A8EB-49B3-A3DA-B7E141095130}" destId="{48075E22-F903-4251-A93D-54778DA0876E}" srcOrd="0" destOrd="0" presId="urn:microsoft.com/office/officeart/2005/8/layout/hierarchy6"/>
    <dgm:cxn modelId="{3F65C6B4-0AB2-4954-991E-F2E7D490443C}" type="presOf" srcId="{4F0995CA-A7FD-4642-AE68-03EACA04A2EB}" destId="{300A1594-5663-408A-894F-F7FB157395C2}" srcOrd="0" destOrd="0" presId="urn:microsoft.com/office/officeart/2005/8/layout/hierarchy6"/>
    <dgm:cxn modelId="{607FE7BB-1471-4504-8030-F8AB62138D1F}" type="presOf" srcId="{31017A1B-4986-45F0-B03E-C58B676B4E5B}" destId="{A0FA62C4-0EB0-4389-8756-00943FD7BD80}" srcOrd="0" destOrd="0" presId="urn:microsoft.com/office/officeart/2005/8/layout/hierarchy6"/>
    <dgm:cxn modelId="{DE12F5BB-2CEC-495D-9657-9B7A9B3FE5BC}" type="presOf" srcId="{5972C77E-445A-41BD-A62B-DA740C1955D5}" destId="{10DD435B-407E-43F5-A7EB-4CCFDF095CBE}" srcOrd="0" destOrd="0" presId="urn:microsoft.com/office/officeart/2005/8/layout/hierarchy6"/>
    <dgm:cxn modelId="{E9DA3EBD-DB5B-4A14-9B69-CACCB664861D}" type="presOf" srcId="{AFA6B25E-0FE8-4D2F-9994-865EC31D0BBA}" destId="{AE32D97B-B436-4143-A6CD-B7C9DAACC9FF}" srcOrd="0" destOrd="0" presId="urn:microsoft.com/office/officeart/2005/8/layout/hierarchy6"/>
    <dgm:cxn modelId="{26FAC2D3-8B98-4A6A-840E-7E0608A659BD}" srcId="{31017A1B-4986-45F0-B03E-C58B676B4E5B}" destId="{96AF47C1-A8EB-49B3-A3DA-B7E141095130}" srcOrd="0" destOrd="0" parTransId="{2CE6BAA8-4C02-4412-965B-1E9001F9A89C}" sibTransId="{70E54296-8314-4247-852A-CCF3934021AB}"/>
    <dgm:cxn modelId="{52D445D5-5506-42F2-8C97-1A51D3277184}" type="presOf" srcId="{2CE6BAA8-4C02-4412-965B-1E9001F9A89C}" destId="{B4764B61-71EF-4044-97DE-4842DB84B74C}" srcOrd="0" destOrd="0" presId="urn:microsoft.com/office/officeart/2005/8/layout/hierarchy6"/>
    <dgm:cxn modelId="{928C18DB-C7DC-457B-9DF7-6EC1B85683CE}" type="presOf" srcId="{D8FE6851-2E26-4B26-8AE9-CB6DF9177456}" destId="{99D3DFBB-9AD3-4E17-8B9B-B7A034BBFEEB}" srcOrd="0" destOrd="0" presId="urn:microsoft.com/office/officeart/2005/8/layout/hierarchy6"/>
    <dgm:cxn modelId="{795DC00B-F679-475C-8291-121A919F0599}" type="presParOf" srcId="{AE32D97B-B436-4143-A6CD-B7C9DAACC9FF}" destId="{1356489C-2223-497D-AA0B-389F05077BEA}" srcOrd="0" destOrd="0" presId="urn:microsoft.com/office/officeart/2005/8/layout/hierarchy6"/>
    <dgm:cxn modelId="{3F943E68-3211-4014-9850-F3E4F680FEB9}" type="presParOf" srcId="{1356489C-2223-497D-AA0B-389F05077BEA}" destId="{002B5740-684E-426B-B82B-B8BB15C93F1E}" srcOrd="0" destOrd="0" presId="urn:microsoft.com/office/officeart/2005/8/layout/hierarchy6"/>
    <dgm:cxn modelId="{792476F8-0F4F-498E-93E2-E7B29380E871}" type="presParOf" srcId="{002B5740-684E-426B-B82B-B8BB15C93F1E}" destId="{21FB05FC-D1EE-4698-8A85-544FAF35DD3E}" srcOrd="0" destOrd="0" presId="urn:microsoft.com/office/officeart/2005/8/layout/hierarchy6"/>
    <dgm:cxn modelId="{E7EE9F58-FCF4-4BC1-920B-756FF0AA643F}" type="presParOf" srcId="{21FB05FC-D1EE-4698-8A85-544FAF35DD3E}" destId="{A0FA62C4-0EB0-4389-8756-00943FD7BD80}" srcOrd="0" destOrd="0" presId="urn:microsoft.com/office/officeart/2005/8/layout/hierarchy6"/>
    <dgm:cxn modelId="{952358D1-9BD5-476C-9C86-CD4572727A77}" type="presParOf" srcId="{21FB05FC-D1EE-4698-8A85-544FAF35DD3E}" destId="{B5C952D0-21B1-4400-962B-A60369F61B75}" srcOrd="1" destOrd="0" presId="urn:microsoft.com/office/officeart/2005/8/layout/hierarchy6"/>
    <dgm:cxn modelId="{43BEBF3F-95BB-4118-A505-26DEB179CD1B}" type="presParOf" srcId="{B5C952D0-21B1-4400-962B-A60369F61B75}" destId="{B4764B61-71EF-4044-97DE-4842DB84B74C}" srcOrd="0" destOrd="0" presId="urn:microsoft.com/office/officeart/2005/8/layout/hierarchy6"/>
    <dgm:cxn modelId="{865E7108-DF03-4742-B8E5-32495736191E}" type="presParOf" srcId="{B5C952D0-21B1-4400-962B-A60369F61B75}" destId="{27E38AB3-8A9E-4847-BDF4-EDF60CE4852B}" srcOrd="1" destOrd="0" presId="urn:microsoft.com/office/officeart/2005/8/layout/hierarchy6"/>
    <dgm:cxn modelId="{E0426AE9-271F-4965-ACC9-7E3A2CCC18A0}" type="presParOf" srcId="{27E38AB3-8A9E-4847-BDF4-EDF60CE4852B}" destId="{48075E22-F903-4251-A93D-54778DA0876E}" srcOrd="0" destOrd="0" presId="urn:microsoft.com/office/officeart/2005/8/layout/hierarchy6"/>
    <dgm:cxn modelId="{F5E8F207-176B-421C-9B36-E473585EB20D}" type="presParOf" srcId="{27E38AB3-8A9E-4847-BDF4-EDF60CE4852B}" destId="{6BE9A63B-937C-46D0-8B57-F9E085FF5F90}" srcOrd="1" destOrd="0" presId="urn:microsoft.com/office/officeart/2005/8/layout/hierarchy6"/>
    <dgm:cxn modelId="{69FAA8B4-1013-40DB-B7EF-8DB47BAAA5CB}" type="presParOf" srcId="{6BE9A63B-937C-46D0-8B57-F9E085FF5F90}" destId="{83F83049-3F41-4EBF-ABD7-CC440FF6DB95}" srcOrd="0" destOrd="0" presId="urn:microsoft.com/office/officeart/2005/8/layout/hierarchy6"/>
    <dgm:cxn modelId="{A50AB9EA-B97D-400C-AE74-1FA758190FE9}" type="presParOf" srcId="{6BE9A63B-937C-46D0-8B57-F9E085FF5F90}" destId="{3F310E3A-A10D-4A77-AC5E-C6872447E733}" srcOrd="1" destOrd="0" presId="urn:microsoft.com/office/officeart/2005/8/layout/hierarchy6"/>
    <dgm:cxn modelId="{B5CEF3DB-C0A9-4E28-A51B-92E1737605B0}" type="presParOf" srcId="{3F310E3A-A10D-4A77-AC5E-C6872447E733}" destId="{759B61E4-8020-4C7C-9C69-77CE717A7307}" srcOrd="0" destOrd="0" presId="urn:microsoft.com/office/officeart/2005/8/layout/hierarchy6"/>
    <dgm:cxn modelId="{C603B620-8310-4DE7-8AE0-5B1852D4BFBC}" type="presParOf" srcId="{3F310E3A-A10D-4A77-AC5E-C6872447E733}" destId="{DC346011-D732-4342-9811-D9D56419BDF0}" srcOrd="1" destOrd="0" presId="urn:microsoft.com/office/officeart/2005/8/layout/hierarchy6"/>
    <dgm:cxn modelId="{0DDE0906-C0F0-44A1-B527-7B5E613F83CE}" type="presParOf" srcId="{DC346011-D732-4342-9811-D9D56419BDF0}" destId="{AFEBD396-684D-43EE-B74D-5B32B1C593E2}" srcOrd="0" destOrd="0" presId="urn:microsoft.com/office/officeart/2005/8/layout/hierarchy6"/>
    <dgm:cxn modelId="{D4634396-9DD5-44CE-B7C8-BA5B33A8BA9C}" type="presParOf" srcId="{DC346011-D732-4342-9811-D9D56419BDF0}" destId="{E48C10DF-8151-49F2-87FB-DC3C83F66D2F}" srcOrd="1" destOrd="0" presId="urn:microsoft.com/office/officeart/2005/8/layout/hierarchy6"/>
    <dgm:cxn modelId="{9C6F373F-B3DC-469F-BB5C-6D8E7C132820}" type="presParOf" srcId="{E48C10DF-8151-49F2-87FB-DC3C83F66D2F}" destId="{99D3DFBB-9AD3-4E17-8B9B-B7A034BBFEEB}" srcOrd="0" destOrd="0" presId="urn:microsoft.com/office/officeart/2005/8/layout/hierarchy6"/>
    <dgm:cxn modelId="{5BE66493-EBF6-4EB3-B27B-AADC4672E0A3}" type="presParOf" srcId="{E48C10DF-8151-49F2-87FB-DC3C83F66D2F}" destId="{FB876C59-F9A3-4C8D-A8B7-8CF34B24DF01}" srcOrd="1" destOrd="0" presId="urn:microsoft.com/office/officeart/2005/8/layout/hierarchy6"/>
    <dgm:cxn modelId="{AAFE4799-4D9F-42E6-B8C7-A7B755A14747}" type="presParOf" srcId="{6BE9A63B-937C-46D0-8B57-F9E085FF5F90}" destId="{10DD435B-407E-43F5-A7EB-4CCFDF095CBE}" srcOrd="2" destOrd="0" presId="urn:microsoft.com/office/officeart/2005/8/layout/hierarchy6"/>
    <dgm:cxn modelId="{6E394C5F-0C49-4516-B8DF-80D52F285208}" type="presParOf" srcId="{6BE9A63B-937C-46D0-8B57-F9E085FF5F90}" destId="{2AFC0805-D9D6-46E2-8D7F-6DC8C3F72E3A}" srcOrd="3" destOrd="0" presId="urn:microsoft.com/office/officeart/2005/8/layout/hierarchy6"/>
    <dgm:cxn modelId="{C910D303-A283-4089-9C4A-9035914429CC}" type="presParOf" srcId="{2AFC0805-D9D6-46E2-8D7F-6DC8C3F72E3A}" destId="{F75F9245-64AF-4FE1-9C26-0B62B63D6128}" srcOrd="0" destOrd="0" presId="urn:microsoft.com/office/officeart/2005/8/layout/hierarchy6"/>
    <dgm:cxn modelId="{B164F1E7-4967-492D-A797-E6640800093D}" type="presParOf" srcId="{2AFC0805-D9D6-46E2-8D7F-6DC8C3F72E3A}" destId="{2522469A-CEE2-4266-A894-0977CB638C97}" srcOrd="1" destOrd="0" presId="urn:microsoft.com/office/officeart/2005/8/layout/hierarchy6"/>
    <dgm:cxn modelId="{EF4E355D-DFDB-4574-B36A-13FDD2D4BFFC}" type="presParOf" srcId="{6BE9A63B-937C-46D0-8B57-F9E085FF5F90}" destId="{300A1594-5663-408A-894F-F7FB157395C2}" srcOrd="4" destOrd="0" presId="urn:microsoft.com/office/officeart/2005/8/layout/hierarchy6"/>
    <dgm:cxn modelId="{9E24B7D9-0380-443C-B8AC-1F0C43119A20}" type="presParOf" srcId="{6BE9A63B-937C-46D0-8B57-F9E085FF5F90}" destId="{36A66604-1E85-479F-B2B6-B0F9FF32149F}" srcOrd="5" destOrd="0" presId="urn:microsoft.com/office/officeart/2005/8/layout/hierarchy6"/>
    <dgm:cxn modelId="{6B3E3610-1923-4AA4-9F2D-129EBE686DF9}" type="presParOf" srcId="{36A66604-1E85-479F-B2B6-B0F9FF32149F}" destId="{53DF610F-F5B8-4151-92A4-FBBDEA445123}" srcOrd="0" destOrd="0" presId="urn:microsoft.com/office/officeart/2005/8/layout/hierarchy6"/>
    <dgm:cxn modelId="{3010B68A-B64C-47B0-97D0-76C35FCE4147}" type="presParOf" srcId="{36A66604-1E85-479F-B2B6-B0F9FF32149F}" destId="{5F3345AA-E4FA-4025-937B-13C7D5D75CCD}" srcOrd="1" destOrd="0" presId="urn:microsoft.com/office/officeart/2005/8/layout/hierarchy6"/>
    <dgm:cxn modelId="{E5BB5BC2-8C38-41F0-ABCD-EB27F4B5D971}" type="presParOf" srcId="{AE32D97B-B436-4143-A6CD-B7C9DAACC9FF}" destId="{75978154-83C7-45DE-AB9B-05A4283ACA6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477DCD-FE8D-4F88-8769-4B2E00BA3FB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AU"/>
        </a:p>
      </dgm:t>
    </dgm:pt>
    <dgm:pt modelId="{523CF7A4-9177-4C07-A393-2721D989A2A5}">
      <dgm:prSet phldrT="[Text]"/>
      <dgm:spPr/>
      <dgm:t>
        <a:bodyPr/>
        <a:lstStyle/>
        <a:p>
          <a:r>
            <a:rPr lang="en-AU"/>
            <a:t>5MS</a:t>
          </a:r>
        </a:p>
      </dgm:t>
    </dgm:pt>
    <dgm:pt modelId="{A8292DF0-A855-4E54-BDBC-AB9EBC233EEC}" type="parTrans" cxnId="{6883C52C-54CD-4C3F-8E7E-7D74B43041F9}">
      <dgm:prSet/>
      <dgm:spPr/>
      <dgm:t>
        <a:bodyPr/>
        <a:lstStyle/>
        <a:p>
          <a:endParaRPr lang="en-AU"/>
        </a:p>
      </dgm:t>
    </dgm:pt>
    <dgm:pt modelId="{E483ED66-F724-47BB-B993-2DE206252373}" type="sibTrans" cxnId="{6883C52C-54CD-4C3F-8E7E-7D74B43041F9}">
      <dgm:prSet/>
      <dgm:spPr/>
      <dgm:t>
        <a:bodyPr/>
        <a:lstStyle/>
        <a:p>
          <a:endParaRPr lang="en-AU"/>
        </a:p>
      </dgm:t>
    </dgm:pt>
    <dgm:pt modelId="{8E88F572-C45C-4AC3-A99D-7A72B22C43C3}">
      <dgm:prSet phldrT="[Text]"/>
      <dgm:spPr/>
      <dgm:t>
        <a:bodyPr/>
        <a:lstStyle/>
        <a:p>
          <a:r>
            <a:rPr lang="en-AU"/>
            <a:t>Bids/offers will be submitted in 5-min granularity </a:t>
          </a:r>
        </a:p>
      </dgm:t>
    </dgm:pt>
    <dgm:pt modelId="{CCDC2081-172B-48A6-8786-AF75C170E737}" type="parTrans" cxnId="{B0D5255E-FF99-40D5-9BFD-BB2F48AD70C9}">
      <dgm:prSet/>
      <dgm:spPr/>
      <dgm:t>
        <a:bodyPr/>
        <a:lstStyle/>
        <a:p>
          <a:endParaRPr lang="en-AU"/>
        </a:p>
      </dgm:t>
    </dgm:pt>
    <dgm:pt modelId="{99BFEFD9-2925-4708-A60C-B2FDE0D60AF0}" type="sibTrans" cxnId="{B0D5255E-FF99-40D5-9BFD-BB2F48AD70C9}">
      <dgm:prSet/>
      <dgm:spPr/>
      <dgm:t>
        <a:bodyPr/>
        <a:lstStyle/>
        <a:p>
          <a:endParaRPr lang="en-AU"/>
        </a:p>
      </dgm:t>
    </dgm:pt>
    <dgm:pt modelId="{D6DB9324-DC93-46EC-9F42-0F3FCAE54575}">
      <dgm:prSet phldrT="[Text]"/>
      <dgm:spPr/>
      <dgm:t>
        <a:bodyPr/>
        <a:lstStyle/>
        <a:p>
          <a:r>
            <a:rPr lang="en-AU"/>
            <a:t>Meters will need to read and send 5-min data</a:t>
          </a:r>
        </a:p>
      </dgm:t>
    </dgm:pt>
    <dgm:pt modelId="{A26137AC-88BF-420A-A68E-5B0C88F617CD}" type="parTrans" cxnId="{0AB2B39B-ECCA-4424-BFEA-E30AC48253DA}">
      <dgm:prSet/>
      <dgm:spPr/>
      <dgm:t>
        <a:bodyPr/>
        <a:lstStyle/>
        <a:p>
          <a:endParaRPr lang="en-AU"/>
        </a:p>
      </dgm:t>
    </dgm:pt>
    <dgm:pt modelId="{FDB77AA4-C76F-43B1-9EB7-7B17100F93AF}" type="sibTrans" cxnId="{0AB2B39B-ECCA-4424-BFEA-E30AC48253DA}">
      <dgm:prSet/>
      <dgm:spPr/>
      <dgm:t>
        <a:bodyPr/>
        <a:lstStyle/>
        <a:p>
          <a:endParaRPr lang="en-AU"/>
        </a:p>
      </dgm:t>
    </dgm:pt>
    <dgm:pt modelId="{C14552CF-E598-416E-A543-5F5F0789A3D8}">
      <dgm:prSet phldrT="[Text]"/>
      <dgm:spPr/>
      <dgm:t>
        <a:bodyPr/>
        <a:lstStyle/>
        <a:p>
          <a:r>
            <a:rPr lang="en-AU"/>
            <a:t>GS</a:t>
          </a:r>
        </a:p>
      </dgm:t>
    </dgm:pt>
    <dgm:pt modelId="{073BA73F-640F-4D0E-849B-45DBE2946AE9}" type="parTrans" cxnId="{972B05B5-731E-4099-9B21-44B0D6E0D2EB}">
      <dgm:prSet/>
      <dgm:spPr/>
      <dgm:t>
        <a:bodyPr/>
        <a:lstStyle/>
        <a:p>
          <a:endParaRPr lang="en-AU"/>
        </a:p>
      </dgm:t>
    </dgm:pt>
    <dgm:pt modelId="{FFE5EB52-8707-4925-8122-BDBAAB2846EC}" type="sibTrans" cxnId="{972B05B5-731E-4099-9B21-44B0D6E0D2EB}">
      <dgm:prSet/>
      <dgm:spPr/>
      <dgm:t>
        <a:bodyPr/>
        <a:lstStyle/>
        <a:p>
          <a:endParaRPr lang="en-AU"/>
        </a:p>
      </dgm:t>
    </dgm:pt>
    <dgm:pt modelId="{F08D818F-B047-4397-BE1F-5792CD043B93}">
      <dgm:prSet phldrT="[Text]"/>
      <dgm:spPr/>
      <dgm:t>
        <a:bodyPr/>
        <a:lstStyle/>
        <a:p>
          <a:r>
            <a:rPr lang="en-AU"/>
            <a:t>Unaccounted for energy (UFE) will be allocated to all Retailers in a market area on a pro-rata basis</a:t>
          </a:r>
        </a:p>
      </dgm:t>
    </dgm:pt>
    <dgm:pt modelId="{3E19CFC1-540B-4513-AFB0-1B0D93840E61}" type="parTrans" cxnId="{1987D248-E1BB-4567-B613-ACBF8EC4E146}">
      <dgm:prSet/>
      <dgm:spPr/>
      <dgm:t>
        <a:bodyPr/>
        <a:lstStyle/>
        <a:p>
          <a:endParaRPr lang="en-AU"/>
        </a:p>
      </dgm:t>
    </dgm:pt>
    <dgm:pt modelId="{BA9A9993-2B2F-448D-8D77-8D45F246B325}" type="sibTrans" cxnId="{1987D248-E1BB-4567-B613-ACBF8EC4E146}">
      <dgm:prSet/>
      <dgm:spPr/>
      <dgm:t>
        <a:bodyPr/>
        <a:lstStyle/>
        <a:p>
          <a:endParaRPr lang="en-AU"/>
        </a:p>
      </dgm:t>
    </dgm:pt>
    <dgm:pt modelId="{EC9CE4ED-3EF7-4A20-9697-9B701D6527FC}">
      <dgm:prSet phldrT="[Text]"/>
      <dgm:spPr/>
      <dgm:t>
        <a:bodyPr/>
        <a:lstStyle/>
        <a:p>
          <a:r>
            <a:rPr lang="en-AU">
              <a:highlight>
                <a:srgbClr val="FF00FF"/>
              </a:highlight>
            </a:rPr>
            <a:t>Cross-boundary meters</a:t>
          </a:r>
        </a:p>
      </dgm:t>
    </dgm:pt>
    <dgm:pt modelId="{D361F32A-2964-45C6-8D9A-AD1B44BF0439}" type="parTrans" cxnId="{008A7FB8-5C37-4422-9325-BF132D846238}">
      <dgm:prSet/>
      <dgm:spPr/>
      <dgm:t>
        <a:bodyPr/>
        <a:lstStyle/>
        <a:p>
          <a:endParaRPr lang="en-AU"/>
        </a:p>
      </dgm:t>
    </dgm:pt>
    <dgm:pt modelId="{7DBA5069-62B1-4BE9-A918-1E113B90930C}" type="sibTrans" cxnId="{008A7FB8-5C37-4422-9325-BF132D846238}">
      <dgm:prSet/>
      <dgm:spPr/>
      <dgm:t>
        <a:bodyPr/>
        <a:lstStyle/>
        <a:p>
          <a:endParaRPr lang="en-AU"/>
        </a:p>
      </dgm:t>
    </dgm:pt>
    <dgm:pt modelId="{03564AF5-2E24-4679-804F-30F3DFC7AE12}">
      <dgm:prSet phldrT="[Text]"/>
      <dgm:spPr/>
      <dgm:t>
        <a:bodyPr/>
        <a:lstStyle/>
        <a:p>
          <a:r>
            <a:rPr lang="en-AU"/>
            <a:t>5-min data will need to be submitted for each NMI</a:t>
          </a:r>
        </a:p>
      </dgm:t>
    </dgm:pt>
    <dgm:pt modelId="{0DE70904-351B-42D0-B05F-6605BE49E295}" type="parTrans" cxnId="{DC817298-4A01-41FA-B16A-ACCB81F23585}">
      <dgm:prSet/>
      <dgm:spPr/>
      <dgm:t>
        <a:bodyPr/>
        <a:lstStyle/>
        <a:p>
          <a:endParaRPr lang="en-AU"/>
        </a:p>
      </dgm:t>
    </dgm:pt>
    <dgm:pt modelId="{2E06A885-AD73-4AE0-B285-C3D6AC25735C}" type="sibTrans" cxnId="{DC817298-4A01-41FA-B16A-ACCB81F23585}">
      <dgm:prSet/>
      <dgm:spPr/>
      <dgm:t>
        <a:bodyPr/>
        <a:lstStyle/>
        <a:p>
          <a:endParaRPr lang="en-AU"/>
        </a:p>
      </dgm:t>
    </dgm:pt>
    <dgm:pt modelId="{5EB2E1FF-0B86-456D-89E5-262065900018}">
      <dgm:prSet phldrT="[Text]"/>
      <dgm:spPr/>
      <dgm:t>
        <a:bodyPr/>
        <a:lstStyle/>
        <a:p>
          <a:r>
            <a:rPr lang="en-AU"/>
            <a:t>Settlement will be on a 5-min basis</a:t>
          </a:r>
        </a:p>
      </dgm:t>
    </dgm:pt>
    <dgm:pt modelId="{A92DCC6A-7856-4CC2-823C-0CE40762831F}" type="parTrans" cxnId="{AECFBC6F-CCE3-4F70-B3DE-AA80D4508D4D}">
      <dgm:prSet/>
      <dgm:spPr/>
      <dgm:t>
        <a:bodyPr/>
        <a:lstStyle/>
        <a:p>
          <a:endParaRPr lang="en-AU"/>
        </a:p>
      </dgm:t>
    </dgm:pt>
    <dgm:pt modelId="{F5BE4C9F-EF9B-46FB-9582-48AC7E9553F7}" type="sibTrans" cxnId="{AECFBC6F-CCE3-4F70-B3DE-AA80D4508D4D}">
      <dgm:prSet/>
      <dgm:spPr/>
      <dgm:t>
        <a:bodyPr/>
        <a:lstStyle/>
        <a:p>
          <a:endParaRPr lang="en-AU"/>
        </a:p>
      </dgm:t>
    </dgm:pt>
    <dgm:pt modelId="{3D7CBCE9-6CD6-4056-A440-DB614DB185C8}">
      <dgm:prSet phldrT="[Text]"/>
      <dgm:spPr/>
      <dgm:t>
        <a:bodyPr/>
        <a:lstStyle/>
        <a:p>
          <a:r>
            <a:rPr lang="en-AU"/>
            <a:t>Reallocations need to be on a 5-min basis</a:t>
          </a:r>
        </a:p>
      </dgm:t>
    </dgm:pt>
    <dgm:pt modelId="{AF2A5A23-E019-42F0-A452-0CD2DA92A428}" type="parTrans" cxnId="{4B2586C3-E173-4D80-A4B3-94CC6DB26540}">
      <dgm:prSet/>
      <dgm:spPr/>
      <dgm:t>
        <a:bodyPr/>
        <a:lstStyle/>
        <a:p>
          <a:endParaRPr lang="en-AU"/>
        </a:p>
      </dgm:t>
    </dgm:pt>
    <dgm:pt modelId="{7A8C7B4D-11CC-419A-B361-ACB559CDB9ED}" type="sibTrans" cxnId="{4B2586C3-E173-4D80-A4B3-94CC6DB26540}">
      <dgm:prSet/>
      <dgm:spPr/>
      <dgm:t>
        <a:bodyPr/>
        <a:lstStyle/>
        <a:p>
          <a:endParaRPr lang="en-AU"/>
        </a:p>
      </dgm:t>
    </dgm:pt>
    <dgm:pt modelId="{52D9797E-1B33-4BD1-83AA-08A47DBEB51A}">
      <dgm:prSet phldrT="[Text]"/>
      <dgm:spPr/>
      <dgm:t>
        <a:bodyPr/>
        <a:lstStyle/>
        <a:p>
          <a:r>
            <a:rPr lang="en-AU">
              <a:highlight>
                <a:srgbClr val="FF00FF"/>
              </a:highlight>
            </a:rPr>
            <a:t>MDM MDFF</a:t>
          </a:r>
        </a:p>
      </dgm:t>
    </dgm:pt>
    <dgm:pt modelId="{A509B8E2-D651-4620-8DC4-D824885C7165}" type="parTrans" cxnId="{23583DDF-C6A4-4C58-8880-0B65FD78D48A}">
      <dgm:prSet/>
      <dgm:spPr/>
      <dgm:t>
        <a:bodyPr/>
        <a:lstStyle/>
        <a:p>
          <a:endParaRPr lang="en-AU"/>
        </a:p>
      </dgm:t>
    </dgm:pt>
    <dgm:pt modelId="{EEB6B036-7CC8-4DC2-BC57-027B80A8F954}" type="sibTrans" cxnId="{23583DDF-C6A4-4C58-8880-0B65FD78D48A}">
      <dgm:prSet/>
      <dgm:spPr/>
      <dgm:t>
        <a:bodyPr/>
        <a:lstStyle/>
        <a:p>
          <a:endParaRPr lang="en-AU"/>
        </a:p>
      </dgm:t>
    </dgm:pt>
    <dgm:pt modelId="{61B27EAB-066F-406B-8564-14E2F5014977}">
      <dgm:prSet phldrT="[Text]"/>
      <dgm:spPr/>
      <dgm:t>
        <a:bodyPr/>
        <a:lstStyle/>
        <a:p>
          <a:r>
            <a:rPr lang="en-AU">
              <a:highlight>
                <a:srgbClr val="FF00FF"/>
              </a:highlight>
            </a:rPr>
            <a:t>JSON </a:t>
          </a:r>
        </a:p>
      </dgm:t>
    </dgm:pt>
    <dgm:pt modelId="{70EE45C8-DAEF-418D-80BB-8E672856D28E}" type="parTrans" cxnId="{16156BB7-1DF7-42B3-92DC-DA1705C6BDF4}">
      <dgm:prSet/>
      <dgm:spPr/>
      <dgm:t>
        <a:bodyPr/>
        <a:lstStyle/>
        <a:p>
          <a:endParaRPr lang="en-AU"/>
        </a:p>
      </dgm:t>
    </dgm:pt>
    <dgm:pt modelId="{B69F2A32-0418-4D53-9203-DCE0B3563BF1}" type="sibTrans" cxnId="{16156BB7-1DF7-42B3-92DC-DA1705C6BDF4}">
      <dgm:prSet/>
      <dgm:spPr/>
      <dgm:t>
        <a:bodyPr/>
        <a:lstStyle/>
        <a:p>
          <a:endParaRPr lang="en-AU"/>
        </a:p>
      </dgm:t>
    </dgm:pt>
    <dgm:pt modelId="{93F684ED-4779-4F4D-BE9E-6BAFBE506E48}">
      <dgm:prSet phldrT="[Text]"/>
      <dgm:spPr/>
      <dgm:t>
        <a:bodyPr/>
        <a:lstStyle/>
        <a:p>
          <a:r>
            <a:rPr lang="en-AU">
              <a:highlight>
                <a:srgbClr val="FF00FF"/>
              </a:highlight>
            </a:rPr>
            <a:t>Non-contestable unmetered load NMIs</a:t>
          </a:r>
        </a:p>
      </dgm:t>
    </dgm:pt>
    <dgm:pt modelId="{4880724F-C93E-48BB-A7FC-46C5E7BD5F8F}" type="parTrans" cxnId="{6A7B6526-5544-49AC-A512-B8909A85FC9D}">
      <dgm:prSet/>
      <dgm:spPr/>
      <dgm:t>
        <a:bodyPr/>
        <a:lstStyle/>
        <a:p>
          <a:endParaRPr lang="en-AU"/>
        </a:p>
      </dgm:t>
    </dgm:pt>
    <dgm:pt modelId="{119F9B95-E90F-4B41-8F64-665C213CD9C0}" type="sibTrans" cxnId="{6A7B6526-5544-49AC-A512-B8909A85FC9D}">
      <dgm:prSet/>
      <dgm:spPr/>
      <dgm:t>
        <a:bodyPr/>
        <a:lstStyle/>
        <a:p>
          <a:endParaRPr lang="en-AU"/>
        </a:p>
      </dgm:t>
    </dgm:pt>
    <dgm:pt modelId="{6D704868-8AAD-4DB5-B9B6-FE93A1DC178C}">
      <dgm:prSet phldrT="[Text]"/>
      <dgm:spPr/>
      <dgm:t>
        <a:bodyPr/>
        <a:lstStyle/>
        <a:p>
          <a:r>
            <a:rPr lang="en-AU"/>
            <a:t>All type 1,2,3 meters by 01-Oct-21</a:t>
          </a:r>
        </a:p>
      </dgm:t>
    </dgm:pt>
    <dgm:pt modelId="{40847BDB-F83B-4A8D-B4AD-9265D4414856}" type="parTrans" cxnId="{589642B4-34B0-4CAE-BF45-539D392D4EE2}">
      <dgm:prSet/>
      <dgm:spPr/>
    </dgm:pt>
    <dgm:pt modelId="{D223F2C5-27A5-4BA6-8D26-85B98E83F3C4}" type="sibTrans" cxnId="{589642B4-34B0-4CAE-BF45-539D392D4EE2}">
      <dgm:prSet/>
      <dgm:spPr/>
    </dgm:pt>
    <dgm:pt modelId="{ACDD935F-0545-47B3-9917-0540E9157F8B}">
      <dgm:prSet phldrT="[Text]"/>
      <dgm:spPr/>
      <dgm:t>
        <a:bodyPr/>
        <a:lstStyle/>
        <a:p>
          <a:r>
            <a:rPr lang="en-AU"/>
            <a:t>Transmission connected Type 4 by 01-Oct-21</a:t>
          </a:r>
        </a:p>
      </dgm:t>
    </dgm:pt>
    <dgm:pt modelId="{B100EA6F-F542-44CF-97B8-06D1A9894F05}" type="parTrans" cxnId="{0625F490-FFF9-4651-AB09-677568DEB1D4}">
      <dgm:prSet/>
      <dgm:spPr/>
    </dgm:pt>
    <dgm:pt modelId="{A4CAB17F-6496-474A-8D97-678E9A2A6412}" type="sibTrans" cxnId="{0625F490-FFF9-4651-AB09-677568DEB1D4}">
      <dgm:prSet/>
      <dgm:spPr/>
    </dgm:pt>
    <dgm:pt modelId="{474FEC0F-3696-48EA-BAB0-3B456D14884A}">
      <dgm:prSet phldrT="[Text]"/>
      <dgm:spPr/>
      <dgm:t>
        <a:bodyPr/>
        <a:lstStyle/>
        <a:p>
          <a:r>
            <a:rPr lang="en-AU" err="1">
              <a:highlight>
                <a:srgbClr val="FF00FF"/>
              </a:highlight>
            </a:rPr>
            <a:t>xxxx</a:t>
          </a:r>
          <a:endParaRPr lang="en-AU">
            <a:highlight>
              <a:srgbClr val="FF00FF"/>
            </a:highlight>
          </a:endParaRPr>
        </a:p>
      </dgm:t>
    </dgm:pt>
    <dgm:pt modelId="{9C9A4CFF-1D16-469D-8237-53FADE850610}" type="parTrans" cxnId="{C9D6B3E2-47FB-4B45-BA85-910A058A61D5}">
      <dgm:prSet/>
      <dgm:spPr/>
    </dgm:pt>
    <dgm:pt modelId="{0787E8D9-92B2-4AFC-BF11-6B6D076A4028}" type="sibTrans" cxnId="{C9D6B3E2-47FB-4B45-BA85-910A058A61D5}">
      <dgm:prSet/>
      <dgm:spPr/>
    </dgm:pt>
    <dgm:pt modelId="{22C717A5-B464-468C-B9DF-6DA890309EF7}" type="pres">
      <dgm:prSet presAssocID="{37477DCD-FE8D-4F88-8769-4B2E00BA3FB6}" presName="Name0" presStyleCnt="0">
        <dgm:presLayoutVars>
          <dgm:dir/>
          <dgm:animLvl val="lvl"/>
          <dgm:resizeHandles val="exact"/>
        </dgm:presLayoutVars>
      </dgm:prSet>
      <dgm:spPr/>
    </dgm:pt>
    <dgm:pt modelId="{4DA7DDC5-5E66-4BC1-95EE-F3B132160318}" type="pres">
      <dgm:prSet presAssocID="{523CF7A4-9177-4C07-A393-2721D989A2A5}" presName="composite" presStyleCnt="0"/>
      <dgm:spPr/>
    </dgm:pt>
    <dgm:pt modelId="{08D737CA-2990-416F-8D0D-AF6ACA8563E6}" type="pres">
      <dgm:prSet presAssocID="{523CF7A4-9177-4C07-A393-2721D989A2A5}" presName="parTx" presStyleLbl="alignNode1" presStyleIdx="0" presStyleCnt="2">
        <dgm:presLayoutVars>
          <dgm:chMax val="0"/>
          <dgm:chPref val="0"/>
          <dgm:bulletEnabled val="1"/>
        </dgm:presLayoutVars>
      </dgm:prSet>
      <dgm:spPr/>
    </dgm:pt>
    <dgm:pt modelId="{BC3EB2FC-E61C-4225-8652-35473674CDD9}" type="pres">
      <dgm:prSet presAssocID="{523CF7A4-9177-4C07-A393-2721D989A2A5}" presName="desTx" presStyleLbl="alignAccFollowNode1" presStyleIdx="0" presStyleCnt="2">
        <dgm:presLayoutVars>
          <dgm:bulletEnabled val="1"/>
        </dgm:presLayoutVars>
      </dgm:prSet>
      <dgm:spPr/>
    </dgm:pt>
    <dgm:pt modelId="{19F1B85A-2663-483F-AEFE-066FBD96F13C}" type="pres">
      <dgm:prSet presAssocID="{E483ED66-F724-47BB-B993-2DE206252373}" presName="space" presStyleCnt="0"/>
      <dgm:spPr/>
    </dgm:pt>
    <dgm:pt modelId="{0BFC715D-7A70-429F-88F1-86B8CBABDEA2}" type="pres">
      <dgm:prSet presAssocID="{C14552CF-E598-416E-A543-5F5F0789A3D8}" presName="composite" presStyleCnt="0"/>
      <dgm:spPr/>
    </dgm:pt>
    <dgm:pt modelId="{84F8D810-7966-45DA-A7A3-E5DED8F7475B}" type="pres">
      <dgm:prSet presAssocID="{C14552CF-E598-416E-A543-5F5F0789A3D8}" presName="parTx" presStyleLbl="alignNode1" presStyleIdx="1" presStyleCnt="2">
        <dgm:presLayoutVars>
          <dgm:chMax val="0"/>
          <dgm:chPref val="0"/>
          <dgm:bulletEnabled val="1"/>
        </dgm:presLayoutVars>
      </dgm:prSet>
      <dgm:spPr/>
    </dgm:pt>
    <dgm:pt modelId="{B2D8BEAF-D990-41D2-B2F7-B18289D4B73F}" type="pres">
      <dgm:prSet presAssocID="{C14552CF-E598-416E-A543-5F5F0789A3D8}" presName="desTx" presStyleLbl="alignAccFollowNode1" presStyleIdx="1" presStyleCnt="2">
        <dgm:presLayoutVars>
          <dgm:bulletEnabled val="1"/>
        </dgm:presLayoutVars>
      </dgm:prSet>
      <dgm:spPr/>
    </dgm:pt>
  </dgm:ptLst>
  <dgm:cxnLst>
    <dgm:cxn modelId="{3ACE1B18-2D53-4A15-AC70-B77931645995}" type="presOf" srcId="{52D9797E-1B33-4BD1-83AA-08A47DBEB51A}" destId="{BC3EB2FC-E61C-4225-8652-35473674CDD9}" srcOrd="0" destOrd="8" presId="urn:microsoft.com/office/officeart/2005/8/layout/hList1"/>
    <dgm:cxn modelId="{6A7B6526-5544-49AC-A512-B8909A85FC9D}" srcId="{C14552CF-E598-416E-A543-5F5F0789A3D8}" destId="{93F684ED-4779-4F4D-BE9E-6BAFBE506E48}" srcOrd="2" destOrd="0" parTransId="{4880724F-C93E-48BB-A7FC-46C5E7BD5F8F}" sibTransId="{119F9B95-E90F-4B41-8F64-665C213CD9C0}"/>
    <dgm:cxn modelId="{6883C52C-54CD-4C3F-8E7E-7D74B43041F9}" srcId="{37477DCD-FE8D-4F88-8769-4B2E00BA3FB6}" destId="{523CF7A4-9177-4C07-A393-2721D989A2A5}" srcOrd="0" destOrd="0" parTransId="{A8292DF0-A855-4E54-BDBC-AB9EBC233EEC}" sibTransId="{E483ED66-F724-47BB-B993-2DE206252373}"/>
    <dgm:cxn modelId="{7A9C6F2D-FE74-49DA-B4F4-6D54C069FBBE}" type="presOf" srcId="{03564AF5-2E24-4679-804F-30F3DFC7AE12}" destId="{BC3EB2FC-E61C-4225-8652-35473674CDD9}" srcOrd="0" destOrd="5" presId="urn:microsoft.com/office/officeart/2005/8/layout/hList1"/>
    <dgm:cxn modelId="{B0D5255E-FF99-40D5-9BFD-BB2F48AD70C9}" srcId="{523CF7A4-9177-4C07-A393-2721D989A2A5}" destId="{8E88F572-C45C-4AC3-A99D-7A72B22C43C3}" srcOrd="0" destOrd="0" parTransId="{CCDC2081-172B-48A6-8786-AF75C170E737}" sibTransId="{99BFEFD9-2925-4708-A60C-B2FDE0D60AF0}"/>
    <dgm:cxn modelId="{1987D248-E1BB-4567-B613-ACBF8EC4E146}" srcId="{C14552CF-E598-416E-A543-5F5F0789A3D8}" destId="{F08D818F-B047-4397-BE1F-5792CD043B93}" srcOrd="0" destOrd="0" parTransId="{3E19CFC1-540B-4513-AFB0-1B0D93840E61}" sibTransId="{BA9A9993-2B2F-448D-8D77-8D45F246B325}"/>
    <dgm:cxn modelId="{1CB97E69-BB36-4F11-A06B-04AE8C86646E}" type="presOf" srcId="{523CF7A4-9177-4C07-A393-2721D989A2A5}" destId="{08D737CA-2990-416F-8D0D-AF6ACA8563E6}" srcOrd="0" destOrd="0" presId="urn:microsoft.com/office/officeart/2005/8/layout/hList1"/>
    <dgm:cxn modelId="{4642606D-465A-4F12-BA30-F56141DCDA09}" type="presOf" srcId="{ACDD935F-0545-47B3-9917-0540E9157F8B}" destId="{BC3EB2FC-E61C-4225-8652-35473674CDD9}" srcOrd="0" destOrd="3" presId="urn:microsoft.com/office/officeart/2005/8/layout/hList1"/>
    <dgm:cxn modelId="{5340BC4D-A295-4DA9-9931-21E0FD378AA9}" type="presOf" srcId="{D6DB9324-DC93-46EC-9F42-0F3FCAE54575}" destId="{BC3EB2FC-E61C-4225-8652-35473674CDD9}" srcOrd="0" destOrd="1" presId="urn:microsoft.com/office/officeart/2005/8/layout/hList1"/>
    <dgm:cxn modelId="{AECFBC6F-CCE3-4F70-B3DE-AA80D4508D4D}" srcId="{523CF7A4-9177-4C07-A393-2721D989A2A5}" destId="{5EB2E1FF-0B86-456D-89E5-262065900018}" srcOrd="3" destOrd="0" parTransId="{A92DCC6A-7856-4CC2-823C-0CE40762831F}" sibTransId="{F5BE4C9F-EF9B-46FB-9582-48AC7E9553F7}"/>
    <dgm:cxn modelId="{A491B076-61A0-4B94-92D1-35C5D36FB602}" type="presOf" srcId="{C14552CF-E598-416E-A543-5F5F0789A3D8}" destId="{84F8D810-7966-45DA-A7A3-E5DED8F7475B}" srcOrd="0" destOrd="0" presId="urn:microsoft.com/office/officeart/2005/8/layout/hList1"/>
    <dgm:cxn modelId="{7BCB1578-13BF-4E66-9D40-34B488E78514}" type="presOf" srcId="{61B27EAB-066F-406B-8564-14E2F5014977}" destId="{BC3EB2FC-E61C-4225-8652-35473674CDD9}" srcOrd="0" destOrd="9" presId="urn:microsoft.com/office/officeart/2005/8/layout/hList1"/>
    <dgm:cxn modelId="{A02C9682-26FE-49D2-A937-87630617C770}" type="presOf" srcId="{6D704868-8AAD-4DB5-B9B6-FE93A1DC178C}" destId="{BC3EB2FC-E61C-4225-8652-35473674CDD9}" srcOrd="0" destOrd="2" presId="urn:microsoft.com/office/officeart/2005/8/layout/hList1"/>
    <dgm:cxn modelId="{E43A6687-B056-4BE5-9653-25563D5BAD32}" type="presOf" srcId="{EC9CE4ED-3EF7-4A20-9697-9B701D6527FC}" destId="{B2D8BEAF-D990-41D2-B2F7-B18289D4B73F}" srcOrd="0" destOrd="1" presId="urn:microsoft.com/office/officeart/2005/8/layout/hList1"/>
    <dgm:cxn modelId="{0625F490-FFF9-4651-AB09-677568DEB1D4}" srcId="{D6DB9324-DC93-46EC-9F42-0F3FCAE54575}" destId="{ACDD935F-0545-47B3-9917-0540E9157F8B}" srcOrd="1" destOrd="0" parTransId="{B100EA6F-F542-44CF-97B8-06D1A9894F05}" sibTransId="{A4CAB17F-6496-474A-8D97-678E9A2A6412}"/>
    <dgm:cxn modelId="{DC817298-4A01-41FA-B16A-ACCB81F23585}" srcId="{523CF7A4-9177-4C07-A393-2721D989A2A5}" destId="{03564AF5-2E24-4679-804F-30F3DFC7AE12}" srcOrd="2" destOrd="0" parTransId="{0DE70904-351B-42D0-B05F-6605BE49E295}" sibTransId="{2E06A885-AD73-4AE0-B285-C3D6AC25735C}"/>
    <dgm:cxn modelId="{90FB0699-7B3D-4A43-92BD-D1179B1402B1}" type="presOf" srcId="{474FEC0F-3696-48EA-BAB0-3B456D14884A}" destId="{BC3EB2FC-E61C-4225-8652-35473674CDD9}" srcOrd="0" destOrd="4" presId="urn:microsoft.com/office/officeart/2005/8/layout/hList1"/>
    <dgm:cxn modelId="{0AB2B39B-ECCA-4424-BFEA-E30AC48253DA}" srcId="{523CF7A4-9177-4C07-A393-2721D989A2A5}" destId="{D6DB9324-DC93-46EC-9F42-0F3FCAE54575}" srcOrd="1" destOrd="0" parTransId="{A26137AC-88BF-420A-A68E-5B0C88F617CD}" sibTransId="{FDB77AA4-C76F-43B1-9EB7-7B17100F93AF}"/>
    <dgm:cxn modelId="{1E5D22A5-9ED2-4BE0-9AFE-EB3A9EF3D54A}" type="presOf" srcId="{3D7CBCE9-6CD6-4056-A440-DB614DB185C8}" destId="{BC3EB2FC-E61C-4225-8652-35473674CDD9}" srcOrd="0" destOrd="7" presId="urn:microsoft.com/office/officeart/2005/8/layout/hList1"/>
    <dgm:cxn modelId="{30905FAA-461D-409E-8201-F79CC9038D1D}" type="presOf" srcId="{5EB2E1FF-0B86-456D-89E5-262065900018}" destId="{BC3EB2FC-E61C-4225-8652-35473674CDD9}" srcOrd="0" destOrd="6" presId="urn:microsoft.com/office/officeart/2005/8/layout/hList1"/>
    <dgm:cxn modelId="{589642B4-34B0-4CAE-BF45-539D392D4EE2}" srcId="{D6DB9324-DC93-46EC-9F42-0F3FCAE54575}" destId="{6D704868-8AAD-4DB5-B9B6-FE93A1DC178C}" srcOrd="0" destOrd="0" parTransId="{40847BDB-F83B-4A8D-B4AD-9265D4414856}" sibTransId="{D223F2C5-27A5-4BA6-8D26-85B98E83F3C4}"/>
    <dgm:cxn modelId="{972B05B5-731E-4099-9B21-44B0D6E0D2EB}" srcId="{37477DCD-FE8D-4F88-8769-4B2E00BA3FB6}" destId="{C14552CF-E598-416E-A543-5F5F0789A3D8}" srcOrd="1" destOrd="0" parTransId="{073BA73F-640F-4D0E-849B-45DBE2946AE9}" sibTransId="{FFE5EB52-8707-4925-8122-BDBAAB2846EC}"/>
    <dgm:cxn modelId="{16156BB7-1DF7-42B3-92DC-DA1705C6BDF4}" srcId="{523CF7A4-9177-4C07-A393-2721D989A2A5}" destId="{61B27EAB-066F-406B-8564-14E2F5014977}" srcOrd="6" destOrd="0" parTransId="{70EE45C8-DAEF-418D-80BB-8E672856D28E}" sibTransId="{B69F2A32-0418-4D53-9203-DCE0B3563BF1}"/>
    <dgm:cxn modelId="{002942B8-B42B-4443-B5C7-7C58F6E57AFD}" type="presOf" srcId="{8E88F572-C45C-4AC3-A99D-7A72B22C43C3}" destId="{BC3EB2FC-E61C-4225-8652-35473674CDD9}" srcOrd="0" destOrd="0" presId="urn:microsoft.com/office/officeart/2005/8/layout/hList1"/>
    <dgm:cxn modelId="{008A7FB8-5C37-4422-9325-BF132D846238}" srcId="{C14552CF-E598-416E-A543-5F5F0789A3D8}" destId="{EC9CE4ED-3EF7-4A20-9697-9B701D6527FC}" srcOrd="1" destOrd="0" parTransId="{D361F32A-2964-45C6-8D9A-AD1B44BF0439}" sibTransId="{7DBA5069-62B1-4BE9-A918-1E113B90930C}"/>
    <dgm:cxn modelId="{4B2586C3-E173-4D80-A4B3-94CC6DB26540}" srcId="{523CF7A4-9177-4C07-A393-2721D989A2A5}" destId="{3D7CBCE9-6CD6-4056-A440-DB614DB185C8}" srcOrd="4" destOrd="0" parTransId="{AF2A5A23-E019-42F0-A452-0CD2DA92A428}" sibTransId="{7A8C7B4D-11CC-419A-B361-ACB559CDB9ED}"/>
    <dgm:cxn modelId="{FAA632DB-28B3-4D22-93BA-CB96C1C4453B}" type="presOf" srcId="{37477DCD-FE8D-4F88-8769-4B2E00BA3FB6}" destId="{22C717A5-B464-468C-B9DF-6DA890309EF7}" srcOrd="0" destOrd="0" presId="urn:microsoft.com/office/officeart/2005/8/layout/hList1"/>
    <dgm:cxn modelId="{0CB025DF-EE68-407F-B1F9-464F08F4E34A}" type="presOf" srcId="{F08D818F-B047-4397-BE1F-5792CD043B93}" destId="{B2D8BEAF-D990-41D2-B2F7-B18289D4B73F}" srcOrd="0" destOrd="0" presId="urn:microsoft.com/office/officeart/2005/8/layout/hList1"/>
    <dgm:cxn modelId="{23583DDF-C6A4-4C58-8880-0B65FD78D48A}" srcId="{523CF7A4-9177-4C07-A393-2721D989A2A5}" destId="{52D9797E-1B33-4BD1-83AA-08A47DBEB51A}" srcOrd="5" destOrd="0" parTransId="{A509B8E2-D651-4620-8DC4-D824885C7165}" sibTransId="{EEB6B036-7CC8-4DC2-BC57-027B80A8F954}"/>
    <dgm:cxn modelId="{C9D6B3E2-47FB-4B45-BA85-910A058A61D5}" srcId="{D6DB9324-DC93-46EC-9F42-0F3FCAE54575}" destId="{474FEC0F-3696-48EA-BAB0-3B456D14884A}" srcOrd="2" destOrd="0" parTransId="{9C9A4CFF-1D16-469D-8237-53FADE850610}" sibTransId="{0787E8D9-92B2-4AFC-BF11-6B6D076A4028}"/>
    <dgm:cxn modelId="{D6F423EE-BD6F-4E87-8844-2E4BAD57B15D}" type="presOf" srcId="{93F684ED-4779-4F4D-BE9E-6BAFBE506E48}" destId="{B2D8BEAF-D990-41D2-B2F7-B18289D4B73F}" srcOrd="0" destOrd="2" presId="urn:microsoft.com/office/officeart/2005/8/layout/hList1"/>
    <dgm:cxn modelId="{836B2192-525C-4452-A597-218EF0CB22BF}" type="presParOf" srcId="{22C717A5-B464-468C-B9DF-6DA890309EF7}" destId="{4DA7DDC5-5E66-4BC1-95EE-F3B132160318}" srcOrd="0" destOrd="0" presId="urn:microsoft.com/office/officeart/2005/8/layout/hList1"/>
    <dgm:cxn modelId="{BF9F62C0-DE48-42A8-A4B6-345DD50E98CF}" type="presParOf" srcId="{4DA7DDC5-5E66-4BC1-95EE-F3B132160318}" destId="{08D737CA-2990-416F-8D0D-AF6ACA8563E6}" srcOrd="0" destOrd="0" presId="urn:microsoft.com/office/officeart/2005/8/layout/hList1"/>
    <dgm:cxn modelId="{F98933FB-7729-4E54-8B32-3927C9A5312F}" type="presParOf" srcId="{4DA7DDC5-5E66-4BC1-95EE-F3B132160318}" destId="{BC3EB2FC-E61C-4225-8652-35473674CDD9}" srcOrd="1" destOrd="0" presId="urn:microsoft.com/office/officeart/2005/8/layout/hList1"/>
    <dgm:cxn modelId="{87420105-5A60-4FED-89B9-A2046A179B82}" type="presParOf" srcId="{22C717A5-B464-468C-B9DF-6DA890309EF7}" destId="{19F1B85A-2663-483F-AEFE-066FBD96F13C}" srcOrd="1" destOrd="0" presId="urn:microsoft.com/office/officeart/2005/8/layout/hList1"/>
    <dgm:cxn modelId="{FB0A07C3-8B23-4152-8B1A-805E85FE8CED}" type="presParOf" srcId="{22C717A5-B464-468C-B9DF-6DA890309EF7}" destId="{0BFC715D-7A70-429F-88F1-86B8CBABDEA2}" srcOrd="2" destOrd="0" presId="urn:microsoft.com/office/officeart/2005/8/layout/hList1"/>
    <dgm:cxn modelId="{6269AC94-F2D6-4549-8100-05AAEACCC838}" type="presParOf" srcId="{0BFC715D-7A70-429F-88F1-86B8CBABDEA2}" destId="{84F8D810-7966-45DA-A7A3-E5DED8F7475B}" srcOrd="0" destOrd="0" presId="urn:microsoft.com/office/officeart/2005/8/layout/hList1"/>
    <dgm:cxn modelId="{37284312-0CEF-449B-A8D3-9B546AE96FCD}" type="presParOf" srcId="{0BFC715D-7A70-429F-88F1-86B8CBABDEA2}" destId="{B2D8BEAF-D990-41D2-B2F7-B18289D4B73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CC007-0288-4972-BC42-EE131100050D}"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AU"/>
        </a:p>
      </dgm:t>
    </dgm:pt>
    <dgm:pt modelId="{734EEE7D-36E1-4BDD-9CD3-DD346464E7AA}">
      <dgm:prSet phldrT="[Text]"/>
      <dgm:spPr>
        <a:ln w="19050">
          <a:solidFill>
            <a:schemeClr val="bg1"/>
          </a:solidFill>
        </a:ln>
      </dgm:spPr>
      <dgm:t>
        <a:bodyPr/>
        <a:lstStyle/>
        <a:p>
          <a:r>
            <a:rPr lang="en-AU" b="1"/>
            <a:t>General Readiness Criteria</a:t>
          </a:r>
        </a:p>
      </dgm:t>
    </dgm:pt>
    <dgm:pt modelId="{598288F1-F6DD-41CE-97EA-A14D894F78DC}" type="parTrans" cxnId="{F5EF2D62-FAFF-4EFA-AEFE-BBB5C6409249}">
      <dgm:prSet/>
      <dgm:spPr/>
      <dgm:t>
        <a:bodyPr/>
        <a:lstStyle/>
        <a:p>
          <a:endParaRPr lang="en-AU"/>
        </a:p>
      </dgm:t>
    </dgm:pt>
    <dgm:pt modelId="{514DB701-1B0D-4B8D-8C38-347DE824B889}" type="sibTrans" cxnId="{F5EF2D62-FAFF-4EFA-AEFE-BBB5C6409249}">
      <dgm:prSet/>
      <dgm:spPr>
        <a:noFill/>
        <a:ln w="19050">
          <a:noFill/>
        </a:ln>
      </dgm:spPr>
      <dgm:t>
        <a:bodyPr/>
        <a:lstStyle/>
        <a:p>
          <a:endParaRPr lang="en-AU"/>
        </a:p>
      </dgm:t>
    </dgm:pt>
    <dgm:pt modelId="{72A863C1-1133-4339-9702-66755BA81F0A}">
      <dgm:prSet custT="1"/>
      <dgm:spPr/>
      <dgm:t>
        <a:bodyPr/>
        <a:lstStyle/>
        <a:p>
          <a:pPr>
            <a:buFont typeface="Arial" panose="020B0604020202020204" pitchFamily="34" charset="0"/>
            <a:buNone/>
          </a:pPr>
          <a:endParaRPr lang="en-AU" sz="1600"/>
        </a:p>
      </dgm:t>
    </dgm:pt>
    <dgm:pt modelId="{FD3E3618-252E-4E44-A7E0-2C7C9D08D1B9}" type="parTrans" cxnId="{A5E73D2C-DB9C-4ED6-9217-5C34D66AACEB}">
      <dgm:prSet/>
      <dgm:spPr/>
      <dgm:t>
        <a:bodyPr/>
        <a:lstStyle/>
        <a:p>
          <a:endParaRPr lang="en-AU"/>
        </a:p>
      </dgm:t>
    </dgm:pt>
    <dgm:pt modelId="{B3FB26CE-0A0D-488C-8447-30F1418DF92F}" type="sibTrans" cxnId="{A5E73D2C-DB9C-4ED6-9217-5C34D66AACEB}">
      <dgm:prSet/>
      <dgm:spPr/>
      <dgm:t>
        <a:bodyPr/>
        <a:lstStyle/>
        <a:p>
          <a:endParaRPr lang="en-AU"/>
        </a:p>
      </dgm:t>
    </dgm:pt>
    <dgm:pt modelId="{5F5EA994-F2F5-47F3-A6BE-9CB79D7F4524}">
      <dgm:prSet/>
      <dgm:spPr/>
      <dgm:t>
        <a:bodyPr/>
        <a:lstStyle/>
        <a:p>
          <a:r>
            <a:rPr lang="en-AU" b="1"/>
            <a:t>Specific Readiness Criteria</a:t>
          </a:r>
        </a:p>
      </dgm:t>
    </dgm:pt>
    <dgm:pt modelId="{B0D0ED03-42C1-4201-9F91-75D8412750FA}" type="parTrans" cxnId="{6CC14908-7331-4EA6-8DE4-E8F05F16B2DD}">
      <dgm:prSet/>
      <dgm:spPr/>
      <dgm:t>
        <a:bodyPr/>
        <a:lstStyle/>
        <a:p>
          <a:endParaRPr lang="en-AU"/>
        </a:p>
      </dgm:t>
    </dgm:pt>
    <dgm:pt modelId="{8ACCC70F-F6F3-47E8-9AD6-9AA55A81CF1B}" type="sibTrans" cxnId="{6CC14908-7331-4EA6-8DE4-E8F05F16B2DD}">
      <dgm:prSet/>
      <dgm:spPr>
        <a:noFill/>
        <a:ln w="15875">
          <a:noFill/>
        </a:ln>
      </dgm:spPr>
      <dgm:t>
        <a:bodyPr/>
        <a:lstStyle/>
        <a:p>
          <a:endParaRPr lang="en-AU"/>
        </a:p>
      </dgm:t>
    </dgm:pt>
    <dgm:pt modelId="{14D75F90-221F-4388-91A0-9C508D25D787}">
      <dgm:prSet/>
      <dgm:spPr>
        <a:ln w="19050">
          <a:solidFill>
            <a:schemeClr val="bg1"/>
          </a:solidFill>
        </a:ln>
      </dgm:spPr>
      <dgm:t>
        <a:bodyPr/>
        <a:lstStyle/>
        <a:p>
          <a:r>
            <a:rPr lang="en-AU" b="1"/>
            <a:t>Metering Transition Plan monitoring</a:t>
          </a:r>
        </a:p>
      </dgm:t>
    </dgm:pt>
    <dgm:pt modelId="{428E8EA1-CC81-419A-9D78-C41BF662DFB5}" type="parTrans" cxnId="{DD4C38A7-698C-45A4-8BA0-1F35F446F417}">
      <dgm:prSet/>
      <dgm:spPr/>
      <dgm:t>
        <a:bodyPr/>
        <a:lstStyle/>
        <a:p>
          <a:endParaRPr lang="en-AU"/>
        </a:p>
      </dgm:t>
    </dgm:pt>
    <dgm:pt modelId="{5FA1F84E-9F50-4EC1-82AE-2A912FDCE655}" type="sibTrans" cxnId="{DD4C38A7-698C-45A4-8BA0-1F35F446F417}">
      <dgm:prSet/>
      <dgm:spPr>
        <a:solidFill>
          <a:schemeClr val="bg2"/>
        </a:solidFill>
        <a:ln w="19050">
          <a:noFill/>
        </a:ln>
      </dgm:spPr>
      <dgm:t>
        <a:bodyPr/>
        <a:lstStyle/>
        <a:p>
          <a:endParaRPr lang="en-AU"/>
        </a:p>
      </dgm:t>
    </dgm:pt>
    <dgm:pt modelId="{50CF2A2A-A880-47DF-9706-5660B6DF605C}" type="pres">
      <dgm:prSet presAssocID="{DDECC007-0288-4972-BC42-EE131100050D}" presName="Name0" presStyleCnt="0">
        <dgm:presLayoutVars>
          <dgm:chMax/>
          <dgm:chPref/>
          <dgm:dir/>
          <dgm:animLvl val="lvl"/>
        </dgm:presLayoutVars>
      </dgm:prSet>
      <dgm:spPr/>
    </dgm:pt>
    <dgm:pt modelId="{EB2B7165-DF6E-4FB5-80AA-6599FBB1E4E0}" type="pres">
      <dgm:prSet presAssocID="{734EEE7D-36E1-4BDD-9CD3-DD346464E7AA}" presName="composite" presStyleCnt="0"/>
      <dgm:spPr/>
    </dgm:pt>
    <dgm:pt modelId="{E6E3F6E2-2CAF-4C44-B79C-353545247DB9}" type="pres">
      <dgm:prSet presAssocID="{734EEE7D-36E1-4BDD-9CD3-DD346464E7AA}" presName="Parent1" presStyleLbl="node1" presStyleIdx="0" presStyleCnt="6" custLinFactX="-5642" custLinFactNeighborX="-100000" custLinFactNeighborY="1351">
        <dgm:presLayoutVars>
          <dgm:chMax val="1"/>
          <dgm:chPref val="1"/>
          <dgm:bulletEnabled val="1"/>
        </dgm:presLayoutVars>
      </dgm:prSet>
      <dgm:spPr/>
    </dgm:pt>
    <dgm:pt modelId="{29A13746-FDD8-44A6-9C35-1C3B355ED5AD}" type="pres">
      <dgm:prSet presAssocID="{734EEE7D-36E1-4BDD-9CD3-DD346464E7AA}" presName="Childtext1" presStyleLbl="revTx" presStyleIdx="0" presStyleCnt="3" custLinFactNeighborX="-391" custLinFactNeighborY="460">
        <dgm:presLayoutVars>
          <dgm:chMax val="0"/>
          <dgm:chPref val="0"/>
          <dgm:bulletEnabled val="1"/>
        </dgm:presLayoutVars>
      </dgm:prSet>
      <dgm:spPr/>
    </dgm:pt>
    <dgm:pt modelId="{A01F2385-B044-4E9D-9C07-8597BAAD3767}" type="pres">
      <dgm:prSet presAssocID="{734EEE7D-36E1-4BDD-9CD3-DD346464E7AA}" presName="BalanceSpacing" presStyleCnt="0"/>
      <dgm:spPr/>
    </dgm:pt>
    <dgm:pt modelId="{8EA0FE4B-D4D9-4269-911E-9012E28B1F1A}" type="pres">
      <dgm:prSet presAssocID="{734EEE7D-36E1-4BDD-9CD3-DD346464E7AA}" presName="BalanceSpacing1" presStyleCnt="0"/>
      <dgm:spPr/>
    </dgm:pt>
    <dgm:pt modelId="{73E06B24-F977-4535-AD8F-66D4C2CD2030}" type="pres">
      <dgm:prSet presAssocID="{514DB701-1B0D-4B8D-8C38-347DE824B889}" presName="Accent1Text" presStyleLbl="node1" presStyleIdx="1" presStyleCnt="6" custLinFactNeighborY="0"/>
      <dgm:spPr/>
    </dgm:pt>
    <dgm:pt modelId="{FA3A4705-A794-4512-9826-BE94D90891BC}" type="pres">
      <dgm:prSet presAssocID="{514DB701-1B0D-4B8D-8C38-347DE824B889}" presName="spaceBetweenRectangles" presStyleCnt="0"/>
      <dgm:spPr/>
    </dgm:pt>
    <dgm:pt modelId="{109CCF2E-E440-4505-B60D-3446BCC75D3B}" type="pres">
      <dgm:prSet presAssocID="{5F5EA994-F2F5-47F3-A6BE-9CB79D7F4524}" presName="composite" presStyleCnt="0"/>
      <dgm:spPr/>
    </dgm:pt>
    <dgm:pt modelId="{919DC171-0513-45FB-A2B1-27140DC0D784}" type="pres">
      <dgm:prSet presAssocID="{5F5EA994-F2F5-47F3-A6BE-9CB79D7F4524}" presName="Parent1" presStyleLbl="node1" presStyleIdx="2" presStyleCnt="6" custLinFactNeighborX="-4016">
        <dgm:presLayoutVars>
          <dgm:chMax val="1"/>
          <dgm:chPref val="1"/>
          <dgm:bulletEnabled val="1"/>
        </dgm:presLayoutVars>
      </dgm:prSet>
      <dgm:spPr/>
    </dgm:pt>
    <dgm:pt modelId="{B8622B10-50AB-45FE-B491-4FA8C6E39776}" type="pres">
      <dgm:prSet presAssocID="{5F5EA994-F2F5-47F3-A6BE-9CB79D7F4524}" presName="Childtext1" presStyleLbl="revTx" presStyleIdx="1" presStyleCnt="3" custScaleX="124000" custScaleY="131140" custLinFactNeighborX="-14148" custLinFactNeighborY="2424">
        <dgm:presLayoutVars>
          <dgm:chMax val="0"/>
          <dgm:chPref val="0"/>
          <dgm:bulletEnabled val="1"/>
        </dgm:presLayoutVars>
      </dgm:prSet>
      <dgm:spPr/>
    </dgm:pt>
    <dgm:pt modelId="{62C502AA-A94F-4607-BCBE-98367F06E8B8}" type="pres">
      <dgm:prSet presAssocID="{5F5EA994-F2F5-47F3-A6BE-9CB79D7F4524}" presName="BalanceSpacing" presStyleCnt="0"/>
      <dgm:spPr/>
    </dgm:pt>
    <dgm:pt modelId="{9B2BF380-B345-4123-8D63-8B662B9A721D}" type="pres">
      <dgm:prSet presAssocID="{5F5EA994-F2F5-47F3-A6BE-9CB79D7F4524}" presName="BalanceSpacing1" presStyleCnt="0"/>
      <dgm:spPr/>
    </dgm:pt>
    <dgm:pt modelId="{8F6E0E23-67E9-4292-81B4-D74EF70D41A0}" type="pres">
      <dgm:prSet presAssocID="{8ACCC70F-F6F3-47E8-9AD6-9AA55A81CF1B}" presName="Accent1Text" presStyleLbl="node1" presStyleIdx="3" presStyleCnt="6" custLinFactNeighborX="-3514"/>
      <dgm:spPr/>
    </dgm:pt>
    <dgm:pt modelId="{43507E78-9AD4-44EC-B396-BE8C1A94E7B7}" type="pres">
      <dgm:prSet presAssocID="{8ACCC70F-F6F3-47E8-9AD6-9AA55A81CF1B}" presName="spaceBetweenRectangles" presStyleCnt="0"/>
      <dgm:spPr/>
    </dgm:pt>
    <dgm:pt modelId="{F8AA6D72-4092-459A-BC83-E26C812D53B5}" type="pres">
      <dgm:prSet presAssocID="{14D75F90-221F-4388-91A0-9C508D25D787}" presName="composite" presStyleCnt="0"/>
      <dgm:spPr/>
    </dgm:pt>
    <dgm:pt modelId="{D156DA55-2FFF-42C3-9B0D-22C310E3644D}" type="pres">
      <dgm:prSet presAssocID="{14D75F90-221F-4388-91A0-9C508D25D787}" presName="Parent1" presStyleLbl="node1" presStyleIdx="4" presStyleCnt="6">
        <dgm:presLayoutVars>
          <dgm:chMax val="1"/>
          <dgm:chPref val="1"/>
          <dgm:bulletEnabled val="1"/>
        </dgm:presLayoutVars>
      </dgm:prSet>
      <dgm:spPr/>
    </dgm:pt>
    <dgm:pt modelId="{6E122DC8-A229-4937-8CF9-3EEADD8EBF29}" type="pres">
      <dgm:prSet presAssocID="{14D75F90-221F-4388-91A0-9C508D25D787}" presName="Childtext1" presStyleLbl="revTx" presStyleIdx="2" presStyleCnt="3" custLinFactNeighborX="-391" custLinFactNeighborY="460">
        <dgm:presLayoutVars>
          <dgm:chMax val="0"/>
          <dgm:chPref val="0"/>
          <dgm:bulletEnabled val="1"/>
        </dgm:presLayoutVars>
      </dgm:prSet>
      <dgm:spPr/>
    </dgm:pt>
    <dgm:pt modelId="{B1B7C26F-FFED-4A9E-B3F6-BBED18C71506}" type="pres">
      <dgm:prSet presAssocID="{14D75F90-221F-4388-91A0-9C508D25D787}" presName="BalanceSpacing" presStyleCnt="0"/>
      <dgm:spPr/>
    </dgm:pt>
    <dgm:pt modelId="{EFC87B96-094F-4A67-A731-69C445CED43C}" type="pres">
      <dgm:prSet presAssocID="{14D75F90-221F-4388-91A0-9C508D25D787}" presName="BalanceSpacing1" presStyleCnt="0"/>
      <dgm:spPr/>
    </dgm:pt>
    <dgm:pt modelId="{6C925BA4-5C67-49F8-A5DB-CB346D5748FC}" type="pres">
      <dgm:prSet presAssocID="{5FA1F84E-9F50-4EC1-82AE-2A912FDCE655}" presName="Accent1Text" presStyleLbl="node1" presStyleIdx="5" presStyleCnt="6"/>
      <dgm:spPr/>
    </dgm:pt>
  </dgm:ptLst>
  <dgm:cxnLst>
    <dgm:cxn modelId="{6CC14908-7331-4EA6-8DE4-E8F05F16B2DD}" srcId="{DDECC007-0288-4972-BC42-EE131100050D}" destId="{5F5EA994-F2F5-47F3-A6BE-9CB79D7F4524}" srcOrd="1" destOrd="0" parTransId="{B0D0ED03-42C1-4201-9F91-75D8412750FA}" sibTransId="{8ACCC70F-F6F3-47E8-9AD6-9AA55A81CF1B}"/>
    <dgm:cxn modelId="{A5E73D2C-DB9C-4ED6-9217-5C34D66AACEB}" srcId="{734EEE7D-36E1-4BDD-9CD3-DD346464E7AA}" destId="{72A863C1-1133-4339-9702-66755BA81F0A}" srcOrd="0" destOrd="0" parTransId="{FD3E3618-252E-4E44-A7E0-2C7C9D08D1B9}" sibTransId="{B3FB26CE-0A0D-488C-8447-30F1418DF92F}"/>
    <dgm:cxn modelId="{F5EF2D62-FAFF-4EFA-AEFE-BBB5C6409249}" srcId="{DDECC007-0288-4972-BC42-EE131100050D}" destId="{734EEE7D-36E1-4BDD-9CD3-DD346464E7AA}" srcOrd="0" destOrd="0" parTransId="{598288F1-F6DD-41CE-97EA-A14D894F78DC}" sibTransId="{514DB701-1B0D-4B8D-8C38-347DE824B889}"/>
    <dgm:cxn modelId="{E95B6E49-D2B5-429C-B252-F7105C364B40}" type="presOf" srcId="{514DB701-1B0D-4B8D-8C38-347DE824B889}" destId="{73E06B24-F977-4535-AD8F-66D4C2CD2030}" srcOrd="0" destOrd="0" presId="urn:microsoft.com/office/officeart/2008/layout/AlternatingHexagons"/>
    <dgm:cxn modelId="{2DE6104D-64FE-4D1C-890A-FACFE361798D}" type="presOf" srcId="{5F5EA994-F2F5-47F3-A6BE-9CB79D7F4524}" destId="{919DC171-0513-45FB-A2B1-27140DC0D784}" srcOrd="0" destOrd="0" presId="urn:microsoft.com/office/officeart/2008/layout/AlternatingHexagons"/>
    <dgm:cxn modelId="{D8FB7C77-FF00-4224-88FE-D10A473920D0}" type="presOf" srcId="{72A863C1-1133-4339-9702-66755BA81F0A}" destId="{29A13746-FDD8-44A6-9C35-1C3B355ED5AD}" srcOrd="0" destOrd="0" presId="urn:microsoft.com/office/officeart/2008/layout/AlternatingHexagons"/>
    <dgm:cxn modelId="{2FDC9986-4EE3-4DF7-A81C-BECE5D84703F}" type="presOf" srcId="{5FA1F84E-9F50-4EC1-82AE-2A912FDCE655}" destId="{6C925BA4-5C67-49F8-A5DB-CB346D5748FC}" srcOrd="0" destOrd="0" presId="urn:microsoft.com/office/officeart/2008/layout/AlternatingHexagons"/>
    <dgm:cxn modelId="{4685DD8D-C6A7-4B35-99E4-A3425F5D4DA3}" type="presOf" srcId="{14D75F90-221F-4388-91A0-9C508D25D787}" destId="{D156DA55-2FFF-42C3-9B0D-22C310E3644D}" srcOrd="0" destOrd="0" presId="urn:microsoft.com/office/officeart/2008/layout/AlternatingHexagons"/>
    <dgm:cxn modelId="{62DAE78E-5731-4162-B42B-7F9803D28FB2}" type="presOf" srcId="{8ACCC70F-F6F3-47E8-9AD6-9AA55A81CF1B}" destId="{8F6E0E23-67E9-4292-81B4-D74EF70D41A0}" srcOrd="0" destOrd="0" presId="urn:microsoft.com/office/officeart/2008/layout/AlternatingHexagons"/>
    <dgm:cxn modelId="{DD4C38A7-698C-45A4-8BA0-1F35F446F417}" srcId="{DDECC007-0288-4972-BC42-EE131100050D}" destId="{14D75F90-221F-4388-91A0-9C508D25D787}" srcOrd="2" destOrd="0" parTransId="{428E8EA1-CC81-419A-9D78-C41BF662DFB5}" sibTransId="{5FA1F84E-9F50-4EC1-82AE-2A912FDCE655}"/>
    <dgm:cxn modelId="{5F005FD0-82D2-41C6-83FC-68CC625EC877}" type="presOf" srcId="{DDECC007-0288-4972-BC42-EE131100050D}" destId="{50CF2A2A-A880-47DF-9706-5660B6DF605C}" srcOrd="0" destOrd="0" presId="urn:microsoft.com/office/officeart/2008/layout/AlternatingHexagons"/>
    <dgm:cxn modelId="{DC2752FF-C04D-4686-96B4-AFDED5F674F5}" type="presOf" srcId="{734EEE7D-36E1-4BDD-9CD3-DD346464E7AA}" destId="{E6E3F6E2-2CAF-4C44-B79C-353545247DB9}" srcOrd="0" destOrd="0" presId="urn:microsoft.com/office/officeart/2008/layout/AlternatingHexagons"/>
    <dgm:cxn modelId="{DBC1DBE8-4FAC-4469-AEEC-ABB323F3F09F}" type="presParOf" srcId="{50CF2A2A-A880-47DF-9706-5660B6DF605C}" destId="{EB2B7165-DF6E-4FB5-80AA-6599FBB1E4E0}" srcOrd="0" destOrd="0" presId="urn:microsoft.com/office/officeart/2008/layout/AlternatingHexagons"/>
    <dgm:cxn modelId="{677A4457-29DB-4F02-BAA7-484C11FFF427}" type="presParOf" srcId="{EB2B7165-DF6E-4FB5-80AA-6599FBB1E4E0}" destId="{E6E3F6E2-2CAF-4C44-B79C-353545247DB9}" srcOrd="0" destOrd="0" presId="urn:microsoft.com/office/officeart/2008/layout/AlternatingHexagons"/>
    <dgm:cxn modelId="{CC234A9E-7E4E-4F2B-902C-E3097162E829}" type="presParOf" srcId="{EB2B7165-DF6E-4FB5-80AA-6599FBB1E4E0}" destId="{29A13746-FDD8-44A6-9C35-1C3B355ED5AD}" srcOrd="1" destOrd="0" presId="urn:microsoft.com/office/officeart/2008/layout/AlternatingHexagons"/>
    <dgm:cxn modelId="{994AA9CC-4190-4FCF-A092-FC216B26271D}" type="presParOf" srcId="{EB2B7165-DF6E-4FB5-80AA-6599FBB1E4E0}" destId="{A01F2385-B044-4E9D-9C07-8597BAAD3767}" srcOrd="2" destOrd="0" presId="urn:microsoft.com/office/officeart/2008/layout/AlternatingHexagons"/>
    <dgm:cxn modelId="{2BE5904A-DA6F-4E02-BD29-F086F66BE75E}" type="presParOf" srcId="{EB2B7165-DF6E-4FB5-80AA-6599FBB1E4E0}" destId="{8EA0FE4B-D4D9-4269-911E-9012E28B1F1A}" srcOrd="3" destOrd="0" presId="urn:microsoft.com/office/officeart/2008/layout/AlternatingHexagons"/>
    <dgm:cxn modelId="{C0DF0E4A-9970-4280-8490-EA0B3473565F}" type="presParOf" srcId="{EB2B7165-DF6E-4FB5-80AA-6599FBB1E4E0}" destId="{73E06B24-F977-4535-AD8F-66D4C2CD2030}" srcOrd="4" destOrd="0" presId="urn:microsoft.com/office/officeart/2008/layout/AlternatingHexagons"/>
    <dgm:cxn modelId="{01551B50-EDE2-4CCA-9AEF-3A82A24CF7FA}" type="presParOf" srcId="{50CF2A2A-A880-47DF-9706-5660B6DF605C}" destId="{FA3A4705-A794-4512-9826-BE94D90891BC}" srcOrd="1" destOrd="0" presId="urn:microsoft.com/office/officeart/2008/layout/AlternatingHexagons"/>
    <dgm:cxn modelId="{13A3FE53-F4E6-4704-BFE6-C0F1BFC74816}" type="presParOf" srcId="{50CF2A2A-A880-47DF-9706-5660B6DF605C}" destId="{109CCF2E-E440-4505-B60D-3446BCC75D3B}" srcOrd="2" destOrd="0" presId="urn:microsoft.com/office/officeart/2008/layout/AlternatingHexagons"/>
    <dgm:cxn modelId="{F0BAF7C7-8466-461F-AA2B-F04A48BAB451}" type="presParOf" srcId="{109CCF2E-E440-4505-B60D-3446BCC75D3B}" destId="{919DC171-0513-45FB-A2B1-27140DC0D784}" srcOrd="0" destOrd="0" presId="urn:microsoft.com/office/officeart/2008/layout/AlternatingHexagons"/>
    <dgm:cxn modelId="{4C7CB176-2AFE-47A7-BDF6-E338A00F3D6E}" type="presParOf" srcId="{109CCF2E-E440-4505-B60D-3446BCC75D3B}" destId="{B8622B10-50AB-45FE-B491-4FA8C6E39776}" srcOrd="1" destOrd="0" presId="urn:microsoft.com/office/officeart/2008/layout/AlternatingHexagons"/>
    <dgm:cxn modelId="{7D015025-0608-42D5-9F1B-AAD46F7046A4}" type="presParOf" srcId="{109CCF2E-E440-4505-B60D-3446BCC75D3B}" destId="{62C502AA-A94F-4607-BCBE-98367F06E8B8}" srcOrd="2" destOrd="0" presId="urn:microsoft.com/office/officeart/2008/layout/AlternatingHexagons"/>
    <dgm:cxn modelId="{99BB1935-217E-4DB9-B53B-1313992B3FA2}" type="presParOf" srcId="{109CCF2E-E440-4505-B60D-3446BCC75D3B}" destId="{9B2BF380-B345-4123-8D63-8B662B9A721D}" srcOrd="3" destOrd="0" presId="urn:microsoft.com/office/officeart/2008/layout/AlternatingHexagons"/>
    <dgm:cxn modelId="{51BE2C19-DD03-4039-ACA6-E2ED2056F858}" type="presParOf" srcId="{109CCF2E-E440-4505-B60D-3446BCC75D3B}" destId="{8F6E0E23-67E9-4292-81B4-D74EF70D41A0}" srcOrd="4" destOrd="0" presId="urn:microsoft.com/office/officeart/2008/layout/AlternatingHexagons"/>
    <dgm:cxn modelId="{1FD9D402-D692-4D14-9DE8-BC4B9E5016F9}" type="presParOf" srcId="{50CF2A2A-A880-47DF-9706-5660B6DF605C}" destId="{43507E78-9AD4-44EC-B396-BE8C1A94E7B7}" srcOrd="3" destOrd="0" presId="urn:microsoft.com/office/officeart/2008/layout/AlternatingHexagons"/>
    <dgm:cxn modelId="{6F8C9768-6820-4C99-AE89-14117119D716}" type="presParOf" srcId="{50CF2A2A-A880-47DF-9706-5660B6DF605C}" destId="{F8AA6D72-4092-459A-BC83-E26C812D53B5}" srcOrd="4" destOrd="0" presId="urn:microsoft.com/office/officeart/2008/layout/AlternatingHexagons"/>
    <dgm:cxn modelId="{446CDD83-38D4-42E8-8563-EA88F27879C3}" type="presParOf" srcId="{F8AA6D72-4092-459A-BC83-E26C812D53B5}" destId="{D156DA55-2FFF-42C3-9B0D-22C310E3644D}" srcOrd="0" destOrd="0" presId="urn:microsoft.com/office/officeart/2008/layout/AlternatingHexagons"/>
    <dgm:cxn modelId="{796517D7-3E48-415E-856A-BE9BEC3DDADE}" type="presParOf" srcId="{F8AA6D72-4092-459A-BC83-E26C812D53B5}" destId="{6E122DC8-A229-4937-8CF9-3EEADD8EBF29}" srcOrd="1" destOrd="0" presId="urn:microsoft.com/office/officeart/2008/layout/AlternatingHexagons"/>
    <dgm:cxn modelId="{1D3E4314-AC49-46F3-9F1A-C2E626401E2B}" type="presParOf" srcId="{F8AA6D72-4092-459A-BC83-E26C812D53B5}" destId="{B1B7C26F-FFED-4A9E-B3F6-BBED18C71506}" srcOrd="2" destOrd="0" presId="urn:microsoft.com/office/officeart/2008/layout/AlternatingHexagons"/>
    <dgm:cxn modelId="{D72A7268-4BE5-4D1F-B404-66550213CF38}" type="presParOf" srcId="{F8AA6D72-4092-459A-BC83-E26C812D53B5}" destId="{EFC87B96-094F-4A67-A731-69C445CED43C}" srcOrd="3" destOrd="0" presId="urn:microsoft.com/office/officeart/2008/layout/AlternatingHexagons"/>
    <dgm:cxn modelId="{3908A1FB-2120-4F8C-9597-97633E3433AB}" type="presParOf" srcId="{F8AA6D72-4092-459A-BC83-E26C812D53B5}" destId="{6C925BA4-5C67-49F8-A5DB-CB346D5748F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A62C4-0EB0-4389-8756-00943FD7BD80}">
      <dsp:nvSpPr>
        <dsp:cNvPr id="0" name=""/>
        <dsp:cNvSpPr/>
      </dsp:nvSpPr>
      <dsp:spPr>
        <a:xfrm>
          <a:off x="3430281" y="297249"/>
          <a:ext cx="2096304" cy="820479"/>
        </a:xfrm>
        <a:prstGeom prst="roundRect">
          <a:avLst>
            <a:gd name="adj" fmla="val 10000"/>
          </a:avLst>
        </a:prstGeom>
        <a:solidFill>
          <a:schemeClr val="bg2">
            <a:lumMod val="2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Executive</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Forum (EF)</a:t>
          </a:r>
        </a:p>
      </dsp:txBody>
      <dsp:txXfrm>
        <a:off x="3454312" y="321280"/>
        <a:ext cx="2048242" cy="772417"/>
      </dsp:txXfrm>
    </dsp:sp>
    <dsp:sp modelId="{B4764B61-71EF-4044-97DE-4842DB84B74C}">
      <dsp:nvSpPr>
        <dsp:cNvPr id="0" name=""/>
        <dsp:cNvSpPr/>
      </dsp:nvSpPr>
      <dsp:spPr>
        <a:xfrm>
          <a:off x="4407620" y="1117729"/>
          <a:ext cx="91440" cy="265587"/>
        </a:xfrm>
        <a:custGeom>
          <a:avLst/>
          <a:gdLst/>
          <a:ahLst/>
          <a:cxnLst/>
          <a:rect l="0" t="0" r="0" b="0"/>
          <a:pathLst>
            <a:path>
              <a:moveTo>
                <a:pt x="76516" y="0"/>
              </a:moveTo>
              <a:lnTo>
                <a:pt x="76516" y="133199"/>
              </a:lnTo>
              <a:lnTo>
                <a:pt x="45720" y="133199"/>
              </a:lnTo>
              <a:lnTo>
                <a:pt x="45720" y="266399"/>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48075E22-F903-4251-A93D-54778DA0876E}">
      <dsp:nvSpPr>
        <dsp:cNvPr id="0" name=""/>
        <dsp:cNvSpPr/>
      </dsp:nvSpPr>
      <dsp:spPr>
        <a:xfrm>
          <a:off x="3405188" y="1383316"/>
          <a:ext cx="2096304" cy="824881"/>
        </a:xfrm>
        <a:prstGeom prst="roundRect">
          <a:avLst>
            <a:gd name="adj" fmla="val 10000"/>
          </a:avLst>
        </a:prstGeom>
        <a:solidFill>
          <a:schemeClr val="bg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Program Consultative Forum (PCF) </a:t>
          </a:r>
        </a:p>
      </dsp:txBody>
      <dsp:txXfrm>
        <a:off x="3429348" y="1407476"/>
        <a:ext cx="2047984" cy="776561"/>
      </dsp:txXfrm>
    </dsp:sp>
    <dsp:sp modelId="{83F83049-3F41-4EBF-ABD7-CC440FF6DB95}">
      <dsp:nvSpPr>
        <dsp:cNvPr id="0" name=""/>
        <dsp:cNvSpPr/>
      </dsp:nvSpPr>
      <dsp:spPr>
        <a:xfrm>
          <a:off x="1752629" y="2208198"/>
          <a:ext cx="2700710" cy="499381"/>
        </a:xfrm>
        <a:custGeom>
          <a:avLst/>
          <a:gdLst/>
          <a:ahLst/>
          <a:cxnLst/>
          <a:rect l="0" t="0" r="0" b="0"/>
          <a:pathLst>
            <a:path>
              <a:moveTo>
                <a:pt x="2720741" y="0"/>
              </a:moveTo>
              <a:lnTo>
                <a:pt x="2720741" y="315686"/>
              </a:lnTo>
              <a:lnTo>
                <a:pt x="0" y="315686"/>
              </a:lnTo>
              <a:lnTo>
                <a:pt x="0" y="631373"/>
              </a:lnTo>
            </a:path>
          </a:pathLst>
        </a:custGeom>
        <a:noFill/>
        <a:ln w="9525" cap="flat" cmpd="sng" algn="ctr">
          <a:solidFill>
            <a:schemeClr val="bg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59B61E4-8020-4C7C-9C69-77CE717A7307}">
      <dsp:nvSpPr>
        <dsp:cNvPr id="0" name=""/>
        <dsp:cNvSpPr/>
      </dsp:nvSpPr>
      <dsp:spPr>
        <a:xfrm>
          <a:off x="705913" y="2707580"/>
          <a:ext cx="2093432" cy="713134"/>
        </a:xfrm>
        <a:prstGeom prst="roundRect">
          <a:avLst>
            <a:gd name="adj" fmla="val 10000"/>
          </a:avLst>
        </a:prstGeom>
        <a:solidFill>
          <a:schemeClr val="accent3"/>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Readiness </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Working Group (RWG)</a:t>
          </a:r>
          <a:endParaRPr lang="en-AU" sz="1400" b="1" kern="1200">
            <a:solidFill>
              <a:sysClr val="window" lastClr="FFFFFF"/>
            </a:solidFill>
            <a:latin typeface="Calibri" panose="020F0502020204030204"/>
            <a:ea typeface="+mn-ea"/>
            <a:cs typeface="+mn-cs"/>
          </a:endParaRPr>
        </a:p>
      </dsp:txBody>
      <dsp:txXfrm>
        <a:off x="726800" y="2728467"/>
        <a:ext cx="2051658" cy="671360"/>
      </dsp:txXfrm>
    </dsp:sp>
    <dsp:sp modelId="{AFEBD396-684D-43EE-B74D-5B32B1C593E2}">
      <dsp:nvSpPr>
        <dsp:cNvPr id="0" name=""/>
        <dsp:cNvSpPr/>
      </dsp:nvSpPr>
      <dsp:spPr>
        <a:xfrm>
          <a:off x="1667709" y="3420715"/>
          <a:ext cx="91440" cy="1058060"/>
        </a:xfrm>
        <a:custGeom>
          <a:avLst/>
          <a:gdLst/>
          <a:ahLst/>
          <a:cxnLst/>
          <a:rect l="0" t="0" r="0" b="0"/>
          <a:pathLst>
            <a:path>
              <a:moveTo>
                <a:pt x="45720" y="0"/>
              </a:moveTo>
              <a:lnTo>
                <a:pt x="45720" y="528033"/>
              </a:lnTo>
              <a:lnTo>
                <a:pt x="66139" y="528033"/>
              </a:lnTo>
              <a:lnTo>
                <a:pt x="66139" y="1056067"/>
              </a:lnTo>
            </a:path>
          </a:pathLst>
        </a:custGeom>
        <a:noFill/>
        <a:ln w="12700" cap="flat" cmpd="sng" algn="ctr">
          <a:solidFill>
            <a:schemeClr val="bg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99D3DFBB-9AD3-4E17-8B9B-B7A034BBFEEB}">
      <dsp:nvSpPr>
        <dsp:cNvPr id="0" name=""/>
        <dsp:cNvSpPr/>
      </dsp:nvSpPr>
      <dsp:spPr>
        <a:xfrm>
          <a:off x="665276" y="4478775"/>
          <a:ext cx="2096304" cy="767149"/>
        </a:xfrm>
        <a:prstGeom prst="roundRect">
          <a:avLst>
            <a:gd name="adj" fmla="val 10000"/>
          </a:avLst>
        </a:prstGeom>
        <a:solidFill>
          <a:srgbClr val="66003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Industry Testing </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Working Group (ITWG)</a:t>
          </a:r>
        </a:p>
      </dsp:txBody>
      <dsp:txXfrm>
        <a:off x="687745" y="4501244"/>
        <a:ext cx="2051366" cy="722211"/>
      </dsp:txXfrm>
    </dsp:sp>
    <dsp:sp modelId="{10DD435B-407E-43F5-A7EB-4CCFDF095CBE}">
      <dsp:nvSpPr>
        <dsp:cNvPr id="0" name=""/>
        <dsp:cNvSpPr/>
      </dsp:nvSpPr>
      <dsp:spPr>
        <a:xfrm>
          <a:off x="4407620" y="2208198"/>
          <a:ext cx="91440" cy="487181"/>
        </a:xfrm>
        <a:custGeom>
          <a:avLst/>
          <a:gdLst/>
          <a:ahLst/>
          <a:cxnLst/>
          <a:rect l="0" t="0" r="0" b="0"/>
          <a:pathLst>
            <a:path>
              <a:moveTo>
                <a:pt x="45720" y="0"/>
              </a:moveTo>
              <a:lnTo>
                <a:pt x="45720" y="289250"/>
              </a:lnTo>
              <a:lnTo>
                <a:pt x="76516" y="289250"/>
              </a:lnTo>
              <a:lnTo>
                <a:pt x="76516" y="578501"/>
              </a:lnTo>
            </a:path>
          </a:pathLst>
        </a:custGeom>
        <a:noFill/>
        <a:ln w="9525"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F75F9245-64AF-4FE1-9C26-0B62B63D6128}">
      <dsp:nvSpPr>
        <dsp:cNvPr id="0" name=""/>
        <dsp:cNvSpPr/>
      </dsp:nvSpPr>
      <dsp:spPr>
        <a:xfrm>
          <a:off x="3439494" y="2695379"/>
          <a:ext cx="2096304" cy="764270"/>
        </a:xfrm>
        <a:prstGeom prst="roundRect">
          <a:avLst>
            <a:gd name="adj" fmla="val 10000"/>
          </a:avLst>
        </a:prstGeom>
        <a:solidFill>
          <a:srgbClr val="583A5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Systems </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Working Group (SWG)</a:t>
          </a:r>
        </a:p>
      </dsp:txBody>
      <dsp:txXfrm>
        <a:off x="3461879" y="2717764"/>
        <a:ext cx="2051534" cy="719500"/>
      </dsp:txXfrm>
    </dsp:sp>
    <dsp:sp modelId="{300A1594-5663-408A-894F-F7FB157395C2}">
      <dsp:nvSpPr>
        <dsp:cNvPr id="0" name=""/>
        <dsp:cNvSpPr/>
      </dsp:nvSpPr>
      <dsp:spPr>
        <a:xfrm>
          <a:off x="4453340" y="2208198"/>
          <a:ext cx="2633031" cy="504915"/>
        </a:xfrm>
        <a:custGeom>
          <a:avLst/>
          <a:gdLst/>
          <a:ahLst/>
          <a:cxnLst/>
          <a:rect l="0" t="0" r="0" b="0"/>
          <a:pathLst>
            <a:path>
              <a:moveTo>
                <a:pt x="0" y="0"/>
              </a:moveTo>
              <a:lnTo>
                <a:pt x="0" y="327929"/>
              </a:lnTo>
              <a:lnTo>
                <a:pt x="2674389" y="327929"/>
              </a:lnTo>
              <a:lnTo>
                <a:pt x="2674389" y="655859"/>
              </a:lnTo>
            </a:path>
          </a:pathLst>
        </a:custGeom>
        <a:noFill/>
        <a:ln w="9525" cap="flat" cmpd="sng" algn="ctr">
          <a:solidFill>
            <a:schemeClr val="bg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3DF610F-F5B8-4151-92A4-FBBDEA445123}">
      <dsp:nvSpPr>
        <dsp:cNvPr id="0" name=""/>
        <dsp:cNvSpPr/>
      </dsp:nvSpPr>
      <dsp:spPr>
        <a:xfrm>
          <a:off x="6038220" y="2713114"/>
          <a:ext cx="2096304" cy="756178"/>
        </a:xfrm>
        <a:prstGeom prst="roundRect">
          <a:avLst>
            <a:gd name="adj" fmla="val 10000"/>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Procedures</a:t>
          </a:r>
        </a:p>
        <a:p>
          <a:pPr marL="0" lvl="0" indent="0" algn="ctr" defTabSz="622300">
            <a:lnSpc>
              <a:spcPct val="90000"/>
            </a:lnSpc>
            <a:spcBef>
              <a:spcPct val="0"/>
            </a:spcBef>
            <a:spcAft>
              <a:spcPct val="35000"/>
            </a:spcAft>
            <a:buNone/>
          </a:pPr>
          <a:r>
            <a:rPr lang="en-AU" sz="1400" b="1" kern="1200">
              <a:solidFill>
                <a:srgbClr val="E7E6E6"/>
              </a:solidFill>
              <a:latin typeface="Segoe UI Semilight"/>
              <a:ea typeface="+mn-ea"/>
              <a:cs typeface="+mn-cs"/>
            </a:rPr>
            <a:t>Working Group (PWG)</a:t>
          </a:r>
          <a:endParaRPr lang="en-AU" sz="1400" b="1" kern="1200">
            <a:solidFill>
              <a:srgbClr val="E7E6E6"/>
            </a:solidFill>
            <a:latin typeface="Calibri" panose="020F0502020204030204"/>
            <a:ea typeface="+mn-ea"/>
            <a:cs typeface="+mn-cs"/>
          </a:endParaRPr>
        </a:p>
      </dsp:txBody>
      <dsp:txXfrm>
        <a:off x="6060368" y="2735262"/>
        <a:ext cx="2052008" cy="711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737CA-2990-416F-8D0D-AF6ACA8563E6}">
      <dsp:nvSpPr>
        <dsp:cNvPr id="0" name=""/>
        <dsp:cNvSpPr/>
      </dsp:nvSpPr>
      <dsp:spPr>
        <a:xfrm>
          <a:off x="43" y="16158"/>
          <a:ext cx="4163437" cy="547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AU" sz="1900" kern="1200"/>
            <a:t>5MS</a:t>
          </a:r>
        </a:p>
      </dsp:txBody>
      <dsp:txXfrm>
        <a:off x="43" y="16158"/>
        <a:ext cx="4163437" cy="547200"/>
      </dsp:txXfrm>
    </dsp:sp>
    <dsp:sp modelId="{BC3EB2FC-E61C-4225-8652-35473674CDD9}">
      <dsp:nvSpPr>
        <dsp:cNvPr id="0" name=""/>
        <dsp:cNvSpPr/>
      </dsp:nvSpPr>
      <dsp:spPr>
        <a:xfrm>
          <a:off x="43" y="563358"/>
          <a:ext cx="4163437" cy="41723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AU" sz="1900" kern="1200"/>
            <a:t>Bids/offers will be submitted in 5-min granularity </a:t>
          </a:r>
        </a:p>
        <a:p>
          <a:pPr marL="171450" lvl="1" indent="-171450" algn="l" defTabSz="844550">
            <a:lnSpc>
              <a:spcPct val="90000"/>
            </a:lnSpc>
            <a:spcBef>
              <a:spcPct val="0"/>
            </a:spcBef>
            <a:spcAft>
              <a:spcPct val="15000"/>
            </a:spcAft>
            <a:buChar char="•"/>
          </a:pPr>
          <a:r>
            <a:rPr lang="en-AU" sz="1900" kern="1200"/>
            <a:t>Meters will need to read and send 5-min data</a:t>
          </a:r>
        </a:p>
        <a:p>
          <a:pPr marL="342900" lvl="2" indent="-171450" algn="l" defTabSz="844550">
            <a:lnSpc>
              <a:spcPct val="90000"/>
            </a:lnSpc>
            <a:spcBef>
              <a:spcPct val="0"/>
            </a:spcBef>
            <a:spcAft>
              <a:spcPct val="15000"/>
            </a:spcAft>
            <a:buChar char="•"/>
          </a:pPr>
          <a:r>
            <a:rPr lang="en-AU" sz="1900" kern="1200"/>
            <a:t>All type 1,2,3 meters by 01-Oct-21</a:t>
          </a:r>
        </a:p>
        <a:p>
          <a:pPr marL="342900" lvl="2" indent="-171450" algn="l" defTabSz="844550">
            <a:lnSpc>
              <a:spcPct val="90000"/>
            </a:lnSpc>
            <a:spcBef>
              <a:spcPct val="0"/>
            </a:spcBef>
            <a:spcAft>
              <a:spcPct val="15000"/>
            </a:spcAft>
            <a:buChar char="•"/>
          </a:pPr>
          <a:r>
            <a:rPr lang="en-AU" sz="1900" kern="1200"/>
            <a:t>Transmission connected Type 4 by 01-Oct-21</a:t>
          </a:r>
        </a:p>
        <a:p>
          <a:pPr marL="342900" lvl="2" indent="-171450" algn="l" defTabSz="844550">
            <a:lnSpc>
              <a:spcPct val="90000"/>
            </a:lnSpc>
            <a:spcBef>
              <a:spcPct val="0"/>
            </a:spcBef>
            <a:spcAft>
              <a:spcPct val="15000"/>
            </a:spcAft>
            <a:buChar char="•"/>
          </a:pPr>
          <a:r>
            <a:rPr lang="en-AU" sz="1900" kern="1200" err="1">
              <a:highlight>
                <a:srgbClr val="FF00FF"/>
              </a:highlight>
            </a:rPr>
            <a:t>xxxx</a:t>
          </a:r>
          <a:endParaRPr lang="en-AU" sz="1900" kern="1200">
            <a:highlight>
              <a:srgbClr val="FF00FF"/>
            </a:highlight>
          </a:endParaRPr>
        </a:p>
        <a:p>
          <a:pPr marL="171450" lvl="1" indent="-171450" algn="l" defTabSz="844550">
            <a:lnSpc>
              <a:spcPct val="90000"/>
            </a:lnSpc>
            <a:spcBef>
              <a:spcPct val="0"/>
            </a:spcBef>
            <a:spcAft>
              <a:spcPct val="15000"/>
            </a:spcAft>
            <a:buChar char="•"/>
          </a:pPr>
          <a:r>
            <a:rPr lang="en-AU" sz="1900" kern="1200"/>
            <a:t>5-min data will need to be submitted for each NMI</a:t>
          </a:r>
        </a:p>
        <a:p>
          <a:pPr marL="171450" lvl="1" indent="-171450" algn="l" defTabSz="844550">
            <a:lnSpc>
              <a:spcPct val="90000"/>
            </a:lnSpc>
            <a:spcBef>
              <a:spcPct val="0"/>
            </a:spcBef>
            <a:spcAft>
              <a:spcPct val="15000"/>
            </a:spcAft>
            <a:buChar char="•"/>
          </a:pPr>
          <a:r>
            <a:rPr lang="en-AU" sz="1900" kern="1200"/>
            <a:t>Settlement will be on a 5-min basis</a:t>
          </a:r>
        </a:p>
        <a:p>
          <a:pPr marL="171450" lvl="1" indent="-171450" algn="l" defTabSz="844550">
            <a:lnSpc>
              <a:spcPct val="90000"/>
            </a:lnSpc>
            <a:spcBef>
              <a:spcPct val="0"/>
            </a:spcBef>
            <a:spcAft>
              <a:spcPct val="15000"/>
            </a:spcAft>
            <a:buChar char="•"/>
          </a:pPr>
          <a:r>
            <a:rPr lang="en-AU" sz="1900" kern="1200"/>
            <a:t>Reallocations need to be on a 5-min basis</a:t>
          </a:r>
        </a:p>
        <a:p>
          <a:pPr marL="171450" lvl="1" indent="-171450" algn="l" defTabSz="844550">
            <a:lnSpc>
              <a:spcPct val="90000"/>
            </a:lnSpc>
            <a:spcBef>
              <a:spcPct val="0"/>
            </a:spcBef>
            <a:spcAft>
              <a:spcPct val="15000"/>
            </a:spcAft>
            <a:buChar char="•"/>
          </a:pPr>
          <a:r>
            <a:rPr lang="en-AU" sz="1900" kern="1200">
              <a:highlight>
                <a:srgbClr val="FF00FF"/>
              </a:highlight>
            </a:rPr>
            <a:t>MDM MDFF</a:t>
          </a:r>
        </a:p>
        <a:p>
          <a:pPr marL="171450" lvl="1" indent="-171450" algn="l" defTabSz="844550">
            <a:lnSpc>
              <a:spcPct val="90000"/>
            </a:lnSpc>
            <a:spcBef>
              <a:spcPct val="0"/>
            </a:spcBef>
            <a:spcAft>
              <a:spcPct val="15000"/>
            </a:spcAft>
            <a:buChar char="•"/>
          </a:pPr>
          <a:r>
            <a:rPr lang="en-AU" sz="1900" kern="1200">
              <a:highlight>
                <a:srgbClr val="FF00FF"/>
              </a:highlight>
            </a:rPr>
            <a:t>JSON </a:t>
          </a:r>
        </a:p>
      </dsp:txBody>
      <dsp:txXfrm>
        <a:off x="43" y="563358"/>
        <a:ext cx="4163437" cy="4172399"/>
      </dsp:txXfrm>
    </dsp:sp>
    <dsp:sp modelId="{84F8D810-7966-45DA-A7A3-E5DED8F7475B}">
      <dsp:nvSpPr>
        <dsp:cNvPr id="0" name=""/>
        <dsp:cNvSpPr/>
      </dsp:nvSpPr>
      <dsp:spPr>
        <a:xfrm>
          <a:off x="4746362" y="16158"/>
          <a:ext cx="4163437" cy="547200"/>
        </a:xfrm>
        <a:prstGeom prst="rect">
          <a:avLst/>
        </a:prstGeom>
        <a:solidFill>
          <a:schemeClr val="accent4">
            <a:hueOff val="11378383"/>
            <a:satOff val="-88393"/>
            <a:lumOff val="-590"/>
            <a:alphaOff val="0"/>
          </a:schemeClr>
        </a:solidFill>
        <a:ln w="12700" cap="flat" cmpd="sng" algn="ctr">
          <a:solidFill>
            <a:schemeClr val="accent4">
              <a:hueOff val="11378383"/>
              <a:satOff val="-88393"/>
              <a:lumOff val="-5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AU" sz="1900" kern="1200"/>
            <a:t>GS</a:t>
          </a:r>
        </a:p>
      </dsp:txBody>
      <dsp:txXfrm>
        <a:off x="4746362" y="16158"/>
        <a:ext cx="4163437" cy="547200"/>
      </dsp:txXfrm>
    </dsp:sp>
    <dsp:sp modelId="{B2D8BEAF-D990-41D2-B2F7-B18289D4B73F}">
      <dsp:nvSpPr>
        <dsp:cNvPr id="0" name=""/>
        <dsp:cNvSpPr/>
      </dsp:nvSpPr>
      <dsp:spPr>
        <a:xfrm>
          <a:off x="4746362" y="563358"/>
          <a:ext cx="4163437" cy="4172399"/>
        </a:xfrm>
        <a:prstGeom prst="rect">
          <a:avLst/>
        </a:prstGeom>
        <a:solidFill>
          <a:schemeClr val="accent4">
            <a:tint val="40000"/>
            <a:alpha val="90000"/>
            <a:hueOff val="11976982"/>
            <a:satOff val="-91619"/>
            <a:lumOff val="-4056"/>
            <a:alphaOff val="0"/>
          </a:schemeClr>
        </a:solidFill>
        <a:ln w="12700" cap="flat" cmpd="sng" algn="ctr">
          <a:solidFill>
            <a:schemeClr val="accent4">
              <a:tint val="40000"/>
              <a:alpha val="90000"/>
              <a:hueOff val="11976982"/>
              <a:satOff val="-91619"/>
              <a:lumOff val="-40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AU" sz="1900" kern="1200"/>
            <a:t>Unaccounted for energy (UFE) will be allocated to all Retailers in a market area on a pro-rata basis</a:t>
          </a:r>
        </a:p>
        <a:p>
          <a:pPr marL="171450" lvl="1" indent="-171450" algn="l" defTabSz="844550">
            <a:lnSpc>
              <a:spcPct val="90000"/>
            </a:lnSpc>
            <a:spcBef>
              <a:spcPct val="0"/>
            </a:spcBef>
            <a:spcAft>
              <a:spcPct val="15000"/>
            </a:spcAft>
            <a:buChar char="•"/>
          </a:pPr>
          <a:r>
            <a:rPr lang="en-AU" sz="1900" kern="1200">
              <a:highlight>
                <a:srgbClr val="FF00FF"/>
              </a:highlight>
            </a:rPr>
            <a:t>Cross-boundary meters</a:t>
          </a:r>
        </a:p>
        <a:p>
          <a:pPr marL="171450" lvl="1" indent="-171450" algn="l" defTabSz="844550">
            <a:lnSpc>
              <a:spcPct val="90000"/>
            </a:lnSpc>
            <a:spcBef>
              <a:spcPct val="0"/>
            </a:spcBef>
            <a:spcAft>
              <a:spcPct val="15000"/>
            </a:spcAft>
            <a:buChar char="•"/>
          </a:pPr>
          <a:r>
            <a:rPr lang="en-AU" sz="1900" kern="1200">
              <a:highlight>
                <a:srgbClr val="FF00FF"/>
              </a:highlight>
            </a:rPr>
            <a:t>Non-contestable unmetered load NMIs</a:t>
          </a:r>
        </a:p>
      </dsp:txBody>
      <dsp:txXfrm>
        <a:off x="4746362" y="563358"/>
        <a:ext cx="4163437" cy="4172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3F6E2-2CAF-4C44-B79C-353545247DB9}">
      <dsp:nvSpPr>
        <dsp:cNvPr id="0" name=""/>
        <dsp:cNvSpPr/>
      </dsp:nvSpPr>
      <dsp:spPr>
        <a:xfrm rot="5400000">
          <a:off x="2483233" y="153328"/>
          <a:ext cx="1928557" cy="1677845"/>
        </a:xfrm>
        <a:prstGeom prst="hexagon">
          <a:avLst>
            <a:gd name="adj" fmla="val 25000"/>
            <a:gd name="vf" fmla="val 115470"/>
          </a:avLst>
        </a:prstGeom>
        <a:solidFill>
          <a:schemeClr val="accent2">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b="1" kern="1200"/>
            <a:t>General Readiness Criteria</a:t>
          </a:r>
        </a:p>
      </dsp:txBody>
      <dsp:txXfrm rot="-5400000">
        <a:off x="2870053" y="328507"/>
        <a:ext cx="1154917" cy="1327490"/>
      </dsp:txXfrm>
    </dsp:sp>
    <dsp:sp modelId="{29A13746-FDD8-44A6-9C35-1C3B355ED5AD}">
      <dsp:nvSpPr>
        <dsp:cNvPr id="0" name=""/>
        <dsp:cNvSpPr/>
      </dsp:nvSpPr>
      <dsp:spPr>
        <a:xfrm>
          <a:off x="6101441" y="392951"/>
          <a:ext cx="2152270" cy="115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endParaRPr lang="en-AU" sz="1600" kern="1200"/>
        </a:p>
      </dsp:txBody>
      <dsp:txXfrm>
        <a:off x="6101441" y="392951"/>
        <a:ext cx="2152270" cy="1157134"/>
      </dsp:txXfrm>
    </dsp:sp>
    <dsp:sp modelId="{73E06B24-F977-4535-AD8F-66D4C2CD2030}">
      <dsp:nvSpPr>
        <dsp:cNvPr id="0" name=""/>
        <dsp:cNvSpPr/>
      </dsp:nvSpPr>
      <dsp:spPr>
        <a:xfrm rot="5400000">
          <a:off x="2443669" y="127273"/>
          <a:ext cx="1928557" cy="1677845"/>
        </a:xfrm>
        <a:prstGeom prst="hexagon">
          <a:avLst>
            <a:gd name="adj" fmla="val 25000"/>
            <a:gd name="vf" fmla="val 115470"/>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rot="-5400000">
        <a:off x="2830489" y="302452"/>
        <a:ext cx="1154917" cy="1327490"/>
      </dsp:txXfrm>
    </dsp:sp>
    <dsp:sp modelId="{919DC171-0513-45FB-A2B1-27140DC0D784}">
      <dsp:nvSpPr>
        <dsp:cNvPr id="0" name=""/>
        <dsp:cNvSpPr/>
      </dsp:nvSpPr>
      <dsp:spPr>
        <a:xfrm rot="5400000">
          <a:off x="3403822" y="1764232"/>
          <a:ext cx="1928557" cy="1677845"/>
        </a:xfrm>
        <a:prstGeom prst="hexagon">
          <a:avLst>
            <a:gd name="adj" fmla="val 25000"/>
            <a:gd name="vf" fmla="val 115470"/>
          </a:avLst>
        </a:prstGeom>
        <a:solidFill>
          <a:schemeClr val="accent2">
            <a:hueOff val="-6438768"/>
            <a:satOff val="11904"/>
            <a:lumOff val="15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b="1" kern="1200"/>
            <a:t>Specific Readiness Criteria</a:t>
          </a:r>
        </a:p>
      </dsp:txBody>
      <dsp:txXfrm rot="-5400000">
        <a:off x="3790642" y="1939411"/>
        <a:ext cx="1154917" cy="1327490"/>
      </dsp:txXfrm>
    </dsp:sp>
    <dsp:sp modelId="{B8622B10-50AB-45FE-B491-4FA8C6E39776}">
      <dsp:nvSpPr>
        <dsp:cNvPr id="0" name=""/>
        <dsp:cNvSpPr/>
      </dsp:nvSpPr>
      <dsp:spPr>
        <a:xfrm>
          <a:off x="899669" y="1872471"/>
          <a:ext cx="2582724" cy="1517466"/>
        </a:xfrm>
        <a:prstGeom prst="rect">
          <a:avLst/>
        </a:prstGeom>
        <a:noFill/>
        <a:ln>
          <a:noFill/>
        </a:ln>
        <a:effectLst/>
      </dsp:spPr>
      <dsp:style>
        <a:lnRef idx="0">
          <a:scrgbClr r="0" g="0" b="0"/>
        </a:lnRef>
        <a:fillRef idx="0">
          <a:scrgbClr r="0" g="0" b="0"/>
        </a:fillRef>
        <a:effectRef idx="0">
          <a:scrgbClr r="0" g="0" b="0"/>
        </a:effectRef>
        <a:fontRef idx="minor"/>
      </dsp:style>
    </dsp:sp>
    <dsp:sp modelId="{8F6E0E23-67E9-4292-81B4-D74EF70D41A0}">
      <dsp:nvSpPr>
        <dsp:cNvPr id="0" name=""/>
        <dsp:cNvSpPr/>
      </dsp:nvSpPr>
      <dsp:spPr>
        <a:xfrm rot="5400000">
          <a:off x="5224318" y="1764232"/>
          <a:ext cx="1928557" cy="1677845"/>
        </a:xfrm>
        <a:prstGeom prst="hexagon">
          <a:avLst>
            <a:gd name="adj" fmla="val 25000"/>
            <a:gd name="vf" fmla="val 115470"/>
          </a:avLst>
        </a:prstGeom>
        <a:no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rot="-5400000">
        <a:off x="5611138" y="1939411"/>
        <a:ext cx="1154917" cy="1327490"/>
      </dsp:txXfrm>
    </dsp:sp>
    <dsp:sp modelId="{D156DA55-2FFF-42C3-9B0D-22C310E3644D}">
      <dsp:nvSpPr>
        <dsp:cNvPr id="0" name=""/>
        <dsp:cNvSpPr/>
      </dsp:nvSpPr>
      <dsp:spPr>
        <a:xfrm rot="5400000">
          <a:off x="4255742" y="3401192"/>
          <a:ext cx="1928557" cy="1677845"/>
        </a:xfrm>
        <a:prstGeom prst="hexagon">
          <a:avLst>
            <a:gd name="adj" fmla="val 25000"/>
            <a:gd name="vf" fmla="val 115470"/>
          </a:avLst>
        </a:prstGeom>
        <a:solidFill>
          <a:schemeClr val="accent2">
            <a:hueOff val="-12877537"/>
            <a:satOff val="23807"/>
            <a:lumOff val="31528"/>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b="1" kern="1200"/>
            <a:t>Metering Transition Plan monitoring</a:t>
          </a:r>
        </a:p>
      </dsp:txBody>
      <dsp:txXfrm rot="-5400000">
        <a:off x="4642562" y="3576371"/>
        <a:ext cx="1154917" cy="1327490"/>
      </dsp:txXfrm>
    </dsp:sp>
    <dsp:sp modelId="{6E122DC8-A229-4937-8CF9-3EEADD8EBF29}">
      <dsp:nvSpPr>
        <dsp:cNvPr id="0" name=""/>
        <dsp:cNvSpPr/>
      </dsp:nvSpPr>
      <dsp:spPr>
        <a:xfrm>
          <a:off x="6101441" y="3666870"/>
          <a:ext cx="2152270" cy="1157134"/>
        </a:xfrm>
        <a:prstGeom prst="rect">
          <a:avLst/>
        </a:prstGeom>
        <a:noFill/>
        <a:ln>
          <a:noFill/>
        </a:ln>
        <a:effectLst/>
      </dsp:spPr>
      <dsp:style>
        <a:lnRef idx="0">
          <a:scrgbClr r="0" g="0" b="0"/>
        </a:lnRef>
        <a:fillRef idx="0">
          <a:scrgbClr r="0" g="0" b="0"/>
        </a:fillRef>
        <a:effectRef idx="0">
          <a:scrgbClr r="0" g="0" b="0"/>
        </a:effectRef>
        <a:fontRef idx="minor"/>
      </dsp:style>
    </dsp:sp>
    <dsp:sp modelId="{6C925BA4-5C67-49F8-A5DB-CB346D5748FC}">
      <dsp:nvSpPr>
        <dsp:cNvPr id="0" name=""/>
        <dsp:cNvSpPr/>
      </dsp:nvSpPr>
      <dsp:spPr>
        <a:xfrm rot="5400000">
          <a:off x="2443669" y="3401192"/>
          <a:ext cx="1928557" cy="1677845"/>
        </a:xfrm>
        <a:prstGeom prst="hexagon">
          <a:avLst>
            <a:gd name="adj" fmla="val 25000"/>
            <a:gd name="vf" fmla="val 115470"/>
          </a:avLst>
        </a:prstGeom>
        <a:solidFill>
          <a:schemeClr val="bg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rot="-5400000">
        <a:off x="2830489" y="3576371"/>
        <a:ext cx="1154917" cy="13274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47" cy="495619"/>
          </a:xfrm>
          <a:prstGeom prst="rect">
            <a:avLst/>
          </a:prstGeom>
        </p:spPr>
        <p:txBody>
          <a:bodyPr vert="horz" lIns="91815" tIns="45907" rIns="91815" bIns="45907" rtlCol="0"/>
          <a:lstStyle>
            <a:lvl1pPr algn="l">
              <a:defRPr sz="1200"/>
            </a:lvl1pPr>
          </a:lstStyle>
          <a:p>
            <a:endParaRPr lang="en-AU"/>
          </a:p>
        </p:txBody>
      </p:sp>
      <p:sp>
        <p:nvSpPr>
          <p:cNvPr id="3" name="Date Placeholder 2"/>
          <p:cNvSpPr>
            <a:spLocks noGrp="1"/>
          </p:cNvSpPr>
          <p:nvPr>
            <p:ph type="dt" sz="quarter" idx="1"/>
          </p:nvPr>
        </p:nvSpPr>
        <p:spPr>
          <a:xfrm>
            <a:off x="3849826" y="0"/>
            <a:ext cx="2946246" cy="495619"/>
          </a:xfrm>
          <a:prstGeom prst="rect">
            <a:avLst/>
          </a:prstGeom>
        </p:spPr>
        <p:txBody>
          <a:bodyPr vert="horz" lIns="91815" tIns="45907" rIns="91815" bIns="45907" rtlCol="0"/>
          <a:lstStyle>
            <a:lvl1pPr algn="r">
              <a:defRPr sz="1200"/>
            </a:lvl1pPr>
          </a:lstStyle>
          <a:p>
            <a:fld id="{98259DE2-C421-4E13-9F76-51845421A3DE}" type="datetimeFigureOut">
              <a:rPr lang="en-AU" smtClean="0"/>
              <a:t>3/06/2021</a:t>
            </a:fld>
            <a:endParaRPr lang="en-AU"/>
          </a:p>
        </p:txBody>
      </p:sp>
      <p:sp>
        <p:nvSpPr>
          <p:cNvPr id="4" name="Footer Placeholder 3"/>
          <p:cNvSpPr>
            <a:spLocks noGrp="1"/>
          </p:cNvSpPr>
          <p:nvPr>
            <p:ph type="ftr" sz="quarter" idx="2"/>
          </p:nvPr>
        </p:nvSpPr>
        <p:spPr>
          <a:xfrm>
            <a:off x="0" y="9377044"/>
            <a:ext cx="2946247" cy="495619"/>
          </a:xfrm>
          <a:prstGeom prst="rect">
            <a:avLst/>
          </a:prstGeom>
        </p:spPr>
        <p:txBody>
          <a:bodyPr vert="horz" lIns="91815" tIns="45907" rIns="91815" bIns="45907" rtlCol="0" anchor="b"/>
          <a:lstStyle>
            <a:lvl1pPr algn="l">
              <a:defRPr sz="1200"/>
            </a:lvl1pPr>
          </a:lstStyle>
          <a:p>
            <a:endParaRPr lang="en-AU"/>
          </a:p>
        </p:txBody>
      </p:sp>
      <p:sp>
        <p:nvSpPr>
          <p:cNvPr id="5" name="Slide Number Placeholder 4"/>
          <p:cNvSpPr>
            <a:spLocks noGrp="1"/>
          </p:cNvSpPr>
          <p:nvPr>
            <p:ph type="sldNum" sz="quarter" idx="3"/>
          </p:nvPr>
        </p:nvSpPr>
        <p:spPr>
          <a:xfrm>
            <a:off x="3849826" y="9377044"/>
            <a:ext cx="2946246" cy="495619"/>
          </a:xfrm>
          <a:prstGeom prst="rect">
            <a:avLst/>
          </a:prstGeom>
        </p:spPr>
        <p:txBody>
          <a:bodyPr vert="horz" lIns="91815" tIns="45907" rIns="91815" bIns="45907" rtlCol="0" anchor="b"/>
          <a:lstStyle>
            <a:lvl1pPr algn="r">
              <a:defRPr sz="1200"/>
            </a:lvl1pPr>
          </a:lstStyle>
          <a:p>
            <a:fld id="{B127480D-C3E3-4F76-921A-B5AECA94BA43}" type="slidenum">
              <a:rPr lang="en-AU" smtClean="0"/>
              <a:t>‹#›</a:t>
            </a:fld>
            <a:endParaRPr lang="en-AU"/>
          </a:p>
        </p:txBody>
      </p:sp>
    </p:spTree>
    <p:extLst>
      <p:ext uri="{BB962C8B-B14F-4D97-AF65-F5344CB8AC3E}">
        <p14:creationId xmlns:p14="http://schemas.microsoft.com/office/powerpoint/2010/main" val="55544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5348"/>
          </a:xfrm>
          <a:prstGeom prst="rect">
            <a:avLst/>
          </a:prstGeom>
        </p:spPr>
        <p:txBody>
          <a:bodyPr vert="horz" lIns="91815" tIns="45907" rIns="91815" bIns="45907" rtlCol="0"/>
          <a:lstStyle>
            <a:lvl1pPr algn="l">
              <a:defRPr sz="1200"/>
            </a:lvl1pPr>
          </a:lstStyle>
          <a:p>
            <a:endParaRPr lang="en-AU"/>
          </a:p>
        </p:txBody>
      </p:sp>
      <p:sp>
        <p:nvSpPr>
          <p:cNvPr id="3" name="Date Placeholder 2"/>
          <p:cNvSpPr>
            <a:spLocks noGrp="1"/>
          </p:cNvSpPr>
          <p:nvPr>
            <p:ph type="dt" idx="1"/>
          </p:nvPr>
        </p:nvSpPr>
        <p:spPr>
          <a:xfrm>
            <a:off x="3850442" y="0"/>
            <a:ext cx="2945660" cy="495348"/>
          </a:xfrm>
          <a:prstGeom prst="rect">
            <a:avLst/>
          </a:prstGeom>
        </p:spPr>
        <p:txBody>
          <a:bodyPr vert="horz" lIns="91815" tIns="45907" rIns="91815" bIns="45907" rtlCol="0"/>
          <a:lstStyle>
            <a:lvl1pPr algn="r">
              <a:defRPr sz="1200"/>
            </a:lvl1pPr>
          </a:lstStyle>
          <a:p>
            <a:fld id="{F84A6D0C-C9B8-4521-8276-6951BD83D76B}" type="datetimeFigureOut">
              <a:rPr lang="en-AU" smtClean="0"/>
              <a:t>3/06/2021</a:t>
            </a:fld>
            <a:endParaRPr lang="en-AU"/>
          </a:p>
        </p:txBody>
      </p:sp>
      <p:sp>
        <p:nvSpPr>
          <p:cNvPr id="4" name="Slide Image Placeholder 3"/>
          <p:cNvSpPr>
            <a:spLocks noGrp="1" noRot="1" noChangeAspect="1"/>
          </p:cNvSpPr>
          <p:nvPr>
            <p:ph type="sldImg" idx="2"/>
          </p:nvPr>
        </p:nvSpPr>
        <p:spPr>
          <a:xfrm>
            <a:off x="1042988" y="1235075"/>
            <a:ext cx="4711700" cy="3330575"/>
          </a:xfrm>
          <a:prstGeom prst="rect">
            <a:avLst/>
          </a:prstGeom>
          <a:noFill/>
          <a:ln w="12700">
            <a:solidFill>
              <a:prstClr val="black"/>
            </a:solidFill>
          </a:ln>
        </p:spPr>
        <p:txBody>
          <a:bodyPr vert="horz" lIns="91815" tIns="45907" rIns="91815" bIns="45907" rtlCol="0" anchor="ctr"/>
          <a:lstStyle/>
          <a:p>
            <a:endParaRPr lang="en-AU"/>
          </a:p>
        </p:txBody>
      </p:sp>
      <p:sp>
        <p:nvSpPr>
          <p:cNvPr id="5" name="Notes Placeholder 4"/>
          <p:cNvSpPr>
            <a:spLocks noGrp="1"/>
          </p:cNvSpPr>
          <p:nvPr>
            <p:ph type="body" sz="quarter" idx="3"/>
          </p:nvPr>
        </p:nvSpPr>
        <p:spPr>
          <a:xfrm>
            <a:off x="679768" y="4751220"/>
            <a:ext cx="5438140" cy="3887361"/>
          </a:xfrm>
          <a:prstGeom prst="rect">
            <a:avLst/>
          </a:prstGeom>
        </p:spPr>
        <p:txBody>
          <a:bodyPr vert="horz" lIns="91815" tIns="45907" rIns="91815" bIns="459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17"/>
            <a:ext cx="2945660" cy="495347"/>
          </a:xfrm>
          <a:prstGeom prst="rect">
            <a:avLst/>
          </a:prstGeom>
        </p:spPr>
        <p:txBody>
          <a:bodyPr vert="horz" lIns="91815" tIns="45907" rIns="91815" bIns="45907" rtlCol="0" anchor="b"/>
          <a:lstStyle>
            <a:lvl1pPr algn="l">
              <a:defRPr sz="1200"/>
            </a:lvl1pPr>
          </a:lstStyle>
          <a:p>
            <a:endParaRPr lang="en-AU"/>
          </a:p>
        </p:txBody>
      </p:sp>
      <p:sp>
        <p:nvSpPr>
          <p:cNvPr id="7" name="Slide Number Placeholder 6"/>
          <p:cNvSpPr>
            <a:spLocks noGrp="1"/>
          </p:cNvSpPr>
          <p:nvPr>
            <p:ph type="sldNum" sz="quarter" idx="5"/>
          </p:nvPr>
        </p:nvSpPr>
        <p:spPr>
          <a:xfrm>
            <a:off x="3850442" y="9377317"/>
            <a:ext cx="2945660" cy="495347"/>
          </a:xfrm>
          <a:prstGeom prst="rect">
            <a:avLst/>
          </a:prstGeom>
        </p:spPr>
        <p:txBody>
          <a:bodyPr vert="horz" lIns="91815" tIns="45907" rIns="91815" bIns="45907" rtlCol="0" anchor="b"/>
          <a:lstStyle>
            <a:lvl1pPr algn="r">
              <a:defRPr sz="1200"/>
            </a:lvl1pPr>
          </a:lstStyle>
          <a:p>
            <a:fld id="{89525E48-7303-4C99-A797-AD8A06121544}" type="slidenum">
              <a:rPr lang="en-AU" smtClean="0"/>
              <a:t>‹#›</a:t>
            </a:fld>
            <a:endParaRPr lang="en-AU"/>
          </a:p>
        </p:txBody>
      </p:sp>
    </p:spTree>
    <p:extLst>
      <p:ext uri="{BB962C8B-B14F-4D97-AF65-F5344CB8AC3E}">
        <p14:creationId xmlns:p14="http://schemas.microsoft.com/office/powerpoint/2010/main" val="9246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3</a:t>
            </a:fld>
            <a:endParaRPr lang="en-AU"/>
          </a:p>
        </p:txBody>
      </p:sp>
    </p:spTree>
    <p:extLst>
      <p:ext uri="{BB962C8B-B14F-4D97-AF65-F5344CB8AC3E}">
        <p14:creationId xmlns:p14="http://schemas.microsoft.com/office/powerpoint/2010/main" val="253204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9525E48-7303-4C99-A797-AD8A06121544}" type="slidenum">
              <a:rPr lang="en-AU" smtClean="0"/>
              <a:t>30</a:t>
            </a:fld>
            <a:endParaRPr lang="en-AU"/>
          </a:p>
        </p:txBody>
      </p:sp>
      <p:sp>
        <p:nvSpPr>
          <p:cNvPr id="5" name="Content Placeholder 2">
            <a:extLst>
              <a:ext uri="{FF2B5EF4-FFF2-40B4-BE49-F238E27FC236}">
                <a16:creationId xmlns:a16="http://schemas.microsoft.com/office/drawing/2014/main" id="{309F7979-2CCE-4155-BBB7-6AE8D69A3A5F}"/>
              </a:ext>
            </a:extLst>
          </p:cNvPr>
          <p:cNvSpPr>
            <a:spLocks noGrp="1"/>
          </p:cNvSpPr>
          <p:nvPr>
            <p:ph type="body" idx="1"/>
          </p:nvPr>
        </p:nvSpPr>
        <p:spPr>
          <a:xfrm>
            <a:off x="710075" y="4925583"/>
            <a:ext cx="5683914" cy="5021295"/>
          </a:xfrm>
        </p:spPr>
        <p:txBody>
          <a:bodyPr>
            <a:normAutofit fontScale="85000" lnSpcReduction="20000"/>
          </a:bodyPr>
          <a:lstStyle/>
          <a:p>
            <a:r>
              <a:rPr lang="en-AU" sz="1400"/>
              <a:t>Objective:</a:t>
            </a:r>
          </a:p>
          <a:p>
            <a:pPr marL="417004" lvl="1"/>
            <a:r>
              <a:rPr lang="en-AU" sz="1400" i="1"/>
              <a:t>To facilitate readiness reporting throughout the implementation phase of 5MS and GS so that AEMO, NEM participants and other interested stakeholders have an accurate assessment of industry’s readiness for the various 5MS and GS market system “go-lives”, transitional activities and commencements.</a:t>
            </a:r>
            <a:endParaRPr lang="en-AU" sz="1400"/>
          </a:p>
          <a:p>
            <a:pPr>
              <a:lnSpc>
                <a:spcPct val="120000"/>
              </a:lnSpc>
              <a:spcAft>
                <a:spcPts val="208"/>
              </a:spcAft>
            </a:pPr>
            <a:r>
              <a:rPr lang="en-AU" sz="1400"/>
              <a:t>Key Principles:</a:t>
            </a:r>
          </a:p>
          <a:p>
            <a:pPr marL="368174" lvl="1" indent="-285624">
              <a:lnSpc>
                <a:spcPct val="120000"/>
              </a:lnSpc>
              <a:spcAft>
                <a:spcPts val="208"/>
              </a:spcAft>
              <a:buFont typeface="+mj-lt"/>
              <a:buAutoNum type="arabicPeriod"/>
            </a:pPr>
            <a:r>
              <a:rPr lang="en-AU" sz="1400" b="1"/>
              <a:t>Industry participation </a:t>
            </a:r>
            <a:r>
              <a:rPr lang="en-AU" sz="1400"/>
              <a:t>in the readiness reporting process is </a:t>
            </a:r>
            <a:r>
              <a:rPr lang="en-AU" sz="1400" b="1"/>
              <a:t>voluntary but strongly encouraged </a:t>
            </a:r>
            <a:r>
              <a:rPr lang="en-AU" sz="1400"/>
              <a:t>and in the interest of all participants.</a:t>
            </a:r>
          </a:p>
          <a:p>
            <a:pPr marL="368174" lvl="1" indent="-285624">
              <a:lnSpc>
                <a:spcPct val="120000"/>
              </a:lnSpc>
              <a:spcAft>
                <a:spcPts val="208"/>
              </a:spcAft>
              <a:buFont typeface="+mj-lt"/>
              <a:buAutoNum type="arabicPeriod"/>
            </a:pPr>
            <a:r>
              <a:rPr lang="en-AU" sz="1400" b="1"/>
              <a:t>Participants</a:t>
            </a:r>
            <a:r>
              <a:rPr lang="en-AU" sz="1400"/>
              <a:t> are responsible for establishing their own appropriate </a:t>
            </a:r>
            <a:r>
              <a:rPr lang="en-AU" sz="1400" b="1"/>
              <a:t>project schedule baselines </a:t>
            </a:r>
            <a:r>
              <a:rPr lang="en-AU" sz="1400"/>
              <a:t>and reporting their status against these. </a:t>
            </a:r>
          </a:p>
          <a:p>
            <a:pPr marL="368174" lvl="1" indent="-285624">
              <a:lnSpc>
                <a:spcPct val="120000"/>
              </a:lnSpc>
              <a:spcAft>
                <a:spcPts val="208"/>
              </a:spcAft>
              <a:buFont typeface="+mj-lt"/>
              <a:buAutoNum type="arabicPeriod"/>
            </a:pPr>
            <a:r>
              <a:rPr lang="en-AU" sz="1400"/>
              <a:t>Participants will submit </a:t>
            </a:r>
            <a:r>
              <a:rPr lang="en-AU" sz="1400" b="1"/>
              <a:t>open and honest self-assessments </a:t>
            </a:r>
            <a:r>
              <a:rPr lang="en-AU" sz="1400"/>
              <a:t>of their readiness status, following a framework and format set out in the Industry readiness reporting plan. </a:t>
            </a:r>
          </a:p>
          <a:p>
            <a:pPr marL="368174" lvl="1" indent="-285624">
              <a:lnSpc>
                <a:spcPct val="120000"/>
              </a:lnSpc>
              <a:spcAft>
                <a:spcPts val="208"/>
              </a:spcAft>
              <a:buFont typeface="+mj-lt"/>
              <a:buAutoNum type="arabicPeriod"/>
            </a:pPr>
            <a:r>
              <a:rPr lang="en-AU" sz="1400"/>
              <a:t>Readiness reporting information will be collated and </a:t>
            </a:r>
            <a:r>
              <a:rPr lang="en-AU" sz="1400" b="1"/>
              <a:t>submitted by an authorised person </a:t>
            </a:r>
            <a:r>
              <a:rPr lang="en-AU" sz="1400"/>
              <a:t>on behalf of their organisation. </a:t>
            </a:r>
          </a:p>
          <a:p>
            <a:pPr marL="368174" lvl="1" indent="-285624">
              <a:lnSpc>
                <a:spcPct val="120000"/>
              </a:lnSpc>
              <a:spcAft>
                <a:spcPts val="208"/>
              </a:spcAft>
              <a:buFont typeface="+mj-lt"/>
              <a:buAutoNum type="arabicPeriod"/>
            </a:pPr>
            <a:r>
              <a:rPr lang="en-AU" sz="1400"/>
              <a:t>AEMO will develop and seek </a:t>
            </a:r>
            <a:r>
              <a:rPr lang="en-AU" sz="1400" b="1"/>
              <a:t>input from the RWG on readiness reporting criteria</a:t>
            </a:r>
            <a:r>
              <a:rPr lang="en-AU" sz="1400"/>
              <a:t>.</a:t>
            </a:r>
          </a:p>
          <a:p>
            <a:pPr marL="368174" lvl="1" indent="-285624">
              <a:lnSpc>
                <a:spcPct val="120000"/>
              </a:lnSpc>
              <a:spcAft>
                <a:spcPts val="208"/>
              </a:spcAft>
              <a:buFont typeface="+mj-lt"/>
              <a:buAutoNum type="arabicPeriod"/>
            </a:pPr>
            <a:r>
              <a:rPr lang="en-AU" sz="1400"/>
              <a:t>Readiness reporting will be on a </a:t>
            </a:r>
            <a:r>
              <a:rPr lang="en-AU" sz="1400" b="1"/>
              <a:t>regular basis</a:t>
            </a:r>
            <a:r>
              <a:rPr lang="en-AU" sz="1400"/>
              <a:t>, following a </a:t>
            </a:r>
            <a:r>
              <a:rPr lang="en-AU" sz="1400" b="1"/>
              <a:t>defined calendar </a:t>
            </a:r>
            <a:r>
              <a:rPr lang="en-AU" sz="1400"/>
              <a:t>developed in collaboration with the RWG. In developing the reporting calendar, the effort of reporting will be balanced with the value of reporting. </a:t>
            </a:r>
          </a:p>
          <a:p>
            <a:pPr marL="368174" lvl="1" indent="-285624">
              <a:lnSpc>
                <a:spcPct val="120000"/>
              </a:lnSpc>
              <a:spcAft>
                <a:spcPts val="208"/>
              </a:spcAft>
              <a:buFont typeface="+mj-lt"/>
              <a:buAutoNum type="arabicPeriod"/>
            </a:pPr>
            <a:r>
              <a:rPr lang="en-AU" sz="1400"/>
              <a:t>As far as practicable, </a:t>
            </a:r>
            <a:r>
              <a:rPr lang="en-AU" sz="1400" b="1"/>
              <a:t>changes</a:t>
            </a:r>
            <a:r>
              <a:rPr lang="en-AU" sz="1400"/>
              <a:t> to the readiness survey questionnaire will only occur </a:t>
            </a:r>
            <a:r>
              <a:rPr lang="en-AU" sz="1400" b="1"/>
              <a:t>where further detail is required</a:t>
            </a:r>
            <a:r>
              <a:rPr lang="en-AU" sz="1400"/>
              <a:t> on key criteria.</a:t>
            </a:r>
          </a:p>
          <a:p>
            <a:pPr marL="368174" lvl="1" indent="-285624">
              <a:lnSpc>
                <a:spcPct val="120000"/>
              </a:lnSpc>
              <a:spcAft>
                <a:spcPts val="208"/>
              </a:spcAft>
              <a:buFont typeface="+mj-lt"/>
              <a:buAutoNum type="arabicPeriod"/>
            </a:pPr>
            <a:r>
              <a:rPr lang="en-AU" sz="1400"/>
              <a:t>AEMO will </a:t>
            </a:r>
            <a:r>
              <a:rPr lang="en-AU" sz="1400" b="1"/>
              <a:t>aggregate survey responses </a:t>
            </a:r>
            <a:r>
              <a:rPr lang="en-AU" sz="1400"/>
              <a:t>and prepare a Market Readiness Report following the approach defined in the readiness reporting plan</a:t>
            </a:r>
          </a:p>
          <a:p>
            <a:pPr marL="368174" lvl="1" indent="-285624">
              <a:lnSpc>
                <a:spcPct val="120000"/>
              </a:lnSpc>
              <a:spcAft>
                <a:spcPts val="208"/>
              </a:spcAft>
              <a:buFont typeface="+mj-lt"/>
              <a:buAutoNum type="arabicPeriod"/>
            </a:pPr>
            <a:r>
              <a:rPr lang="en-AU" sz="1400"/>
              <a:t>All responses will be treated as </a:t>
            </a:r>
            <a:r>
              <a:rPr lang="en-AU" sz="1400" b="1"/>
              <a:t>strictly confidential </a:t>
            </a:r>
            <a:r>
              <a:rPr lang="en-AU" sz="1400"/>
              <a:t>in-line with AEMO policies. The results from any analysis will be </a:t>
            </a:r>
            <a:r>
              <a:rPr lang="en-AU" sz="1400" b="1"/>
              <a:t>reported in aggregate </a:t>
            </a:r>
            <a:r>
              <a:rPr lang="en-AU" sz="1400"/>
              <a:t>and no individual organisations will be identified or identifiable.</a:t>
            </a:r>
          </a:p>
          <a:p>
            <a:endParaRPr lang="en-AU"/>
          </a:p>
        </p:txBody>
      </p:sp>
    </p:spTree>
    <p:extLst>
      <p:ext uri="{BB962C8B-B14F-4D97-AF65-F5344CB8AC3E}">
        <p14:creationId xmlns:p14="http://schemas.microsoft.com/office/powerpoint/2010/main" val="395607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31</a:t>
            </a:fld>
            <a:endParaRPr lang="en-AU"/>
          </a:p>
        </p:txBody>
      </p:sp>
    </p:spTree>
    <p:extLst>
      <p:ext uri="{BB962C8B-B14F-4D97-AF65-F5344CB8AC3E}">
        <p14:creationId xmlns:p14="http://schemas.microsoft.com/office/powerpoint/2010/main" val="176360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8</a:t>
            </a:fld>
            <a:endParaRPr lang="en-AU"/>
          </a:p>
        </p:txBody>
      </p:sp>
    </p:spTree>
    <p:extLst>
      <p:ext uri="{BB962C8B-B14F-4D97-AF65-F5344CB8AC3E}">
        <p14:creationId xmlns:p14="http://schemas.microsoft.com/office/powerpoint/2010/main" val="153915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9</a:t>
            </a:fld>
            <a:endParaRPr lang="en-AU"/>
          </a:p>
        </p:txBody>
      </p:sp>
    </p:spTree>
    <p:extLst>
      <p:ext uri="{BB962C8B-B14F-4D97-AF65-F5344CB8AC3E}">
        <p14:creationId xmlns:p14="http://schemas.microsoft.com/office/powerpoint/2010/main" val="123915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EF49620-6741-4FED-BCB0-A1A8263B3F52}" type="slidenum">
              <a:rPr lang="en-AU" smtClean="0"/>
              <a:t>13</a:t>
            </a:fld>
            <a:endParaRPr lang="en-AU"/>
          </a:p>
        </p:txBody>
      </p:sp>
    </p:spTree>
    <p:extLst>
      <p:ext uri="{BB962C8B-B14F-4D97-AF65-F5344CB8AC3E}">
        <p14:creationId xmlns:p14="http://schemas.microsoft.com/office/powerpoint/2010/main" val="332395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14</a:t>
            </a:fld>
            <a:endParaRPr lang="en-AU"/>
          </a:p>
        </p:txBody>
      </p:sp>
    </p:spTree>
    <p:extLst>
      <p:ext uri="{BB962C8B-B14F-4D97-AF65-F5344CB8AC3E}">
        <p14:creationId xmlns:p14="http://schemas.microsoft.com/office/powerpoint/2010/main" val="185614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15</a:t>
            </a:fld>
            <a:endParaRPr lang="en-AU"/>
          </a:p>
        </p:txBody>
      </p:sp>
    </p:spTree>
    <p:extLst>
      <p:ext uri="{BB962C8B-B14F-4D97-AF65-F5344CB8AC3E}">
        <p14:creationId xmlns:p14="http://schemas.microsoft.com/office/powerpoint/2010/main" val="375871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16</a:t>
            </a:fld>
            <a:endParaRPr lang="en-AU"/>
          </a:p>
        </p:txBody>
      </p:sp>
    </p:spTree>
    <p:extLst>
      <p:ext uri="{BB962C8B-B14F-4D97-AF65-F5344CB8AC3E}">
        <p14:creationId xmlns:p14="http://schemas.microsoft.com/office/powerpoint/2010/main" val="13777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27</a:t>
            </a:fld>
            <a:endParaRPr lang="en-AU"/>
          </a:p>
        </p:txBody>
      </p:sp>
      <p:pic>
        <p:nvPicPr>
          <p:cNvPr id="5" name="Picture 7" descr="A close up of a map&#10;&#10;Description automatically generated">
            <a:extLst>
              <a:ext uri="{FF2B5EF4-FFF2-40B4-BE49-F238E27FC236}">
                <a16:creationId xmlns:a16="http://schemas.microsoft.com/office/drawing/2014/main" id="{DD08CDA6-207B-4B54-A9C8-11C5AEBC0211}"/>
              </a:ext>
            </a:extLst>
          </p:cNvPr>
          <p:cNvPicPr>
            <a:picLocks noChangeAspect="1"/>
          </p:cNvPicPr>
          <p:nvPr/>
        </p:nvPicPr>
        <p:blipFill>
          <a:blip r:embed="rId3"/>
          <a:stretch>
            <a:fillRect/>
          </a:stretch>
        </p:blipFill>
        <p:spPr>
          <a:xfrm>
            <a:off x="711756" y="4810619"/>
            <a:ext cx="5681900" cy="4259456"/>
          </a:xfrm>
          <a:prstGeom prst="rect">
            <a:avLst/>
          </a:prstGeom>
        </p:spPr>
      </p:pic>
    </p:spTree>
    <p:extLst>
      <p:ext uri="{BB962C8B-B14F-4D97-AF65-F5344CB8AC3E}">
        <p14:creationId xmlns:p14="http://schemas.microsoft.com/office/powerpoint/2010/main" val="299765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29</a:t>
            </a:fld>
            <a:endParaRPr lang="en-AU"/>
          </a:p>
        </p:txBody>
      </p:sp>
    </p:spTree>
    <p:extLst>
      <p:ext uri="{BB962C8B-B14F-4D97-AF65-F5344CB8AC3E}">
        <p14:creationId xmlns:p14="http://schemas.microsoft.com/office/powerpoint/2010/main" val="3500560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5A90067-2361-4840-83F8-CBD421F060F8}"/>
              </a:ext>
            </a:extLst>
          </p:cNvPr>
          <p:cNvGrpSpPr/>
          <p:nvPr userDrawn="1"/>
        </p:nvGrpSpPr>
        <p:grpSpPr>
          <a:xfrm>
            <a:off x="-2522553" y="5191458"/>
            <a:ext cx="13381761" cy="3156233"/>
            <a:chOff x="-2935513" y="4064389"/>
            <a:chExt cx="15659100" cy="3693368"/>
          </a:xfrm>
        </p:grpSpPr>
        <p:sp>
          <p:nvSpPr>
            <p:cNvPr id="14" name="Freeform 15">
              <a:extLst>
                <a:ext uri="{FF2B5EF4-FFF2-40B4-BE49-F238E27FC236}">
                  <a16:creationId xmlns:a16="http://schemas.microsoft.com/office/drawing/2014/main" id="{DEBCA1C5-5795-4F26-B880-05CD7CA9A5B0}"/>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sp>
          <p:nvSpPr>
            <p:cNvPr id="15" name="Freeform 16">
              <a:extLst>
                <a:ext uri="{FF2B5EF4-FFF2-40B4-BE49-F238E27FC236}">
                  <a16:creationId xmlns:a16="http://schemas.microsoft.com/office/drawing/2014/main" id="{F253B752-9D1D-46A8-B0EA-628BFC103A70}"/>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sp>
        <p:nvSpPr>
          <p:cNvPr id="10" name="Freeform: Shape 9">
            <a:extLst>
              <a:ext uri="{FF2B5EF4-FFF2-40B4-BE49-F238E27FC236}">
                <a16:creationId xmlns:a16="http://schemas.microsoft.com/office/drawing/2014/main" id="{7B9E9ED6-D0E9-4818-A55E-FEFC2F0CD672}"/>
              </a:ext>
            </a:extLst>
          </p:cNvPr>
          <p:cNvSpPr/>
          <p:nvPr userDrawn="1"/>
        </p:nvSpPr>
        <p:spPr>
          <a:xfrm>
            <a:off x="0" y="0"/>
            <a:ext cx="10691813" cy="7559675"/>
          </a:xfrm>
          <a:custGeom>
            <a:avLst/>
            <a:gdLst>
              <a:gd name="connsiteX0" fmla="*/ 263525 w 12192000"/>
              <a:gd name="connsiteY0" fmla="*/ 260350 h 6858000"/>
              <a:gd name="connsiteX1" fmla="*/ 263525 w 12192000"/>
              <a:gd name="connsiteY1" fmla="*/ 6597650 h 6858000"/>
              <a:gd name="connsiteX2" fmla="*/ 11928475 w 12192000"/>
              <a:gd name="connsiteY2" fmla="*/ 6597650 h 6858000"/>
              <a:gd name="connsiteX3" fmla="*/ 11928475 w 12192000"/>
              <a:gd name="connsiteY3" fmla="*/ 2603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63525" y="260350"/>
                </a:moveTo>
                <a:lnTo>
                  <a:pt x="263525" y="6597650"/>
                </a:lnTo>
                <a:lnTo>
                  <a:pt x="11928475" y="6597650"/>
                </a:lnTo>
                <a:lnTo>
                  <a:pt x="11928475" y="26035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white"/>
              </a:solidFill>
              <a:effectLst/>
              <a:uLnTx/>
              <a:uFillTx/>
              <a:latin typeface="Futura Std Light"/>
              <a:ea typeface="+mn-ea"/>
              <a:cs typeface="+mn-cs"/>
              <a:sym typeface="Futura Std Light"/>
            </a:endParaRPr>
          </a:p>
        </p:txBody>
      </p:sp>
      <p:sp>
        <p:nvSpPr>
          <p:cNvPr id="2" name="Title 1">
            <a:extLst>
              <a:ext uri="{FF2B5EF4-FFF2-40B4-BE49-F238E27FC236}">
                <a16:creationId xmlns:a16="http://schemas.microsoft.com/office/drawing/2014/main" id="{AD559B4D-39E2-4A2E-8A5C-95726E785FF9}"/>
              </a:ext>
            </a:extLst>
          </p:cNvPr>
          <p:cNvSpPr>
            <a:spLocks noGrp="1"/>
          </p:cNvSpPr>
          <p:nvPr>
            <p:ph type="ctrTitle"/>
          </p:nvPr>
        </p:nvSpPr>
        <p:spPr>
          <a:xfrm>
            <a:off x="735588" y="2591322"/>
            <a:ext cx="8018860" cy="2631887"/>
          </a:xfrm>
        </p:spPr>
        <p:txBody>
          <a:bodyPr anchor="b"/>
          <a:lstStyle>
            <a:lvl1pPr algn="l">
              <a:defRPr sz="5262"/>
            </a:lvl1pPr>
          </a:lstStyle>
          <a:p>
            <a:r>
              <a:rPr lang="en-US"/>
              <a:t>Click to edit Master title style</a:t>
            </a:r>
            <a:endParaRPr lang="en-AU"/>
          </a:p>
        </p:txBody>
      </p:sp>
      <p:sp>
        <p:nvSpPr>
          <p:cNvPr id="3" name="Subtitle 2">
            <a:extLst>
              <a:ext uri="{FF2B5EF4-FFF2-40B4-BE49-F238E27FC236}">
                <a16:creationId xmlns:a16="http://schemas.microsoft.com/office/drawing/2014/main" id="{4F9AB51E-A732-4105-AAF9-C4C491281C8E}"/>
              </a:ext>
            </a:extLst>
          </p:cNvPr>
          <p:cNvSpPr>
            <a:spLocks noGrp="1"/>
          </p:cNvSpPr>
          <p:nvPr>
            <p:ph type="subTitle" idx="1"/>
          </p:nvPr>
        </p:nvSpPr>
        <p:spPr>
          <a:xfrm>
            <a:off x="735588" y="5400902"/>
            <a:ext cx="8018860" cy="690490"/>
          </a:xfrm>
        </p:spPr>
        <p:txBody>
          <a:bodyPr>
            <a:normAutofit/>
          </a:bodyPr>
          <a:lstStyle>
            <a:lvl1pPr marL="0" indent="0" algn="l">
              <a:buNone/>
              <a:defRPr sz="2456">
                <a:solidFill>
                  <a:schemeClr val="bg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a:t>Click to edit Master subtitle style</a:t>
            </a:r>
            <a:endParaRPr lang="en-AU"/>
          </a:p>
        </p:txBody>
      </p:sp>
      <p:sp>
        <p:nvSpPr>
          <p:cNvPr id="6" name="Slide Number Placeholder 5">
            <a:extLst>
              <a:ext uri="{FF2B5EF4-FFF2-40B4-BE49-F238E27FC236}">
                <a16:creationId xmlns:a16="http://schemas.microsoft.com/office/drawing/2014/main" id="{5B9216FF-48D2-43CC-A7A2-6B66955AF4F4}"/>
              </a:ext>
            </a:extLst>
          </p:cNvPr>
          <p:cNvSpPr>
            <a:spLocks noGrp="1"/>
          </p:cNvSpPr>
          <p:nvPr>
            <p:ph type="sldNum" sz="quarter" idx="12"/>
          </p:nvPr>
        </p:nvSpPr>
        <p:spPr>
          <a:xfrm>
            <a:off x="9941028" y="6868355"/>
            <a:ext cx="505220" cy="402483"/>
          </a:xfrm>
        </p:spPr>
        <p:txBody>
          <a:bodyPr/>
          <a:lstStyle>
            <a:lvl1pPr>
              <a:defRPr>
                <a:solidFill>
                  <a:schemeClr val="bg1"/>
                </a:solidFill>
              </a:defRPr>
            </a:lvl1pPr>
          </a:lstStyle>
          <a:p>
            <a:fld id="{4EC81F68-4976-451A-B2E9-79BCBD2F70CC}" type="slidenum">
              <a:rPr lang="en-AU" smtClean="0"/>
              <a:pPr/>
              <a:t>‹#›</a:t>
            </a:fld>
            <a:endParaRPr lang="en-AU"/>
          </a:p>
        </p:txBody>
      </p:sp>
      <p:sp>
        <p:nvSpPr>
          <p:cNvPr id="4" name="Date Placeholder 3">
            <a:extLst>
              <a:ext uri="{FF2B5EF4-FFF2-40B4-BE49-F238E27FC236}">
                <a16:creationId xmlns:a16="http://schemas.microsoft.com/office/drawing/2014/main" id="{FCDF4901-5DA8-4CDF-9DD6-0DFA0044C2F9}"/>
              </a:ext>
            </a:extLst>
          </p:cNvPr>
          <p:cNvSpPr>
            <a:spLocks noGrp="1"/>
          </p:cNvSpPr>
          <p:nvPr>
            <p:ph type="dt" sz="half" idx="10"/>
          </p:nvPr>
        </p:nvSpPr>
        <p:spPr>
          <a:xfrm>
            <a:off x="8312197" y="6868355"/>
            <a:ext cx="1522449" cy="402483"/>
          </a:xfrm>
        </p:spPr>
        <p:txBody>
          <a:bodyPr/>
          <a:lstStyle>
            <a:lvl1pPr>
              <a:defRPr>
                <a:solidFill>
                  <a:schemeClr val="bg1"/>
                </a:solidFill>
              </a:defRPr>
            </a:lvl1pPr>
          </a:lstStyle>
          <a:p>
            <a:fld id="{DEADA343-0DE8-4AA6-B43D-DB36EBC37000}" type="datetime1">
              <a:rPr lang="en-AU" smtClean="0"/>
              <a:t>3/06/2021</a:t>
            </a:fld>
            <a:endParaRPr lang="en-AU"/>
          </a:p>
        </p:txBody>
      </p:sp>
      <p:sp>
        <p:nvSpPr>
          <p:cNvPr id="5" name="Footer Placeholder 4">
            <a:extLst>
              <a:ext uri="{FF2B5EF4-FFF2-40B4-BE49-F238E27FC236}">
                <a16:creationId xmlns:a16="http://schemas.microsoft.com/office/drawing/2014/main" id="{4A27B57D-1C5A-4936-973A-C09D58DAEA00}"/>
              </a:ext>
            </a:extLst>
          </p:cNvPr>
          <p:cNvSpPr>
            <a:spLocks noGrp="1"/>
          </p:cNvSpPr>
          <p:nvPr>
            <p:ph type="ftr" sz="quarter" idx="11"/>
          </p:nvPr>
        </p:nvSpPr>
        <p:spPr>
          <a:xfrm>
            <a:off x="3525940" y="6868355"/>
            <a:ext cx="4679868" cy="402483"/>
          </a:xfrm>
        </p:spPr>
        <p:txBody>
          <a:bodyPr/>
          <a:lstStyle>
            <a:lvl1pPr>
              <a:defRPr>
                <a:solidFill>
                  <a:schemeClr val="bg1"/>
                </a:solidFill>
              </a:defRPr>
            </a:lvl1pPr>
          </a:lstStyle>
          <a:p>
            <a:endParaRPr lang="en-AU"/>
          </a:p>
        </p:txBody>
      </p:sp>
      <p:pic>
        <p:nvPicPr>
          <p:cNvPr id="11" name="Picture 10">
            <a:extLst>
              <a:ext uri="{FF2B5EF4-FFF2-40B4-BE49-F238E27FC236}">
                <a16:creationId xmlns:a16="http://schemas.microsoft.com/office/drawing/2014/main" id="{5DF909FA-3722-4F31-ACE2-78B291F153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2657" y="834013"/>
            <a:ext cx="3024336" cy="996252"/>
          </a:xfrm>
          <a:prstGeom prst="rect">
            <a:avLst/>
          </a:prstGeom>
        </p:spPr>
      </p:pic>
    </p:spTree>
    <p:extLst>
      <p:ext uri="{BB962C8B-B14F-4D97-AF65-F5344CB8AC3E}">
        <p14:creationId xmlns:p14="http://schemas.microsoft.com/office/powerpoint/2010/main" val="31910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70B14-71BF-4D10-B3DA-12193BF02EE1}"/>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3A023EC-89BA-427F-B659-C9BA6F7C97BD}"/>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E2789DB-5346-49A4-93BC-CE824ABD6F0D}"/>
              </a:ext>
            </a:extLst>
          </p:cNvPr>
          <p:cNvSpPr>
            <a:spLocks noGrp="1"/>
          </p:cNvSpPr>
          <p:nvPr>
            <p:ph type="pic" idx="1"/>
          </p:nvPr>
        </p:nvSpPr>
        <p:spPr>
          <a:xfrm>
            <a:off x="3684793" y="503978"/>
            <a:ext cx="6774452" cy="6202505"/>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en-US"/>
              <a:t>Click icon to add picture</a:t>
            </a:r>
            <a:endParaRPr lang="en-AU"/>
          </a:p>
        </p:txBody>
      </p:sp>
      <p:sp>
        <p:nvSpPr>
          <p:cNvPr id="4" name="Text Placeholder 3">
            <a:extLst>
              <a:ext uri="{FF2B5EF4-FFF2-40B4-BE49-F238E27FC236}">
                <a16:creationId xmlns:a16="http://schemas.microsoft.com/office/drawing/2014/main" id="{227ED3C4-6241-480A-9C80-94FA28B6BFD3}"/>
              </a:ext>
            </a:extLst>
          </p:cNvPr>
          <p:cNvSpPr>
            <a:spLocks noGrp="1"/>
          </p:cNvSpPr>
          <p:nvPr>
            <p:ph type="body" sz="half" idx="2"/>
          </p:nvPr>
        </p:nvSpPr>
        <p:spPr>
          <a:xfrm>
            <a:off x="233620" y="3436577"/>
            <a:ext cx="2907626" cy="2035755"/>
          </a:xfrm>
        </p:spPr>
        <p:txBody>
          <a:bodyPr/>
          <a:lstStyle>
            <a:lvl1pPr marL="0" indent="0">
              <a:buNone/>
              <a:defRPr sz="2456">
                <a:solidFill>
                  <a:schemeClr val="bg1"/>
                </a:solidFill>
              </a:defRPr>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9A2BE93A-F35B-437B-B683-A13F8549B11A}"/>
              </a:ext>
            </a:extLst>
          </p:cNvPr>
          <p:cNvSpPr>
            <a:spLocks noGrp="1"/>
          </p:cNvSpPr>
          <p:nvPr>
            <p:ph type="dt" sz="half" idx="10"/>
          </p:nvPr>
        </p:nvSpPr>
        <p:spPr/>
        <p:txBody>
          <a:bodyPr/>
          <a:lstStyle/>
          <a:p>
            <a:fld id="{C1705BA5-653F-4557-B10D-459B04C766FE}" type="datetime1">
              <a:rPr lang="en-AU" smtClean="0"/>
              <a:t>3/06/2021</a:t>
            </a:fld>
            <a:endParaRPr lang="en-AU"/>
          </a:p>
        </p:txBody>
      </p:sp>
      <p:sp>
        <p:nvSpPr>
          <p:cNvPr id="6" name="Footer Placeholder 5">
            <a:extLst>
              <a:ext uri="{FF2B5EF4-FFF2-40B4-BE49-F238E27FC236}">
                <a16:creationId xmlns:a16="http://schemas.microsoft.com/office/drawing/2014/main" id="{F94D30DB-3BC0-4933-B267-A5A1205AA3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67EDBB3-96E6-4EEA-931F-DB7B9E145130}"/>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43897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accent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B963A3D-4158-4862-80EF-B6397DC9CE90}"/>
              </a:ext>
            </a:extLst>
          </p:cNvPr>
          <p:cNvGrpSpPr/>
          <p:nvPr userDrawn="1"/>
        </p:nvGrpSpPr>
        <p:grpSpPr>
          <a:xfrm>
            <a:off x="-2080098" y="5309446"/>
            <a:ext cx="13381761" cy="3156233"/>
            <a:chOff x="-2935513" y="4064389"/>
            <a:chExt cx="15659100" cy="3693368"/>
          </a:xfrm>
        </p:grpSpPr>
        <p:sp>
          <p:nvSpPr>
            <p:cNvPr id="6" name="Freeform 15">
              <a:extLst>
                <a:ext uri="{FF2B5EF4-FFF2-40B4-BE49-F238E27FC236}">
                  <a16:creationId xmlns:a16="http://schemas.microsoft.com/office/drawing/2014/main" id="{847E1A0B-CD25-493E-BBD2-63F153442D8D}"/>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sp>
          <p:nvSpPr>
            <p:cNvPr id="8" name="Freeform 16">
              <a:extLst>
                <a:ext uri="{FF2B5EF4-FFF2-40B4-BE49-F238E27FC236}">
                  <a16:creationId xmlns:a16="http://schemas.microsoft.com/office/drawing/2014/main" id="{5E2C415D-48A1-4209-A679-82D52AD61504}"/>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pic>
        <p:nvPicPr>
          <p:cNvPr id="11" name="Picture 10">
            <a:extLst>
              <a:ext uri="{FF2B5EF4-FFF2-40B4-BE49-F238E27FC236}">
                <a16:creationId xmlns:a16="http://schemas.microsoft.com/office/drawing/2014/main" id="{D2C647D8-C790-464F-B73C-E653BB9133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3138" y="3080572"/>
            <a:ext cx="4245537" cy="1398530"/>
          </a:xfrm>
          <a:prstGeom prst="rect">
            <a:avLst/>
          </a:prstGeom>
        </p:spPr>
      </p:pic>
    </p:spTree>
    <p:extLst>
      <p:ext uri="{BB962C8B-B14F-4D97-AF65-F5344CB8AC3E}">
        <p14:creationId xmlns:p14="http://schemas.microsoft.com/office/powerpoint/2010/main" val="53550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5716"/>
            <a:ext cx="10691813" cy="7575392"/>
          </a:xfrm>
          <a:prstGeom prst="rect">
            <a:avLst/>
          </a:prstGeom>
        </p:spPr>
      </p:pic>
      <p:pic>
        <p:nvPicPr>
          <p:cNvPr id="8" name="Picture 7" descr="Header 1"/>
          <p:cNvPicPr/>
          <p:nvPr userDrawn="1"/>
        </p:nvPicPr>
        <p:blipFill>
          <a:blip r:embed="rId3" cstate="print"/>
          <a:srcRect/>
          <a:stretch>
            <a:fillRect/>
          </a:stretch>
        </p:blipFill>
        <p:spPr bwMode="auto">
          <a:xfrm>
            <a:off x="8185939" y="629951"/>
            <a:ext cx="1670607" cy="472483"/>
          </a:xfrm>
          <a:prstGeom prst="rect">
            <a:avLst/>
          </a:prstGeom>
          <a:solidFill>
            <a:srgbClr val="FFFFFF"/>
          </a:solidFill>
          <a:ln w="9525">
            <a:noFill/>
            <a:miter lim="800000"/>
            <a:headEnd/>
            <a:tailEnd/>
          </a:ln>
        </p:spPr>
      </p:pic>
      <p:sp>
        <p:nvSpPr>
          <p:cNvPr id="2" name="Title 1"/>
          <p:cNvSpPr>
            <a:spLocks noGrp="1"/>
          </p:cNvSpPr>
          <p:nvPr>
            <p:ph type="title"/>
          </p:nvPr>
        </p:nvSpPr>
        <p:spPr>
          <a:xfrm>
            <a:off x="584675" y="472456"/>
            <a:ext cx="7434203" cy="787472"/>
          </a:xfrm>
        </p:spPr>
        <p:txBody>
          <a:bodyPr anchor="b">
            <a:normAutofit/>
          </a:bodyPr>
          <a:lstStyle>
            <a:lvl1pPr algn="l">
              <a:defRPr sz="2646" b="0" cap="all" baseline="0">
                <a:solidFill>
                  <a:schemeClr val="tx1"/>
                </a:solidFill>
              </a:defRPr>
            </a:lvl1pPr>
          </a:lstStyle>
          <a:p>
            <a:r>
              <a:rPr lang="en-US"/>
              <a:t>Click to edit Master title style</a:t>
            </a:r>
            <a:endParaRPr lang="en-AU"/>
          </a:p>
        </p:txBody>
      </p:sp>
      <p:sp>
        <p:nvSpPr>
          <p:cNvPr id="5" name="Text Placeholder 4"/>
          <p:cNvSpPr>
            <a:spLocks noGrp="1"/>
          </p:cNvSpPr>
          <p:nvPr>
            <p:ph type="body" sz="quarter" idx="10"/>
          </p:nvPr>
        </p:nvSpPr>
        <p:spPr>
          <a:xfrm>
            <a:off x="584710" y="1574933"/>
            <a:ext cx="9188277" cy="5197277"/>
          </a:xfrm>
        </p:spPr>
        <p:txBody>
          <a:bodyPr/>
          <a:lstStyle>
            <a:lvl1pPr marL="503972" indent="-503972">
              <a:buFont typeface="+mj-lt"/>
              <a:buAutoNum type="arabicPeriod"/>
              <a:defRPr>
                <a:solidFill>
                  <a:schemeClr val="tx1"/>
                </a:solidFill>
              </a:defRPr>
            </a:lvl1pPr>
            <a:lvl2pPr marL="904699" indent="-503972">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4066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42EB5388-4C1E-4D08-AF2E-3A37344EB9CC}" type="datetime1">
              <a:rPr lang="en-AU" smtClean="0"/>
              <a:t>3/06/2021</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sp>
        <p:nvSpPr>
          <p:cNvPr id="9" name="Text Placeholder 8">
            <a:extLst>
              <a:ext uri="{FF2B5EF4-FFF2-40B4-BE49-F238E27FC236}">
                <a16:creationId xmlns:a16="http://schemas.microsoft.com/office/drawing/2014/main" id="{96966F1C-22DB-47A8-8E30-240A14932D3A}"/>
              </a:ext>
            </a:extLst>
          </p:cNvPr>
          <p:cNvSpPr>
            <a:spLocks noGrp="1"/>
          </p:cNvSpPr>
          <p:nvPr>
            <p:ph type="body" sz="quarter" idx="13"/>
          </p:nvPr>
        </p:nvSpPr>
        <p:spPr>
          <a:xfrm>
            <a:off x="3686400" y="503237"/>
            <a:ext cx="6775200" cy="6202800"/>
          </a:xfrm>
        </p:spPr>
        <p:txBody>
          <a:bodyPr/>
          <a:lstStyle>
            <a:lvl1pPr marL="360363" indent="-360363">
              <a:buFont typeface="+mj-lt"/>
              <a:buAutoNum type="arabicPeriod"/>
              <a:defRPr/>
            </a:lvl1pPr>
            <a:lvl2pPr marL="858165" indent="-457200">
              <a:buFont typeface="+mj-lt"/>
              <a:buAutoNum type="arabicPeriod"/>
              <a:defRPr/>
            </a:lvl2pPr>
            <a:lvl3pPr marL="1144829" indent="-342900">
              <a:buFont typeface="+mj-lt"/>
              <a:buAutoNum type="arabicPeriod"/>
              <a:defRPr/>
            </a:lvl3pPr>
            <a:lvl4pPr marL="1545793" indent="-342900">
              <a:buFont typeface="+mj-lt"/>
              <a:buAutoNum type="arabicPeriod"/>
              <a:defRPr/>
            </a:lvl4pPr>
            <a:lvl5pPr marL="1946758"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134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73-741E-4A3A-B8C4-124CE6BAC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DF620-32AE-46C9-9F22-DDE369B50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A0033-3118-46E0-9F01-3652AE36EBE3}"/>
              </a:ext>
            </a:extLst>
          </p:cNvPr>
          <p:cNvSpPr>
            <a:spLocks noGrp="1"/>
          </p:cNvSpPr>
          <p:nvPr>
            <p:ph type="dt" sz="half" idx="10"/>
          </p:nvPr>
        </p:nvSpPr>
        <p:spPr/>
        <p:txBody>
          <a:bodyPr/>
          <a:lstStyle/>
          <a:p>
            <a:fld id="{5AF55950-91D8-4682-9BDF-317D8EF7F449}" type="datetime1">
              <a:rPr lang="en-AU" smtClean="0"/>
              <a:t>3/06/2021</a:t>
            </a:fld>
            <a:endParaRPr lang="en-AU"/>
          </a:p>
        </p:txBody>
      </p:sp>
      <p:sp>
        <p:nvSpPr>
          <p:cNvPr id="5" name="Footer Placeholder 4">
            <a:extLst>
              <a:ext uri="{FF2B5EF4-FFF2-40B4-BE49-F238E27FC236}">
                <a16:creationId xmlns:a16="http://schemas.microsoft.com/office/drawing/2014/main" id="{947995D5-0AEB-4D1D-8A60-9100F1F045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05ED6E-F140-4083-9570-EFDF8AAE9C49}"/>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0462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729493" y="1884670"/>
            <a:ext cx="9221689" cy="3144614"/>
          </a:xfrm>
        </p:spPr>
        <p:txBody>
          <a:bodyPr anchor="b"/>
          <a:lstStyle>
            <a:lvl1pPr>
              <a:defRPr sz="5262"/>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729493" y="5059034"/>
            <a:ext cx="9221689" cy="1653678"/>
          </a:xfrm>
        </p:spPr>
        <p:txBody>
          <a:bodyPr/>
          <a:lstStyle>
            <a:lvl1pPr marL="0" indent="0">
              <a:buNone/>
              <a:defRPr sz="2105">
                <a:solidFill>
                  <a:schemeClr val="bg1"/>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337AE5A9-7FD5-42DC-AEF7-03975CC91C04}" type="datetime1">
              <a:rPr lang="en-AU" smtClean="0"/>
              <a:t>3/06/2021</a:t>
            </a:fld>
            <a:endParaRPr lang="en-AU"/>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a:p>
        </p:txBody>
      </p:sp>
    </p:spTree>
    <p:extLst>
      <p:ext uri="{BB962C8B-B14F-4D97-AF65-F5344CB8AC3E}">
        <p14:creationId xmlns:p14="http://schemas.microsoft.com/office/powerpoint/2010/main" val="257096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5BD-C264-4D14-9F9C-5E355E6152C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50E30A-9FDC-436A-82DC-AF6B205EB45E}"/>
              </a:ext>
            </a:extLst>
          </p:cNvPr>
          <p:cNvSpPr>
            <a:spLocks noGrp="1"/>
          </p:cNvSpPr>
          <p:nvPr>
            <p:ph sz="half" idx="1"/>
          </p:nvPr>
        </p:nvSpPr>
        <p:spPr>
          <a:xfrm>
            <a:off x="206547" y="2012414"/>
            <a:ext cx="5048093"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6E30723-81C3-4A18-9021-A93A3C56F363}"/>
              </a:ext>
            </a:extLst>
          </p:cNvPr>
          <p:cNvSpPr>
            <a:spLocks noGrp="1"/>
          </p:cNvSpPr>
          <p:nvPr>
            <p:ph sz="half" idx="2"/>
          </p:nvPr>
        </p:nvSpPr>
        <p:spPr>
          <a:xfrm>
            <a:off x="5412730" y="2012414"/>
            <a:ext cx="5049240"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C43672F-28FD-447E-B5A2-6040CEC9D790}"/>
              </a:ext>
            </a:extLst>
          </p:cNvPr>
          <p:cNvSpPr>
            <a:spLocks noGrp="1"/>
          </p:cNvSpPr>
          <p:nvPr>
            <p:ph type="dt" sz="half" idx="10"/>
          </p:nvPr>
        </p:nvSpPr>
        <p:spPr/>
        <p:txBody>
          <a:bodyPr/>
          <a:lstStyle/>
          <a:p>
            <a:fld id="{09A33D89-D748-456F-B673-452632356B9A}" type="datetime1">
              <a:rPr lang="en-AU" smtClean="0"/>
              <a:t>3/06/2021</a:t>
            </a:fld>
            <a:endParaRPr lang="en-AU"/>
          </a:p>
        </p:txBody>
      </p:sp>
      <p:sp>
        <p:nvSpPr>
          <p:cNvPr id="6" name="Footer Placeholder 5">
            <a:extLst>
              <a:ext uri="{FF2B5EF4-FFF2-40B4-BE49-F238E27FC236}">
                <a16:creationId xmlns:a16="http://schemas.microsoft.com/office/drawing/2014/main" id="{69EE0952-34FB-4217-8FBC-774BE000F6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1122B44-2702-4DE0-8F4B-297ACA78CA11}"/>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55438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46C0-76B2-4261-BBDE-BA8E98953FAE}"/>
              </a:ext>
            </a:extLst>
          </p:cNvPr>
          <p:cNvSpPr>
            <a:spLocks noGrp="1"/>
          </p:cNvSpPr>
          <p:nvPr>
            <p:ph type="title"/>
          </p:nvPr>
        </p:nvSpPr>
        <p:spPr>
          <a:xfrm>
            <a:off x="205207" y="150797"/>
            <a:ext cx="7895736" cy="130955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26F9673-06A6-4883-87B9-AEFCC485B9D1}"/>
              </a:ext>
            </a:extLst>
          </p:cNvPr>
          <p:cNvSpPr>
            <a:spLocks noGrp="1"/>
          </p:cNvSpPr>
          <p:nvPr>
            <p:ph type="body" idx="1"/>
          </p:nvPr>
        </p:nvSpPr>
        <p:spPr>
          <a:xfrm>
            <a:off x="205208" y="1853171"/>
            <a:ext cx="5054385"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25ECD162-0697-49BE-8899-05FCFB71539C}"/>
              </a:ext>
            </a:extLst>
          </p:cNvPr>
          <p:cNvSpPr>
            <a:spLocks noGrp="1"/>
          </p:cNvSpPr>
          <p:nvPr>
            <p:ph sz="half" idx="2"/>
          </p:nvPr>
        </p:nvSpPr>
        <p:spPr>
          <a:xfrm>
            <a:off x="205208" y="2761381"/>
            <a:ext cx="505438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69E6007-785B-41D0-B932-2B4BFF073755}"/>
              </a:ext>
            </a:extLst>
          </p:cNvPr>
          <p:cNvSpPr>
            <a:spLocks noGrp="1"/>
          </p:cNvSpPr>
          <p:nvPr>
            <p:ph type="body" sz="quarter" idx="3"/>
          </p:nvPr>
        </p:nvSpPr>
        <p:spPr>
          <a:xfrm>
            <a:off x="5412730" y="1853171"/>
            <a:ext cx="5054407"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Click to edit Master text styles</a:t>
            </a:r>
          </a:p>
        </p:txBody>
      </p:sp>
      <p:sp>
        <p:nvSpPr>
          <p:cNvPr id="6" name="Content Placeholder 5">
            <a:extLst>
              <a:ext uri="{FF2B5EF4-FFF2-40B4-BE49-F238E27FC236}">
                <a16:creationId xmlns:a16="http://schemas.microsoft.com/office/drawing/2014/main" id="{E35DF337-0335-4780-B1BA-0BBD0A42EA5C}"/>
              </a:ext>
            </a:extLst>
          </p:cNvPr>
          <p:cNvSpPr>
            <a:spLocks noGrp="1"/>
          </p:cNvSpPr>
          <p:nvPr>
            <p:ph sz="quarter" idx="4"/>
          </p:nvPr>
        </p:nvSpPr>
        <p:spPr>
          <a:xfrm>
            <a:off x="5412730" y="2761381"/>
            <a:ext cx="505440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2C4F8-CFFF-463C-BEA7-03012D7F8516}"/>
              </a:ext>
            </a:extLst>
          </p:cNvPr>
          <p:cNvSpPr>
            <a:spLocks noGrp="1"/>
          </p:cNvSpPr>
          <p:nvPr>
            <p:ph type="dt" sz="half" idx="10"/>
          </p:nvPr>
        </p:nvSpPr>
        <p:spPr/>
        <p:txBody>
          <a:bodyPr/>
          <a:lstStyle/>
          <a:p>
            <a:fld id="{231DF643-CB96-4258-8B24-716B032EC31E}" type="datetime1">
              <a:rPr lang="en-AU" smtClean="0"/>
              <a:t>3/06/2021</a:t>
            </a:fld>
            <a:endParaRPr lang="en-AU"/>
          </a:p>
        </p:txBody>
      </p:sp>
      <p:sp>
        <p:nvSpPr>
          <p:cNvPr id="8" name="Footer Placeholder 7">
            <a:extLst>
              <a:ext uri="{FF2B5EF4-FFF2-40B4-BE49-F238E27FC236}">
                <a16:creationId xmlns:a16="http://schemas.microsoft.com/office/drawing/2014/main" id="{45F5B21B-D917-4C2D-A86B-12BB20BCDC1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ED006EB-F623-4403-A677-A9921610C0AE}"/>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336557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7A25-6280-4D1F-8222-2DE5D168B2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5B11E6-D675-4EEF-978E-E387831969B1}"/>
              </a:ext>
            </a:extLst>
          </p:cNvPr>
          <p:cNvSpPr>
            <a:spLocks noGrp="1"/>
          </p:cNvSpPr>
          <p:nvPr>
            <p:ph type="dt" sz="half" idx="10"/>
          </p:nvPr>
        </p:nvSpPr>
        <p:spPr/>
        <p:txBody>
          <a:bodyPr/>
          <a:lstStyle/>
          <a:p>
            <a:fld id="{369F62F8-4512-40AF-B788-BDBE51DFE38D}" type="datetime1">
              <a:rPr lang="en-AU" smtClean="0"/>
              <a:t>3/06/2021</a:t>
            </a:fld>
            <a:endParaRPr lang="en-AU"/>
          </a:p>
        </p:txBody>
      </p:sp>
      <p:sp>
        <p:nvSpPr>
          <p:cNvPr id="4" name="Footer Placeholder 3">
            <a:extLst>
              <a:ext uri="{FF2B5EF4-FFF2-40B4-BE49-F238E27FC236}">
                <a16:creationId xmlns:a16="http://schemas.microsoft.com/office/drawing/2014/main" id="{495CDF87-D029-4429-9F21-882389F5C0E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70BC53C-4C4B-4FB5-B43A-F9255C94B3E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85741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BD13F-814C-4D3A-8EB6-2F0288292708}"/>
              </a:ext>
            </a:extLst>
          </p:cNvPr>
          <p:cNvSpPr>
            <a:spLocks noGrp="1"/>
          </p:cNvSpPr>
          <p:nvPr>
            <p:ph type="dt" sz="half" idx="10"/>
          </p:nvPr>
        </p:nvSpPr>
        <p:spPr/>
        <p:txBody>
          <a:bodyPr/>
          <a:lstStyle/>
          <a:p>
            <a:fld id="{E552D471-1159-4542-B1B6-81E09B28DD27}" type="datetime1">
              <a:rPr lang="en-AU" smtClean="0"/>
              <a:t>3/06/2021</a:t>
            </a:fld>
            <a:endParaRPr lang="en-AU"/>
          </a:p>
        </p:txBody>
      </p:sp>
      <p:sp>
        <p:nvSpPr>
          <p:cNvPr id="3" name="Footer Placeholder 2">
            <a:extLst>
              <a:ext uri="{FF2B5EF4-FFF2-40B4-BE49-F238E27FC236}">
                <a16:creationId xmlns:a16="http://schemas.microsoft.com/office/drawing/2014/main" id="{A6DB036C-D370-4FDE-B942-8258769CEEC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0CCFD27-C193-40B6-BAF5-5C073FCA20A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7813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AE116F7-0AE7-40B0-9C9D-0F9CBF82DF85}"/>
              </a:ext>
            </a:extLst>
          </p:cNvPr>
          <p:cNvSpPr>
            <a:spLocks noGrp="1"/>
          </p:cNvSpPr>
          <p:nvPr>
            <p:ph idx="1"/>
          </p:nvPr>
        </p:nvSpPr>
        <p:spPr>
          <a:xfrm>
            <a:off x="3684793" y="503978"/>
            <a:ext cx="6774452" cy="620250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A46DFC6-B1F9-4548-AD13-D6EEFAE6DD0C}"/>
              </a:ext>
            </a:extLst>
          </p:cNvPr>
          <p:cNvSpPr>
            <a:spLocks noGrp="1"/>
          </p:cNvSpPr>
          <p:nvPr>
            <p:ph type="body" sz="half" idx="2"/>
          </p:nvPr>
        </p:nvSpPr>
        <p:spPr>
          <a:xfrm>
            <a:off x="233620" y="3436577"/>
            <a:ext cx="2907626" cy="2035755"/>
          </a:xfrm>
        </p:spPr>
        <p:txBody>
          <a:bodyPr>
            <a:normAutofit/>
          </a:bodyPr>
          <a:lstStyle>
            <a:lvl1pPr marL="0" indent="0">
              <a:buNone/>
              <a:defRPr sz="2456">
                <a:solidFill>
                  <a:schemeClr val="bg1"/>
                </a:solidFill>
              </a:defRPr>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D325C3A1-045A-4D6D-8955-65331156E70A}" type="datetime1">
              <a:rPr lang="en-AU" smtClean="0"/>
              <a:t>3/06/2021</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403536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A570C-1BBC-4CDB-A506-E6982C6B7BDD}"/>
              </a:ext>
            </a:extLst>
          </p:cNvPr>
          <p:cNvSpPr/>
          <p:nvPr userDrawn="1"/>
        </p:nvSpPr>
        <p:spPr>
          <a:xfrm>
            <a:off x="0" y="0"/>
            <a:ext cx="10691813" cy="1461188"/>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84"/>
          </a:p>
        </p:txBody>
      </p:sp>
      <p:sp>
        <p:nvSpPr>
          <p:cNvPr id="2" name="Title Placeholder 1">
            <a:extLst>
              <a:ext uri="{FF2B5EF4-FFF2-40B4-BE49-F238E27FC236}">
                <a16:creationId xmlns:a16="http://schemas.microsoft.com/office/drawing/2014/main" id="{E813FF67-1633-4DD4-99C9-C98EEFE702B2}"/>
              </a:ext>
            </a:extLst>
          </p:cNvPr>
          <p:cNvSpPr>
            <a:spLocks noGrp="1"/>
          </p:cNvSpPr>
          <p:nvPr>
            <p:ph type="title"/>
          </p:nvPr>
        </p:nvSpPr>
        <p:spPr>
          <a:xfrm>
            <a:off x="206547" y="150494"/>
            <a:ext cx="7894138" cy="1310695"/>
          </a:xfrm>
          <a:prstGeom prst="rect">
            <a:avLst/>
          </a:prstGeom>
        </p:spPr>
        <p:txBody>
          <a:bodyPr vert="horz" lIns="91440" tIns="45720" rIns="91440" bIns="45720" rtlCol="0" anchor="b"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D0BBB1-D145-40B9-81B9-93197AFAADDE}"/>
              </a:ext>
            </a:extLst>
          </p:cNvPr>
          <p:cNvSpPr>
            <a:spLocks noGrp="1"/>
          </p:cNvSpPr>
          <p:nvPr>
            <p:ph type="body" idx="1"/>
          </p:nvPr>
        </p:nvSpPr>
        <p:spPr>
          <a:xfrm>
            <a:off x="206546" y="2012414"/>
            <a:ext cx="10255425"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F2B31C-A208-4978-9A1D-EA4662D26BC7}"/>
              </a:ext>
            </a:extLst>
          </p:cNvPr>
          <p:cNvSpPr>
            <a:spLocks noGrp="1"/>
          </p:cNvSpPr>
          <p:nvPr>
            <p:ph type="dt" sz="half" idx="2"/>
          </p:nvPr>
        </p:nvSpPr>
        <p:spPr>
          <a:xfrm>
            <a:off x="8327920" y="7006699"/>
            <a:ext cx="1522449"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75330AC2-E052-4A00-9B36-65D33B0CCD3D}" type="datetime1">
              <a:rPr lang="en-AU" smtClean="0"/>
              <a:t>3/06/2021</a:t>
            </a:fld>
            <a:endParaRPr lang="en-AU"/>
          </a:p>
        </p:txBody>
      </p:sp>
      <p:sp>
        <p:nvSpPr>
          <p:cNvPr id="5" name="Footer Placeholder 4">
            <a:extLst>
              <a:ext uri="{FF2B5EF4-FFF2-40B4-BE49-F238E27FC236}">
                <a16:creationId xmlns:a16="http://schemas.microsoft.com/office/drawing/2014/main" id="{7ACC266F-310A-4449-8A29-6F1ACA0C6CA5}"/>
              </a:ext>
            </a:extLst>
          </p:cNvPr>
          <p:cNvSpPr>
            <a:spLocks noGrp="1"/>
          </p:cNvSpPr>
          <p:nvPr>
            <p:ph type="ftr" sz="quarter" idx="3"/>
          </p:nvPr>
        </p:nvSpPr>
        <p:spPr>
          <a:xfrm>
            <a:off x="3541663" y="7006699"/>
            <a:ext cx="4679868" cy="402483"/>
          </a:xfrm>
          <a:prstGeom prst="rect">
            <a:avLst/>
          </a:prstGeom>
        </p:spPr>
        <p:txBody>
          <a:bodyPr vert="horz" lIns="91440" tIns="45720" rIns="91440" bIns="45720" rtlCol="0" anchor="ctr"/>
          <a:lstStyle>
            <a:lvl1pPr algn="r">
              <a:defRPr sz="1052">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32EF9F2-B7AF-45F0-96E3-4AB78790C458}"/>
              </a:ext>
            </a:extLst>
          </p:cNvPr>
          <p:cNvSpPr>
            <a:spLocks noGrp="1"/>
          </p:cNvSpPr>
          <p:nvPr>
            <p:ph type="sldNum" sz="quarter" idx="4"/>
          </p:nvPr>
        </p:nvSpPr>
        <p:spPr>
          <a:xfrm>
            <a:off x="9956751" y="7006699"/>
            <a:ext cx="505220"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4EC81F68-4976-451A-B2E9-79BCBD2F70CC}" type="slidenum">
              <a:rPr lang="en-AU" smtClean="0"/>
              <a:t>‹#›</a:t>
            </a:fld>
            <a:endParaRPr lang="en-AU"/>
          </a:p>
        </p:txBody>
      </p:sp>
    </p:spTree>
    <p:extLst>
      <p:ext uri="{BB962C8B-B14F-4D97-AF65-F5344CB8AC3E}">
        <p14:creationId xmlns:p14="http://schemas.microsoft.com/office/powerpoint/2010/main" val="34374932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Lst>
  <p:hf hdr="0" ftr="0" dt="0"/>
  <p:txStyles>
    <p:titleStyle>
      <a:lvl1pPr algn="l" defTabSz="801929" rtl="0" eaLnBrk="1" latinLnBrk="0" hangingPunct="1">
        <a:lnSpc>
          <a:spcPct val="90000"/>
        </a:lnSpc>
        <a:spcBef>
          <a:spcPct val="0"/>
        </a:spcBef>
        <a:buNone/>
        <a:defRPr sz="3859" b="0" kern="1200">
          <a:solidFill>
            <a:schemeClr val="bg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hyperlink" Target="https://www.aemo.com.au/consultations/industry-forums-and-working-groups/list-of-industry-forums-and-working-groups/5ms-program-consultative-forum-pcf" TargetMode="External"/><Relationship Id="rId3" Type="http://schemas.openxmlformats.org/officeDocument/2006/relationships/diagramLayout" Target="../diagrams/layout1.xml"/><Relationship Id="rId7" Type="http://schemas.openxmlformats.org/officeDocument/2006/relationships/hyperlink" Target="https://www.aemo.com.au/consultations/industry-forums-and-working-groups/list-of-industry-forums-and-working-groups/5ms-executive-forum-ef" TargetMode="External"/><Relationship Id="rId12" Type="http://schemas.openxmlformats.org/officeDocument/2006/relationships/hyperlink" Target="https://www.aemo.com.au/consultations/industry-forums-and-working-groups/list-of-industry-forums-and-working-groups/5ms-industry-testing-working-group-itwg"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hyperlink" Target="https://www.aemo.com.au/consultations/industry-forums-and-working-groups/list-of-industry-forums-and-working-groups/5ms-readiness-working-group-rwg" TargetMode="External"/><Relationship Id="rId5" Type="http://schemas.openxmlformats.org/officeDocument/2006/relationships/diagramColors" Target="../diagrams/colors1.xml"/><Relationship Id="rId10" Type="http://schemas.openxmlformats.org/officeDocument/2006/relationships/hyperlink" Target="https://www.aemo.com.au/consultations/industry-forums-and-working-groups/list-of-industry-forums-and-working-groups/5ms-systems-working-group-swg" TargetMode="External"/><Relationship Id="rId4" Type="http://schemas.openxmlformats.org/officeDocument/2006/relationships/diagramQuickStyle" Target="../diagrams/quickStyle1.xml"/><Relationship Id="rId9" Type="http://schemas.openxmlformats.org/officeDocument/2006/relationships/hyperlink" Target="https://www.aemo.com.au/consultations/industry-forums-and-working-groups/list-of-industry-forums-and-working-groups/5ms-procedures-working-group-pw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aemo.com.au/initiatives/major-programs/nem-five-minute-settlement-program-and-global-settlement/participant-implementation/5ms-and-gs-metering-and-metering-data-changes" TargetMode="External"/><Relationship Id="rId2" Type="http://schemas.openxmlformats.org/officeDocument/2006/relationships/hyperlink" Target="https://www.aemo.com.au/initiatives/major-programs/nem-five-minute-settlement-program-and-global-settlement/program-information-and-fact-sheet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8" Type="http://schemas.openxmlformats.org/officeDocument/2006/relationships/hyperlink" Target="https://www.aemc.gov.au/rule-changes/five-minute-settlement" TargetMode="External"/><Relationship Id="rId3" Type="http://schemas.openxmlformats.org/officeDocument/2006/relationships/image" Target="../media/image59.png"/><Relationship Id="rId7" Type="http://schemas.openxmlformats.org/officeDocument/2006/relationships/image" Target="../media/image61.sv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hyperlink" Target="https://www.aemc.gov.au/rule-changes/delayed-implementation-five-minute-and-global-settlement" TargetMode="External"/><Relationship Id="rId5" Type="http://schemas.openxmlformats.org/officeDocument/2006/relationships/hyperlink" Target="https://aemo.com.au/initiatives/major-programs/nem-five-minute-settlement-program-and-global-settlement" TargetMode="External"/><Relationship Id="rId10" Type="http://schemas.openxmlformats.org/officeDocument/2006/relationships/hyperlink" Target="https://www.aemc.gov.au/rule-changes/five-minute-settlement-and-global-settlement-implementation-amendments" TargetMode="External"/><Relationship Id="rId4" Type="http://schemas.openxmlformats.org/officeDocument/2006/relationships/hyperlink" Target="https://www.aemc.gov.au/" TargetMode="External"/><Relationship Id="rId9" Type="http://schemas.openxmlformats.org/officeDocument/2006/relationships/hyperlink" Target="https://www.aemc.gov.au/rule-changes/global-settlement-and-market-reconcilia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5ms@aemo.com.au" TargetMode="Externa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aemc.gov.au/rule-changes/delayed-implementation-five-minute-and-global-settlemen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aemc.gov.au/sites/default/files/documents/information_sheet_0.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svg"/><Relationship Id="rId17" Type="http://schemas.openxmlformats.org/officeDocument/2006/relationships/image" Target="../media/image24.svg"/><Relationship Id="rId25"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23.svg"/><Relationship Id="rId20"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sv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sv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a:xfrm>
            <a:off x="735588" y="4302020"/>
            <a:ext cx="9205440" cy="1993231"/>
          </a:xfrm>
        </p:spPr>
        <p:txBody>
          <a:bodyPr>
            <a:normAutofit fontScale="90000"/>
          </a:bodyPr>
          <a:lstStyle/>
          <a:p>
            <a:r>
              <a:rPr lang="en-AU"/>
              <a:t>5MS &amp; GS Program</a:t>
            </a:r>
            <a:br>
              <a:rPr lang="en-AU"/>
            </a:br>
            <a:r>
              <a:rPr lang="en-AU"/>
              <a:t>General Information Session</a:t>
            </a:r>
            <a:br>
              <a:rPr lang="en-AU"/>
            </a:br>
            <a:endParaRPr lang="en-AU"/>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a:xfrm>
            <a:off x="720391" y="5834886"/>
            <a:ext cx="8018860" cy="690490"/>
          </a:xfrm>
        </p:spPr>
        <p:txBody>
          <a:bodyPr>
            <a:normAutofit/>
          </a:bodyPr>
          <a:lstStyle/>
          <a:p>
            <a:r>
              <a:rPr lang="en-AU"/>
              <a:t>21 January 2021</a:t>
            </a:r>
            <a:endParaRPr lang="en-AU" sz="2500"/>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1</a:t>
            </a:fld>
            <a:endParaRPr lang="en-AU"/>
          </a:p>
        </p:txBody>
      </p:sp>
      <p:sp>
        <p:nvSpPr>
          <p:cNvPr id="5" name="Text Placeholder 7">
            <a:extLst>
              <a:ext uri="{FF2B5EF4-FFF2-40B4-BE49-F238E27FC236}">
                <a16:creationId xmlns:a16="http://schemas.microsoft.com/office/drawing/2014/main" id="{1786A2E3-196B-4987-861F-72C20A7F2BDA}"/>
              </a:ext>
            </a:extLst>
          </p:cNvPr>
          <p:cNvSpPr txBox="1">
            <a:spLocks/>
          </p:cNvSpPr>
          <p:nvPr/>
        </p:nvSpPr>
        <p:spPr>
          <a:xfrm>
            <a:off x="735588" y="4522840"/>
            <a:ext cx="7849880" cy="2212256"/>
          </a:xfrm>
          <a:prstGeom prst="rect">
            <a:avLst/>
          </a:prstGeom>
        </p:spPr>
        <p:txBody>
          <a:bodyPr vert="horz" lIns="91440" tIns="45720" rIns="91440" bIns="45720" rtlCol="0">
            <a:normAutofit/>
          </a:bodyPr>
          <a:lstStyle>
            <a:lvl1pPr marL="0" indent="0" algn="l" defTabSz="801929" rtl="0" eaLnBrk="1" latinLnBrk="0" hangingPunct="1">
              <a:lnSpc>
                <a:spcPct val="90000"/>
              </a:lnSpc>
              <a:spcBef>
                <a:spcPts val="877"/>
              </a:spcBef>
              <a:buFont typeface="Arial" panose="020B0604020202020204" pitchFamily="34" charset="0"/>
              <a:buNone/>
              <a:defRPr sz="2456" kern="1200">
                <a:solidFill>
                  <a:schemeClr val="bg1"/>
                </a:solidFill>
                <a:latin typeface="+mn-lt"/>
                <a:ea typeface="+mn-ea"/>
                <a:cs typeface="+mn-cs"/>
              </a:defRPr>
            </a:lvl1pPr>
            <a:lvl2pPr marL="400964" indent="0" algn="ctr" defTabSz="801929" rtl="0" eaLnBrk="1" latinLnBrk="0" hangingPunct="1">
              <a:lnSpc>
                <a:spcPct val="90000"/>
              </a:lnSpc>
              <a:spcBef>
                <a:spcPts val="439"/>
              </a:spcBef>
              <a:buFont typeface="Arial" panose="020B0604020202020204" pitchFamily="34" charset="0"/>
              <a:buNone/>
              <a:defRPr sz="1754" kern="1200">
                <a:solidFill>
                  <a:schemeClr val="tx1"/>
                </a:solidFill>
                <a:latin typeface="+mn-lt"/>
                <a:ea typeface="+mn-ea"/>
                <a:cs typeface="+mn-cs"/>
              </a:defRPr>
            </a:lvl2pPr>
            <a:lvl3pPr marL="801929" indent="0" algn="ctr" defTabSz="801929" rtl="0" eaLnBrk="1" latinLnBrk="0" hangingPunct="1">
              <a:lnSpc>
                <a:spcPct val="90000"/>
              </a:lnSpc>
              <a:spcBef>
                <a:spcPts val="439"/>
              </a:spcBef>
              <a:buFont typeface="Arial" panose="020B0604020202020204" pitchFamily="34" charset="0"/>
              <a:buNone/>
              <a:defRPr sz="1579" kern="1200">
                <a:solidFill>
                  <a:schemeClr val="tx1"/>
                </a:solidFill>
                <a:latin typeface="+mn-lt"/>
                <a:ea typeface="+mn-ea"/>
                <a:cs typeface="+mn-cs"/>
              </a:defRPr>
            </a:lvl3pPr>
            <a:lvl4pPr marL="1202893"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4pPr>
            <a:lvl5pPr marL="1603858"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5pPr>
            <a:lvl6pPr marL="2004822"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6pPr>
            <a:lvl7pPr marL="2405786"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7pPr>
            <a:lvl8pPr marL="2806751"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8pPr>
            <a:lvl9pPr marL="3207715"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9pPr>
          </a:lstStyle>
          <a:p>
            <a:endParaRPr lang="en-AU" sz="2200">
              <a:highlight>
                <a:srgbClr val="FFFF00"/>
              </a:highlight>
            </a:endParaRPr>
          </a:p>
        </p:txBody>
      </p:sp>
    </p:spTree>
    <p:extLst>
      <p:ext uri="{BB962C8B-B14F-4D97-AF65-F5344CB8AC3E}">
        <p14:creationId xmlns:p14="http://schemas.microsoft.com/office/powerpoint/2010/main" val="168387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CD0E-C9FB-4CDB-8912-7AA5BCB3D193}"/>
              </a:ext>
            </a:extLst>
          </p:cNvPr>
          <p:cNvSpPr>
            <a:spLocks noGrp="1"/>
          </p:cNvSpPr>
          <p:nvPr>
            <p:ph type="title"/>
          </p:nvPr>
        </p:nvSpPr>
        <p:spPr>
          <a:xfrm>
            <a:off x="206547" y="150494"/>
            <a:ext cx="10485266" cy="1310695"/>
          </a:xfrm>
        </p:spPr>
        <p:txBody>
          <a:bodyPr>
            <a:normAutofit/>
          </a:bodyPr>
          <a:lstStyle/>
          <a:p>
            <a:r>
              <a:rPr lang="en-AU" sz="3600"/>
              <a:t>The 5MS Working Groups are AEMO’s framework to facilitate two-way communication with Industry</a:t>
            </a:r>
          </a:p>
        </p:txBody>
      </p:sp>
      <p:sp>
        <p:nvSpPr>
          <p:cNvPr id="4" name="Slide Number Placeholder 3">
            <a:extLst>
              <a:ext uri="{FF2B5EF4-FFF2-40B4-BE49-F238E27FC236}">
                <a16:creationId xmlns:a16="http://schemas.microsoft.com/office/drawing/2014/main" id="{D43F9770-6D4A-4467-9486-0902F5A4F6E4}"/>
              </a:ext>
            </a:extLst>
          </p:cNvPr>
          <p:cNvSpPr>
            <a:spLocks noGrp="1"/>
          </p:cNvSpPr>
          <p:nvPr>
            <p:ph type="sldNum" sz="quarter" idx="12"/>
          </p:nvPr>
        </p:nvSpPr>
        <p:spPr/>
        <p:txBody>
          <a:bodyPr/>
          <a:lstStyle/>
          <a:p>
            <a:fld id="{4EC81F68-4976-451A-B2E9-79BCBD2F70CC}" type="slidenum">
              <a:rPr lang="en-AU" smtClean="0"/>
              <a:t>10</a:t>
            </a:fld>
            <a:endParaRPr lang="en-AU"/>
          </a:p>
        </p:txBody>
      </p:sp>
      <p:sp>
        <p:nvSpPr>
          <p:cNvPr id="6" name="Content Placeholder 5">
            <a:extLst>
              <a:ext uri="{FF2B5EF4-FFF2-40B4-BE49-F238E27FC236}">
                <a16:creationId xmlns:a16="http://schemas.microsoft.com/office/drawing/2014/main" id="{8EEE4E14-4F4D-45EC-AF65-7AEF5B8543E7}"/>
              </a:ext>
            </a:extLst>
          </p:cNvPr>
          <p:cNvSpPr>
            <a:spLocks noGrp="1"/>
          </p:cNvSpPr>
          <p:nvPr>
            <p:ph idx="1"/>
          </p:nvPr>
        </p:nvSpPr>
        <p:spPr>
          <a:xfrm>
            <a:off x="5002432" y="2026736"/>
            <a:ext cx="5313143" cy="2959969"/>
          </a:xfrm>
          <a:solidFill>
            <a:schemeClr val="bg2"/>
          </a:solidFill>
          <a:ln w="41275">
            <a:solidFill>
              <a:schemeClr val="bg1"/>
            </a:solidFill>
          </a:ln>
          <a:effectLst>
            <a:outerShdw blurRad="50800" dist="38100" dir="5400000" algn="t" rotWithShape="0">
              <a:prstClr val="black">
                <a:alpha val="40000"/>
              </a:prstClr>
            </a:outerShdw>
          </a:effectLst>
        </p:spPr>
        <p:txBody>
          <a:bodyPr vert="horz" lIns="91440" tIns="45720" rIns="91440" bIns="45720" rtlCol="0" anchor="t">
            <a:normAutofit/>
          </a:bodyPr>
          <a:lstStyle/>
          <a:p>
            <a:pPr marL="269875" lvl="1" indent="-269875">
              <a:lnSpc>
                <a:spcPct val="100000"/>
              </a:lnSpc>
              <a:spcBef>
                <a:spcPts val="600"/>
              </a:spcBef>
              <a:spcAft>
                <a:spcPts val="200"/>
              </a:spcAft>
            </a:pPr>
            <a:r>
              <a:rPr lang="en-AU" sz="1900"/>
              <a:t>Generators</a:t>
            </a:r>
          </a:p>
          <a:p>
            <a:pPr marL="269875" lvl="1" indent="-269875">
              <a:lnSpc>
                <a:spcPct val="100000"/>
              </a:lnSpc>
              <a:spcBef>
                <a:spcPts val="600"/>
              </a:spcBef>
              <a:spcAft>
                <a:spcPts val="200"/>
              </a:spcAft>
            </a:pPr>
            <a:r>
              <a:rPr lang="en-AU" sz="1900"/>
              <a:t>Retailers</a:t>
            </a:r>
          </a:p>
          <a:p>
            <a:pPr marL="269875" lvl="1" indent="-269875">
              <a:lnSpc>
                <a:spcPct val="100000"/>
              </a:lnSpc>
              <a:spcBef>
                <a:spcPts val="600"/>
              </a:spcBef>
              <a:spcAft>
                <a:spcPts val="200"/>
              </a:spcAft>
            </a:pPr>
            <a:r>
              <a:rPr lang="en-AU" sz="1900"/>
              <a:t>Metering Providers (MP)</a:t>
            </a:r>
          </a:p>
          <a:p>
            <a:pPr marL="269875" lvl="1" indent="-269875">
              <a:lnSpc>
                <a:spcPct val="100000"/>
              </a:lnSpc>
              <a:spcBef>
                <a:spcPts val="600"/>
              </a:spcBef>
              <a:spcAft>
                <a:spcPts val="200"/>
              </a:spcAft>
            </a:pPr>
            <a:r>
              <a:rPr lang="en-AU" sz="1900"/>
              <a:t>Meter Data Providers (MDP)</a:t>
            </a:r>
          </a:p>
          <a:p>
            <a:pPr marL="269875" lvl="1" indent="-269875">
              <a:lnSpc>
                <a:spcPct val="100000"/>
              </a:lnSpc>
              <a:spcBef>
                <a:spcPts val="600"/>
              </a:spcBef>
              <a:spcAft>
                <a:spcPts val="200"/>
              </a:spcAft>
            </a:pPr>
            <a:r>
              <a:rPr lang="en-AU" sz="1900"/>
              <a:t>Metering Coordinators (MC)</a:t>
            </a:r>
          </a:p>
          <a:p>
            <a:pPr marL="269875" lvl="1" indent="-269875">
              <a:lnSpc>
                <a:spcPct val="100000"/>
              </a:lnSpc>
              <a:spcBef>
                <a:spcPts val="600"/>
              </a:spcBef>
              <a:spcAft>
                <a:spcPts val="200"/>
              </a:spcAft>
            </a:pPr>
            <a:r>
              <a:rPr lang="en-AU" sz="1900"/>
              <a:t>Distribution Network Service Providers (DNSP)</a:t>
            </a:r>
          </a:p>
          <a:p>
            <a:pPr marL="269875" lvl="1" indent="-269875">
              <a:lnSpc>
                <a:spcPct val="100000"/>
              </a:lnSpc>
              <a:spcBef>
                <a:spcPts val="600"/>
              </a:spcBef>
              <a:spcAft>
                <a:spcPts val="200"/>
              </a:spcAft>
            </a:pPr>
            <a:r>
              <a:rPr lang="en-AU" sz="1900"/>
              <a:t>Transmission Network Service Providers (TNSP)</a:t>
            </a:r>
          </a:p>
          <a:p>
            <a:pPr marL="0" indent="0">
              <a:buNone/>
            </a:pPr>
            <a:endParaRPr lang="en-AU"/>
          </a:p>
        </p:txBody>
      </p:sp>
      <p:grpSp>
        <p:nvGrpSpPr>
          <p:cNvPr id="29" name="Group 28">
            <a:extLst>
              <a:ext uri="{FF2B5EF4-FFF2-40B4-BE49-F238E27FC236}">
                <a16:creationId xmlns:a16="http://schemas.microsoft.com/office/drawing/2014/main" id="{69D04F1D-47E0-41E1-AAEC-1EBB1AA5DC9A}"/>
              </a:ext>
            </a:extLst>
          </p:cNvPr>
          <p:cNvGrpSpPr/>
          <p:nvPr/>
        </p:nvGrpSpPr>
        <p:grpSpPr>
          <a:xfrm rot="10800000">
            <a:off x="5615103" y="5404504"/>
            <a:ext cx="1967856" cy="1892781"/>
            <a:chOff x="10212505" y="190877"/>
            <a:chExt cx="1653013" cy="1655581"/>
          </a:xfrm>
          <a:solidFill>
            <a:srgbClr val="660033"/>
          </a:solidFill>
        </p:grpSpPr>
        <p:pic>
          <p:nvPicPr>
            <p:cNvPr id="30" name="Graphic 29" descr="Puzzle">
              <a:extLst>
                <a:ext uri="{FF2B5EF4-FFF2-40B4-BE49-F238E27FC236}">
                  <a16:creationId xmlns:a16="http://schemas.microsoft.com/office/drawing/2014/main" id="{611E44B6-538A-47F8-96B8-DF9FAED26E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765521">
              <a:off x="10211221" y="192161"/>
              <a:ext cx="1655581" cy="1653013"/>
            </a:xfrm>
            <a:prstGeom prst="rect">
              <a:avLst/>
            </a:prstGeom>
            <a:effectLst>
              <a:outerShdw blurRad="50800" dist="38100" dir="5400000" algn="t" rotWithShape="0">
                <a:prstClr val="black">
                  <a:alpha val="40000"/>
                </a:prstClr>
              </a:outerShdw>
            </a:effectLst>
          </p:spPr>
        </p:pic>
        <p:sp>
          <p:nvSpPr>
            <p:cNvPr id="31" name="Rectangle 30">
              <a:extLst>
                <a:ext uri="{FF2B5EF4-FFF2-40B4-BE49-F238E27FC236}">
                  <a16:creationId xmlns:a16="http://schemas.microsoft.com/office/drawing/2014/main" id="{507F3304-CF62-4174-98C6-52FB6DCF2986}"/>
                </a:ext>
              </a:extLst>
            </p:cNvPr>
            <p:cNvSpPr/>
            <p:nvPr/>
          </p:nvSpPr>
          <p:spPr>
            <a:xfrm rot="10800000">
              <a:off x="10595888" y="833345"/>
              <a:ext cx="886249" cy="370645"/>
            </a:xfrm>
            <a:prstGeom prst="rect">
              <a:avLst/>
            </a:prstGeom>
            <a:noFill/>
          </p:spPr>
          <p:txBody>
            <a:bodyPr wrap="square">
              <a:spAutoFit/>
            </a:bodyPr>
            <a:lstStyle/>
            <a:p>
              <a:pPr algn="ctr"/>
              <a:r>
                <a:rPr lang="en-AU" sz="1200" b="1">
                  <a:solidFill>
                    <a:schemeClr val="bg1"/>
                  </a:solidFill>
                </a:rPr>
                <a:t>5MS Working Groups</a:t>
              </a:r>
            </a:p>
          </p:txBody>
        </p:sp>
      </p:grpSp>
      <p:pic>
        <p:nvPicPr>
          <p:cNvPr id="32" name="Picture 31">
            <a:extLst>
              <a:ext uri="{FF2B5EF4-FFF2-40B4-BE49-F238E27FC236}">
                <a16:creationId xmlns:a16="http://schemas.microsoft.com/office/drawing/2014/main" id="{789DE096-C260-444B-A222-B752148E6721}"/>
              </a:ext>
            </a:extLst>
          </p:cNvPr>
          <p:cNvPicPr>
            <a:picLocks noChangeAspect="1"/>
          </p:cNvPicPr>
          <p:nvPr/>
        </p:nvPicPr>
        <p:blipFill>
          <a:blip r:embed="rId4"/>
          <a:stretch>
            <a:fillRect/>
          </a:stretch>
        </p:blipFill>
        <p:spPr>
          <a:xfrm>
            <a:off x="30875" y="2351552"/>
            <a:ext cx="3657917" cy="3787468"/>
          </a:xfrm>
          <a:prstGeom prst="rect">
            <a:avLst/>
          </a:prstGeom>
        </p:spPr>
      </p:pic>
      <p:sp>
        <p:nvSpPr>
          <p:cNvPr id="34" name="Isosceles Triangle 33">
            <a:extLst>
              <a:ext uri="{FF2B5EF4-FFF2-40B4-BE49-F238E27FC236}">
                <a16:creationId xmlns:a16="http://schemas.microsoft.com/office/drawing/2014/main" id="{DD21F14E-7D14-4F70-A726-3571C1808C54}"/>
              </a:ext>
            </a:extLst>
          </p:cNvPr>
          <p:cNvSpPr/>
          <p:nvPr/>
        </p:nvSpPr>
        <p:spPr>
          <a:xfrm rot="10800000">
            <a:off x="665650" y="2034076"/>
            <a:ext cx="2715462" cy="246490"/>
          </a:xfrm>
          <a:prstGeom prst="triangle">
            <a:avLst/>
          </a:prstGeom>
          <a:solidFill>
            <a:schemeClr val="bg2">
              <a:lumMod val="90000"/>
            </a:schemeClr>
          </a:solidFill>
          <a:ln w="9525">
            <a:solidFill>
              <a:schemeClr val="tx1">
                <a:lumMod val="10000"/>
                <a:lumOff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extBox 34">
            <a:extLst>
              <a:ext uri="{FF2B5EF4-FFF2-40B4-BE49-F238E27FC236}">
                <a16:creationId xmlns:a16="http://schemas.microsoft.com/office/drawing/2014/main" id="{0A0188DD-3B61-4D00-8A07-09C57B850CFE}"/>
              </a:ext>
            </a:extLst>
          </p:cNvPr>
          <p:cNvSpPr txBox="1"/>
          <p:nvPr/>
        </p:nvSpPr>
        <p:spPr>
          <a:xfrm>
            <a:off x="784920" y="1661684"/>
            <a:ext cx="2476923" cy="400110"/>
          </a:xfrm>
          <a:prstGeom prst="rect">
            <a:avLst/>
          </a:prstGeom>
          <a:noFill/>
        </p:spPr>
        <p:txBody>
          <a:bodyPr wrap="square" rtlCol="0">
            <a:spAutoFit/>
          </a:bodyPr>
          <a:lstStyle/>
          <a:p>
            <a:pPr algn="ctr"/>
            <a:r>
              <a:rPr lang="en-AU" sz="2000" b="1"/>
              <a:t>5MS Program</a:t>
            </a:r>
          </a:p>
        </p:txBody>
      </p:sp>
      <p:sp>
        <p:nvSpPr>
          <p:cNvPr id="36" name="Isosceles Triangle 35">
            <a:extLst>
              <a:ext uri="{FF2B5EF4-FFF2-40B4-BE49-F238E27FC236}">
                <a16:creationId xmlns:a16="http://schemas.microsoft.com/office/drawing/2014/main" id="{61BB719A-CCD7-456F-B473-C457E7B37A75}"/>
              </a:ext>
            </a:extLst>
          </p:cNvPr>
          <p:cNvSpPr/>
          <p:nvPr/>
        </p:nvSpPr>
        <p:spPr>
          <a:xfrm rot="10800000">
            <a:off x="5345906" y="5193127"/>
            <a:ext cx="2715462" cy="246490"/>
          </a:xfrm>
          <a:prstGeom prst="triangle">
            <a:avLst/>
          </a:prstGeom>
          <a:solidFill>
            <a:schemeClr val="bg2">
              <a:lumMod val="90000"/>
            </a:schemeClr>
          </a:solidFill>
          <a:ln w="9525">
            <a:solidFill>
              <a:schemeClr val="tx1">
                <a:lumMod val="10000"/>
                <a:lumOff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E019D3C5-83BA-4FD6-BFAD-948AC4B7AFDE}"/>
              </a:ext>
            </a:extLst>
          </p:cNvPr>
          <p:cNvSpPr/>
          <p:nvPr/>
        </p:nvSpPr>
        <p:spPr>
          <a:xfrm>
            <a:off x="5130464" y="1643262"/>
            <a:ext cx="1970476" cy="400110"/>
          </a:xfrm>
          <a:prstGeom prst="rect">
            <a:avLst/>
          </a:prstGeom>
        </p:spPr>
        <p:txBody>
          <a:bodyPr wrap="none">
            <a:spAutoFit/>
          </a:bodyPr>
          <a:lstStyle/>
          <a:p>
            <a:pPr lvl="0"/>
            <a:r>
              <a:rPr lang="en-AU" sz="2000" b="1"/>
              <a:t>Who’s impacted:</a:t>
            </a:r>
          </a:p>
        </p:txBody>
      </p:sp>
      <p:sp>
        <p:nvSpPr>
          <p:cNvPr id="41" name="Arrow: Left-Right 40">
            <a:extLst>
              <a:ext uri="{FF2B5EF4-FFF2-40B4-BE49-F238E27FC236}">
                <a16:creationId xmlns:a16="http://schemas.microsoft.com/office/drawing/2014/main" id="{33167AA3-F73D-4754-B1E3-24F3EA6945C1}"/>
              </a:ext>
            </a:extLst>
          </p:cNvPr>
          <p:cNvSpPr/>
          <p:nvPr/>
        </p:nvSpPr>
        <p:spPr>
          <a:xfrm>
            <a:off x="3804492" y="3636713"/>
            <a:ext cx="1058690" cy="286247"/>
          </a:xfrm>
          <a:prstGeom prst="leftRightArrow">
            <a:avLst/>
          </a:prstGeom>
          <a:solidFill>
            <a:schemeClr val="bg2">
              <a:lumMod val="9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8251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2FDBA-73A4-4069-AA80-84765CEE1689}"/>
              </a:ext>
            </a:extLst>
          </p:cNvPr>
          <p:cNvSpPr>
            <a:spLocks noGrp="1"/>
          </p:cNvSpPr>
          <p:nvPr>
            <p:ph type="title"/>
          </p:nvPr>
        </p:nvSpPr>
        <p:spPr/>
        <p:txBody>
          <a:bodyPr>
            <a:normAutofit/>
          </a:bodyPr>
          <a:lstStyle/>
          <a:p>
            <a:r>
              <a:rPr lang="en-AU" sz="3600"/>
              <a:t>Industry Engagement framework</a:t>
            </a:r>
          </a:p>
        </p:txBody>
      </p:sp>
      <p:sp>
        <p:nvSpPr>
          <p:cNvPr id="3" name="Slide Number Placeholder 2">
            <a:extLst>
              <a:ext uri="{FF2B5EF4-FFF2-40B4-BE49-F238E27FC236}">
                <a16:creationId xmlns:a16="http://schemas.microsoft.com/office/drawing/2014/main" id="{7B4E3223-1AC5-4D19-9208-DA0256F0B59B}"/>
              </a:ext>
            </a:extLst>
          </p:cNvPr>
          <p:cNvSpPr>
            <a:spLocks noGrp="1"/>
          </p:cNvSpPr>
          <p:nvPr>
            <p:ph type="sldNum" sz="quarter" idx="12"/>
          </p:nvPr>
        </p:nvSpPr>
        <p:spPr>
          <a:xfrm>
            <a:off x="9956751" y="7023325"/>
            <a:ext cx="505220" cy="402483"/>
          </a:xfrm>
        </p:spPr>
        <p:txBody>
          <a:bodyPr/>
          <a:lstStyle/>
          <a:p>
            <a:fld id="{4EC81F68-4976-451A-B2E9-79BCBD2F70CC}" type="slidenum">
              <a:rPr lang="en-AU" smtClean="0"/>
              <a:t>11</a:t>
            </a:fld>
            <a:endParaRPr lang="en-AU"/>
          </a:p>
        </p:txBody>
      </p:sp>
      <p:grpSp>
        <p:nvGrpSpPr>
          <p:cNvPr id="12" name="Group 11">
            <a:extLst>
              <a:ext uri="{FF2B5EF4-FFF2-40B4-BE49-F238E27FC236}">
                <a16:creationId xmlns:a16="http://schemas.microsoft.com/office/drawing/2014/main" id="{9B9BB563-7758-4E13-9E5C-88B6C90FAC8A}"/>
              </a:ext>
            </a:extLst>
          </p:cNvPr>
          <p:cNvGrpSpPr/>
          <p:nvPr/>
        </p:nvGrpSpPr>
        <p:grpSpPr>
          <a:xfrm>
            <a:off x="703460" y="2146621"/>
            <a:ext cx="8966835" cy="5395595"/>
            <a:chOff x="703460" y="2246377"/>
            <a:chExt cx="8966835" cy="5395595"/>
          </a:xfrm>
        </p:grpSpPr>
        <p:graphicFrame>
          <p:nvGraphicFramePr>
            <p:cNvPr id="4" name="Diagram 3">
              <a:extLst>
                <a:ext uri="{FF2B5EF4-FFF2-40B4-BE49-F238E27FC236}">
                  <a16:creationId xmlns:a16="http://schemas.microsoft.com/office/drawing/2014/main" id="{1AA93BCD-7FFE-4473-8B78-7C43D6CBEB13}"/>
                </a:ext>
              </a:extLst>
            </p:cNvPr>
            <p:cNvGraphicFramePr/>
            <p:nvPr>
              <p:extLst>
                <p:ext uri="{D42A27DB-BD31-4B8C-83A1-F6EECF244321}">
                  <p14:modId xmlns:p14="http://schemas.microsoft.com/office/powerpoint/2010/main" val="3741253228"/>
                </p:ext>
              </p:extLst>
            </p:nvPr>
          </p:nvGraphicFramePr>
          <p:xfrm>
            <a:off x="703460" y="2246377"/>
            <a:ext cx="8966835" cy="5395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
              <a:extLst>
                <a:ext uri="{FF2B5EF4-FFF2-40B4-BE49-F238E27FC236}">
                  <a16:creationId xmlns:a16="http://schemas.microsoft.com/office/drawing/2014/main" id="{642D418F-A7FF-4C36-970D-195F16D4B38D}"/>
                </a:ext>
              </a:extLst>
            </p:cNvPr>
            <p:cNvSpPr txBox="1"/>
            <p:nvPr/>
          </p:nvSpPr>
          <p:spPr>
            <a:xfrm>
              <a:off x="8340070" y="4912051"/>
              <a:ext cx="571500" cy="260350"/>
            </a:xfrm>
            <a:prstGeom prst="rect">
              <a:avLst/>
            </a:prstGeom>
            <a:solidFill>
              <a:schemeClr val="bg2">
                <a:lumMod val="75000"/>
              </a:schemeClr>
            </a:solidFill>
            <a:ln w="6350">
              <a:solidFill>
                <a:schemeClr val="bg1"/>
              </a:solidFill>
            </a:ln>
            <a:effectLst>
              <a:outerShdw blurRad="50800" dist="38100" dir="5400000" algn="t" rotWithShape="0">
                <a:prstClr val="black">
                  <a:alpha val="40000"/>
                </a:prst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spcAft>
                  <a:spcPts val="0"/>
                </a:spcAft>
              </a:pPr>
              <a:r>
                <a:rPr lang="en-AU" sz="800">
                  <a:solidFill>
                    <a:schemeClr val="bg1"/>
                  </a:solidFill>
                  <a:effectLst/>
                  <a:latin typeface="Calibri" panose="020F0502020204030204" pitchFamily="34" charset="0"/>
                  <a:ea typeface="Calibri" panose="020F0502020204030204" pitchFamily="34" charset="0"/>
                </a:rPr>
                <a:t>Now closed</a:t>
              </a:r>
              <a:endParaRPr lang="en-AU" sz="1100">
                <a:solidFill>
                  <a:schemeClr val="bg1"/>
                </a:solidFill>
                <a:effectLst/>
                <a:latin typeface="Calibri" panose="020F0502020204030204" pitchFamily="34" charset="0"/>
                <a:ea typeface="Calibri" panose="020F0502020204030204" pitchFamily="34" charset="0"/>
              </a:endParaRPr>
            </a:p>
          </p:txBody>
        </p:sp>
        <p:sp>
          <p:nvSpPr>
            <p:cNvPr id="7" name="Arrow: Left-Right 6">
              <a:extLst>
                <a:ext uri="{FF2B5EF4-FFF2-40B4-BE49-F238E27FC236}">
                  <a16:creationId xmlns:a16="http://schemas.microsoft.com/office/drawing/2014/main" id="{AF8BAC6A-6F2D-4DEF-92AC-FC64B5245B26}"/>
                </a:ext>
              </a:extLst>
            </p:cNvPr>
            <p:cNvSpPr/>
            <p:nvPr/>
          </p:nvSpPr>
          <p:spPr>
            <a:xfrm>
              <a:off x="3521738" y="5129028"/>
              <a:ext cx="612000" cy="360000"/>
            </a:xfrm>
            <a:prstGeom prst="leftRightArrow">
              <a:avLst/>
            </a:prstGeom>
            <a:solidFill>
              <a:schemeClr val="bg2">
                <a:lumMod val="7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en-AU" sz="800"/>
                <a:t>Merged</a:t>
              </a:r>
            </a:p>
          </p:txBody>
        </p:sp>
        <p:cxnSp>
          <p:nvCxnSpPr>
            <p:cNvPr id="9" name="Straight Connector 8">
              <a:extLst>
                <a:ext uri="{FF2B5EF4-FFF2-40B4-BE49-F238E27FC236}">
                  <a16:creationId xmlns:a16="http://schemas.microsoft.com/office/drawing/2014/main" id="{CBFC8DFC-6B93-4F5B-971D-BE324C9BEB83}"/>
                </a:ext>
              </a:extLst>
            </p:cNvPr>
            <p:cNvCxnSpPr/>
            <p:nvPr/>
          </p:nvCxnSpPr>
          <p:spPr>
            <a:xfrm>
              <a:off x="5167000" y="4430393"/>
              <a:ext cx="0" cy="50400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1B454D-F1A6-4108-A1B2-2274503B6A7B}"/>
                </a:ext>
              </a:extLst>
            </p:cNvPr>
            <p:cNvCxnSpPr/>
            <p:nvPr/>
          </p:nvCxnSpPr>
          <p:spPr>
            <a:xfrm>
              <a:off x="5167000" y="3393908"/>
              <a:ext cx="0" cy="25200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A423252-CD9E-4B57-B9FC-EADB13D1122B}"/>
              </a:ext>
            </a:extLst>
          </p:cNvPr>
          <p:cNvSpPr/>
          <p:nvPr/>
        </p:nvSpPr>
        <p:spPr>
          <a:xfrm>
            <a:off x="165004" y="1519442"/>
            <a:ext cx="10485266" cy="646331"/>
          </a:xfrm>
          <a:prstGeom prst="rect">
            <a:avLst/>
          </a:prstGeom>
        </p:spPr>
        <p:txBody>
          <a:bodyPr wrap="square">
            <a:spAutoFit/>
          </a:bodyPr>
          <a:lstStyle/>
          <a:p>
            <a:r>
              <a:rPr lang="en-AU">
                <a:latin typeface="AvenirLT-Roman"/>
              </a:rPr>
              <a:t>Engagement between AEMO and industry is crucial to the 5MS Program’s success, which is why each 5MS workstream has been aligned to an industry working group. </a:t>
            </a:r>
            <a:endParaRPr lang="en-AU"/>
          </a:p>
        </p:txBody>
      </p:sp>
      <p:sp>
        <p:nvSpPr>
          <p:cNvPr id="8" name="Rectangle 7">
            <a:extLst>
              <a:ext uri="{FF2B5EF4-FFF2-40B4-BE49-F238E27FC236}">
                <a16:creationId xmlns:a16="http://schemas.microsoft.com/office/drawing/2014/main" id="{F5278442-C50A-4BDC-AFB5-D65984711A57}"/>
              </a:ext>
            </a:extLst>
          </p:cNvPr>
          <p:cNvSpPr/>
          <p:nvPr/>
        </p:nvSpPr>
        <p:spPr>
          <a:xfrm>
            <a:off x="6516085" y="2458932"/>
            <a:ext cx="3797496" cy="461665"/>
          </a:xfrm>
          <a:prstGeom prst="rect">
            <a:avLst/>
          </a:prstGeom>
        </p:spPr>
        <p:txBody>
          <a:bodyPr wrap="square">
            <a:spAutoFit/>
          </a:bodyPr>
          <a:lstStyle/>
          <a:p>
            <a:pPr>
              <a:spcAft>
                <a:spcPts val="0"/>
              </a:spcAft>
            </a:pPr>
            <a:r>
              <a:rPr lang="en-AU" sz="1200" b="1" u="sng">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EF</a:t>
            </a:r>
            <a:r>
              <a:rPr lang="en-AU" sz="1200" b="1" u="sng">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AU" sz="1200" b="1">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ea typeface="Calibri" panose="020F0502020204030204" pitchFamily="34" charset="0"/>
                <a:cs typeface="Times New Roman" panose="02020603050405020304" pitchFamily="18" charset="0"/>
              </a:rPr>
              <a:t>an information and discussion forum for executive-level representatives of interested organisations</a:t>
            </a:r>
            <a:endParaRPr lang="en-AU" sz="1200">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4E3FCEA7-54DD-4A56-AE43-ACF225E0AF10}"/>
              </a:ext>
            </a:extLst>
          </p:cNvPr>
          <p:cNvSpPr/>
          <p:nvPr/>
        </p:nvSpPr>
        <p:spPr>
          <a:xfrm>
            <a:off x="6566827" y="3655962"/>
            <a:ext cx="3713502" cy="461665"/>
          </a:xfrm>
          <a:prstGeom prst="rect">
            <a:avLst/>
          </a:prstGeom>
        </p:spPr>
        <p:txBody>
          <a:bodyPr wrap="square">
            <a:spAutoFit/>
          </a:bodyPr>
          <a:lstStyle/>
          <a:p>
            <a:pPr>
              <a:spcAft>
                <a:spcPts val="0"/>
              </a:spcAft>
            </a:pPr>
            <a:r>
              <a:rPr lang="en-AU" sz="1200" b="1" u="sng">
                <a:solidFill>
                  <a:srgbClr val="0070C0"/>
                </a:solidFill>
                <a:latin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PCF</a:t>
            </a:r>
            <a:r>
              <a:rPr lang="en-AU" sz="1200" b="1" u="sng">
                <a:solidFill>
                  <a:srgbClr val="0070C0"/>
                </a:solidFill>
                <a:latin typeface="Calibri" panose="020F0502020204030204" pitchFamily="34" charset="0"/>
                <a:cs typeface="Times New Roman" panose="02020603050405020304" pitchFamily="18" charset="0"/>
              </a:rPr>
              <a:t>:</a:t>
            </a:r>
            <a:r>
              <a:rPr lang="en-AU" sz="1200" b="1">
                <a:solidFill>
                  <a:srgbClr val="0070C0"/>
                </a:solidFill>
                <a:latin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cs typeface="Times New Roman" panose="02020603050405020304" pitchFamily="18" charset="0"/>
              </a:rPr>
              <a:t>provides review of relevant documentation and management oversight for 5MS working groups.</a:t>
            </a:r>
          </a:p>
        </p:txBody>
      </p:sp>
      <p:sp>
        <p:nvSpPr>
          <p:cNvPr id="14" name="Rectangle 13">
            <a:extLst>
              <a:ext uri="{FF2B5EF4-FFF2-40B4-BE49-F238E27FC236}">
                <a16:creationId xmlns:a16="http://schemas.microsoft.com/office/drawing/2014/main" id="{E674A6F7-E517-4D00-9900-3DDEF0E15C7C}"/>
              </a:ext>
            </a:extLst>
          </p:cNvPr>
          <p:cNvSpPr/>
          <p:nvPr/>
        </p:nvSpPr>
        <p:spPr>
          <a:xfrm>
            <a:off x="6664475" y="5762779"/>
            <a:ext cx="2965180" cy="646331"/>
          </a:xfrm>
          <a:prstGeom prst="rect">
            <a:avLst/>
          </a:prstGeom>
        </p:spPr>
        <p:txBody>
          <a:bodyPr wrap="square">
            <a:spAutoFit/>
          </a:bodyPr>
          <a:lstStyle/>
          <a:p>
            <a:r>
              <a:rPr lang="en-AU" sz="1200" b="1" u="sng">
                <a:solidFill>
                  <a:srgbClr val="0070C0"/>
                </a:solidFill>
                <a:latin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PWG</a:t>
            </a:r>
            <a:r>
              <a:rPr lang="en-AU" sz="1200" b="1" u="sng">
                <a:solidFill>
                  <a:srgbClr val="0070C0"/>
                </a:solidFill>
                <a:latin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cs typeface="Times New Roman" panose="02020603050405020304" pitchFamily="18" charset="0"/>
              </a:rPr>
              <a:t>a forum to engage with industry stakeholders during the procedure development process. </a:t>
            </a:r>
          </a:p>
        </p:txBody>
      </p:sp>
      <p:sp>
        <p:nvSpPr>
          <p:cNvPr id="15" name="Rectangle 14">
            <a:extLst>
              <a:ext uri="{FF2B5EF4-FFF2-40B4-BE49-F238E27FC236}">
                <a16:creationId xmlns:a16="http://schemas.microsoft.com/office/drawing/2014/main" id="{0DCE3F9A-33F5-4DC3-BEB2-861ACA853324}"/>
              </a:ext>
            </a:extLst>
          </p:cNvPr>
          <p:cNvSpPr/>
          <p:nvPr/>
        </p:nvSpPr>
        <p:spPr>
          <a:xfrm>
            <a:off x="3925388" y="5743369"/>
            <a:ext cx="2739087" cy="646331"/>
          </a:xfrm>
          <a:prstGeom prst="rect">
            <a:avLst/>
          </a:prstGeom>
        </p:spPr>
        <p:txBody>
          <a:bodyPr wrap="square">
            <a:spAutoFit/>
          </a:bodyPr>
          <a:lstStyle/>
          <a:p>
            <a:pPr>
              <a:spcAft>
                <a:spcPts val="0"/>
              </a:spcAft>
            </a:pPr>
            <a:r>
              <a:rPr lang="en-AU" sz="1200" b="1" u="sng">
                <a:solidFill>
                  <a:srgbClr val="0070C0"/>
                </a:solidFill>
                <a:latin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SWG</a:t>
            </a:r>
            <a:r>
              <a:rPr lang="en-AU" sz="1200" b="1" u="sng">
                <a:solidFill>
                  <a:srgbClr val="0070C0"/>
                </a:solidFill>
                <a:latin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cs typeface="Times New Roman" panose="02020603050405020304" pitchFamily="18" charset="0"/>
              </a:rPr>
              <a:t>seeks input from industry on system design and interface changes to support 5MS and GS implementation.</a:t>
            </a:r>
          </a:p>
        </p:txBody>
      </p:sp>
      <p:sp>
        <p:nvSpPr>
          <p:cNvPr id="16" name="Rectangle 15">
            <a:extLst>
              <a:ext uri="{FF2B5EF4-FFF2-40B4-BE49-F238E27FC236}">
                <a16:creationId xmlns:a16="http://schemas.microsoft.com/office/drawing/2014/main" id="{308E2F40-581D-4A0F-94EE-C099B388B538}"/>
              </a:ext>
            </a:extLst>
          </p:cNvPr>
          <p:cNvSpPr/>
          <p:nvPr/>
        </p:nvSpPr>
        <p:spPr>
          <a:xfrm>
            <a:off x="1271185" y="5697203"/>
            <a:ext cx="2556553" cy="738664"/>
          </a:xfrm>
          <a:prstGeom prst="rect">
            <a:avLst/>
          </a:prstGeom>
          <a:solidFill>
            <a:schemeClr val="bg2"/>
          </a:solidFill>
        </p:spPr>
        <p:txBody>
          <a:bodyPr wrap="square">
            <a:spAutoFit/>
          </a:bodyPr>
          <a:lstStyle/>
          <a:p>
            <a:pPr>
              <a:spcAft>
                <a:spcPts val="0"/>
              </a:spcAft>
            </a:pPr>
            <a:r>
              <a:rPr lang="en-AU" sz="1200" b="1" u="sng">
                <a:solidFill>
                  <a:srgbClr val="0070C0"/>
                </a:solidFill>
                <a:latin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RWG</a:t>
            </a:r>
            <a:r>
              <a:rPr lang="en-AU" sz="1200" b="1" u="sng">
                <a:solidFill>
                  <a:srgbClr val="0070C0"/>
                </a:solidFill>
                <a:latin typeface="Calibri" panose="020F0502020204030204" pitchFamily="34" charset="0"/>
                <a:cs typeface="Times New Roman" panose="02020603050405020304" pitchFamily="18" charset="0"/>
              </a:rPr>
              <a:t>:</a:t>
            </a:r>
            <a:r>
              <a:rPr lang="en-AU">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cs typeface="Times New Roman" panose="02020603050405020304" pitchFamily="18" charset="0"/>
              </a:rPr>
              <a:t>coordinates readiness activities across the industry, particularly with respect to market testing and trials</a:t>
            </a:r>
          </a:p>
        </p:txBody>
      </p:sp>
      <p:sp>
        <p:nvSpPr>
          <p:cNvPr id="17" name="Rectangle 16">
            <a:extLst>
              <a:ext uri="{FF2B5EF4-FFF2-40B4-BE49-F238E27FC236}">
                <a16:creationId xmlns:a16="http://schemas.microsoft.com/office/drawing/2014/main" id="{A66D6615-A001-4CD2-B276-A5AE077BF525}"/>
              </a:ext>
            </a:extLst>
          </p:cNvPr>
          <p:cNvSpPr/>
          <p:nvPr/>
        </p:nvSpPr>
        <p:spPr>
          <a:xfrm>
            <a:off x="3568046" y="6701046"/>
            <a:ext cx="3555962" cy="646331"/>
          </a:xfrm>
          <a:prstGeom prst="rect">
            <a:avLst/>
          </a:prstGeom>
        </p:spPr>
        <p:txBody>
          <a:bodyPr wrap="square">
            <a:spAutoFit/>
          </a:bodyPr>
          <a:lstStyle/>
          <a:p>
            <a:r>
              <a:rPr lang="en-AU" sz="1200" b="1" u="sng">
                <a:solidFill>
                  <a:srgbClr val="0070C0"/>
                </a:solidFill>
                <a:latin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ITWG</a:t>
            </a:r>
            <a:r>
              <a:rPr lang="en-AU" sz="1200" b="1" u="sng">
                <a:solidFill>
                  <a:srgbClr val="0070C0"/>
                </a:solidFill>
                <a:latin typeface="Calibri" panose="020F0502020204030204" pitchFamily="34" charset="0"/>
                <a:cs typeface="Times New Roman" panose="02020603050405020304" pitchFamily="18" charset="0"/>
              </a:rPr>
              <a:t>:</a:t>
            </a:r>
            <a:r>
              <a:rPr lang="en-AU" sz="1200" b="1">
                <a:solidFill>
                  <a:srgbClr val="0070C0"/>
                </a:solidFill>
                <a:latin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cs typeface="Times New Roman" panose="02020603050405020304" pitchFamily="18" charset="0"/>
              </a:rPr>
              <a:t>provides a forum for AEMO and industry stakeholders to engage in detail on testing matters related to the 5MS &amp; GS implementation program.</a:t>
            </a:r>
          </a:p>
        </p:txBody>
      </p:sp>
    </p:spTree>
    <p:extLst>
      <p:ext uri="{BB962C8B-B14F-4D97-AF65-F5344CB8AC3E}">
        <p14:creationId xmlns:p14="http://schemas.microsoft.com/office/powerpoint/2010/main" val="271099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4CAD-DC15-46A2-BE8F-B7ADFA40A7A7}"/>
              </a:ext>
            </a:extLst>
          </p:cNvPr>
          <p:cNvSpPr>
            <a:spLocks noGrp="1"/>
          </p:cNvSpPr>
          <p:nvPr>
            <p:ph type="title"/>
          </p:nvPr>
        </p:nvSpPr>
        <p:spPr/>
        <p:txBody>
          <a:bodyPr/>
          <a:lstStyle/>
          <a:p>
            <a:r>
              <a:rPr lang="en-AU"/>
              <a:t>AEMO 5MS Program Update</a:t>
            </a:r>
          </a:p>
        </p:txBody>
      </p:sp>
      <p:sp>
        <p:nvSpPr>
          <p:cNvPr id="3" name="Text Placeholder 2">
            <a:extLst>
              <a:ext uri="{FF2B5EF4-FFF2-40B4-BE49-F238E27FC236}">
                <a16:creationId xmlns:a16="http://schemas.microsoft.com/office/drawing/2014/main" id="{15CE0B10-81E5-4E08-A567-1E326D2B7F34}"/>
              </a:ext>
            </a:extLst>
          </p:cNvPr>
          <p:cNvSpPr>
            <a:spLocks noGrp="1"/>
          </p:cNvSpPr>
          <p:nvPr>
            <p:ph type="body" idx="1"/>
          </p:nvPr>
        </p:nvSpPr>
        <p:spPr/>
        <p:txBody>
          <a:bodyPr/>
          <a:lstStyle/>
          <a:p>
            <a:r>
              <a:rPr lang="en-AU"/>
              <a:t>Rowena Leung and Graeme Windley</a:t>
            </a:r>
          </a:p>
        </p:txBody>
      </p:sp>
      <p:sp>
        <p:nvSpPr>
          <p:cNvPr id="4" name="Slide Number Placeholder 3">
            <a:extLst>
              <a:ext uri="{FF2B5EF4-FFF2-40B4-BE49-F238E27FC236}">
                <a16:creationId xmlns:a16="http://schemas.microsoft.com/office/drawing/2014/main" id="{791A8DD7-257E-46AF-9BEF-46B883761364}"/>
              </a:ext>
            </a:extLst>
          </p:cNvPr>
          <p:cNvSpPr>
            <a:spLocks noGrp="1"/>
          </p:cNvSpPr>
          <p:nvPr>
            <p:ph type="sldNum" sz="quarter" idx="12"/>
          </p:nvPr>
        </p:nvSpPr>
        <p:spPr/>
        <p:txBody>
          <a:bodyPr/>
          <a:lstStyle/>
          <a:p>
            <a:fld id="{4EC81F68-4976-451A-B2E9-79BCBD2F70CC}" type="slidenum">
              <a:rPr lang="en-AU" smtClean="0"/>
              <a:pPr/>
              <a:t>12</a:t>
            </a:fld>
            <a:endParaRPr lang="en-AU"/>
          </a:p>
        </p:txBody>
      </p:sp>
    </p:spTree>
    <p:extLst>
      <p:ext uri="{BB962C8B-B14F-4D97-AF65-F5344CB8AC3E}">
        <p14:creationId xmlns:p14="http://schemas.microsoft.com/office/powerpoint/2010/main" val="424207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5FBAB3-05C2-480C-9BB4-9F6D0847C907}"/>
              </a:ext>
            </a:extLst>
          </p:cNvPr>
          <p:cNvSpPr>
            <a:spLocks noGrp="1"/>
          </p:cNvSpPr>
          <p:nvPr>
            <p:ph type="title"/>
          </p:nvPr>
        </p:nvSpPr>
        <p:spPr/>
        <p:txBody>
          <a:bodyPr/>
          <a:lstStyle/>
          <a:p>
            <a:r>
              <a:rPr lang="en-AU"/>
              <a:t>5MS Program timeline</a:t>
            </a:r>
          </a:p>
        </p:txBody>
      </p:sp>
      <p:sp>
        <p:nvSpPr>
          <p:cNvPr id="7" name="Slide Number Placeholder 6">
            <a:extLst>
              <a:ext uri="{FF2B5EF4-FFF2-40B4-BE49-F238E27FC236}">
                <a16:creationId xmlns:a16="http://schemas.microsoft.com/office/drawing/2014/main" id="{CF9A84FE-80AE-42E8-964A-0D0950258BA3}"/>
              </a:ext>
            </a:extLst>
          </p:cNvPr>
          <p:cNvSpPr>
            <a:spLocks noGrp="1"/>
          </p:cNvSpPr>
          <p:nvPr>
            <p:ph type="sldNum" sz="quarter" idx="12"/>
          </p:nvPr>
        </p:nvSpPr>
        <p:spPr/>
        <p:txBody>
          <a:bodyPr/>
          <a:lstStyle/>
          <a:p>
            <a:fld id="{4EC81F68-4976-451A-B2E9-79BCBD2F70CC}" type="slidenum">
              <a:rPr lang="en-AU" smtClean="0"/>
              <a:t>13</a:t>
            </a:fld>
            <a:endParaRPr lang="en-AU"/>
          </a:p>
        </p:txBody>
      </p:sp>
      <p:sp>
        <p:nvSpPr>
          <p:cNvPr id="9" name="TextBox 8">
            <a:extLst>
              <a:ext uri="{FF2B5EF4-FFF2-40B4-BE49-F238E27FC236}">
                <a16:creationId xmlns:a16="http://schemas.microsoft.com/office/drawing/2014/main" id="{E2A061BF-D859-44C2-9A52-58C13400788B}"/>
              </a:ext>
            </a:extLst>
          </p:cNvPr>
          <p:cNvSpPr txBox="1"/>
          <p:nvPr/>
        </p:nvSpPr>
        <p:spPr>
          <a:xfrm>
            <a:off x="6747940" y="2030773"/>
            <a:ext cx="3527594" cy="2177712"/>
          </a:xfrm>
          <a:prstGeom prst="rect">
            <a:avLst/>
          </a:prstGeom>
          <a:noFill/>
          <a:ln>
            <a:noFill/>
          </a:ln>
        </p:spPr>
        <p:txBody>
          <a:bodyPr wrap="square" rtlCol="0">
            <a:spAutoFit/>
          </a:bodyPr>
          <a:lstStyle/>
          <a:p>
            <a:r>
              <a:rPr lang="en-AU" sz="1228" b="1"/>
              <a:t>Key call outs:</a:t>
            </a:r>
          </a:p>
          <a:p>
            <a:pPr marL="73789" indent="-73789">
              <a:spcBef>
                <a:spcPts val="526"/>
              </a:spcBef>
              <a:buFont typeface="Wingdings" panose="05000000000000000000" pitchFamily="2" charset="2"/>
              <a:buChar char="§"/>
            </a:pPr>
            <a:r>
              <a:rPr lang="en-AU" sz="1228"/>
              <a:t> Overall Program is Green </a:t>
            </a:r>
          </a:p>
          <a:p>
            <a:pPr marL="73789" indent="-73789">
              <a:spcBef>
                <a:spcPts val="526"/>
              </a:spcBef>
              <a:buFont typeface="Wingdings" panose="05000000000000000000" pitchFamily="2" charset="2"/>
              <a:buChar char="§"/>
            </a:pPr>
            <a:r>
              <a:rPr lang="en-AU" sz="1228"/>
              <a:t> Intense time for testing &amp; development activity across all workstreams, particularly metering </a:t>
            </a:r>
          </a:p>
          <a:p>
            <a:pPr marL="73789" indent="-73789">
              <a:spcBef>
                <a:spcPts val="526"/>
              </a:spcBef>
              <a:buFont typeface="Wingdings" panose="05000000000000000000" pitchFamily="2" charset="2"/>
              <a:buChar char="§"/>
            </a:pPr>
            <a:r>
              <a:rPr lang="en-AU" sz="1228"/>
              <a:t> Next key milestone 31/8</a:t>
            </a:r>
          </a:p>
          <a:p>
            <a:pPr marL="73789" indent="-73789">
              <a:spcBef>
                <a:spcPts val="526"/>
              </a:spcBef>
              <a:buFont typeface="Wingdings" panose="05000000000000000000" pitchFamily="2" charset="2"/>
              <a:buChar char="§"/>
            </a:pPr>
            <a:r>
              <a:rPr lang="en-AU" sz="1228"/>
              <a:t> Staging release for Retail planned for 31/8</a:t>
            </a:r>
          </a:p>
          <a:p>
            <a:pPr>
              <a:spcBef>
                <a:spcPts val="526"/>
              </a:spcBef>
            </a:pPr>
            <a:endParaRPr lang="en-AU" sz="1228">
              <a:highlight>
                <a:srgbClr val="FFFF00"/>
              </a:highlight>
            </a:endParaRPr>
          </a:p>
          <a:p>
            <a:pPr>
              <a:spcBef>
                <a:spcPts val="526"/>
              </a:spcBef>
            </a:pPr>
            <a:endParaRPr lang="en-AU" sz="1228">
              <a:highlight>
                <a:srgbClr val="FFFF00"/>
              </a:highlight>
            </a:endParaRPr>
          </a:p>
          <a:p>
            <a:pPr marL="250603" indent="-250603">
              <a:buFontTx/>
              <a:buChar char="-"/>
            </a:pPr>
            <a:endParaRPr lang="en-AU" sz="1228">
              <a:highlight>
                <a:srgbClr val="FFFF00"/>
              </a:highlight>
            </a:endParaRPr>
          </a:p>
        </p:txBody>
      </p:sp>
      <p:pic>
        <p:nvPicPr>
          <p:cNvPr id="6" name="Picture 5">
            <a:extLst>
              <a:ext uri="{FF2B5EF4-FFF2-40B4-BE49-F238E27FC236}">
                <a16:creationId xmlns:a16="http://schemas.microsoft.com/office/drawing/2014/main" id="{40A8AB15-68AA-4794-A7A7-853598461F5B}"/>
              </a:ext>
            </a:extLst>
          </p:cNvPr>
          <p:cNvPicPr>
            <a:picLocks noChangeAspect="1"/>
          </p:cNvPicPr>
          <p:nvPr/>
        </p:nvPicPr>
        <p:blipFill>
          <a:blip r:embed="rId3"/>
          <a:stretch>
            <a:fillRect/>
          </a:stretch>
        </p:blipFill>
        <p:spPr>
          <a:xfrm>
            <a:off x="61637" y="2107933"/>
            <a:ext cx="6362669" cy="4475091"/>
          </a:xfrm>
          <a:prstGeom prst="rect">
            <a:avLst/>
          </a:prstGeom>
        </p:spPr>
      </p:pic>
      <p:sp>
        <p:nvSpPr>
          <p:cNvPr id="3" name="TextBox 2">
            <a:extLst>
              <a:ext uri="{FF2B5EF4-FFF2-40B4-BE49-F238E27FC236}">
                <a16:creationId xmlns:a16="http://schemas.microsoft.com/office/drawing/2014/main" id="{4CB76BD0-B560-401D-8688-B62D77912934}"/>
              </a:ext>
            </a:extLst>
          </p:cNvPr>
          <p:cNvSpPr txBox="1"/>
          <p:nvPr/>
        </p:nvSpPr>
        <p:spPr>
          <a:xfrm>
            <a:off x="28013" y="1728976"/>
            <a:ext cx="5000720" cy="369332"/>
          </a:xfrm>
          <a:prstGeom prst="rect">
            <a:avLst/>
          </a:prstGeom>
          <a:noFill/>
        </p:spPr>
        <p:txBody>
          <a:bodyPr wrap="square" rtlCol="0">
            <a:spAutoFit/>
          </a:bodyPr>
          <a:lstStyle/>
          <a:p>
            <a:r>
              <a:rPr lang="en-AU"/>
              <a:t>5MS Program Timeline – Level 1 Milestones</a:t>
            </a:r>
          </a:p>
        </p:txBody>
      </p:sp>
    </p:spTree>
    <p:extLst>
      <p:ext uri="{BB962C8B-B14F-4D97-AF65-F5344CB8AC3E}">
        <p14:creationId xmlns:p14="http://schemas.microsoft.com/office/powerpoint/2010/main" val="362623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B9786C-7B9B-49EC-A9A9-7E5A9FB5A02D}"/>
              </a:ext>
            </a:extLst>
          </p:cNvPr>
          <p:cNvSpPr>
            <a:spLocks noGrp="1"/>
          </p:cNvSpPr>
          <p:nvPr>
            <p:ph type="title"/>
          </p:nvPr>
        </p:nvSpPr>
        <p:spPr/>
        <p:txBody>
          <a:bodyPr>
            <a:normAutofit/>
          </a:bodyPr>
          <a:lstStyle/>
          <a:p>
            <a:r>
              <a:rPr lang="en-AU" sz="3600"/>
              <a:t>Six months looking back</a:t>
            </a:r>
          </a:p>
        </p:txBody>
      </p:sp>
      <p:sp>
        <p:nvSpPr>
          <p:cNvPr id="4" name="Slide Number Placeholder 3">
            <a:extLst>
              <a:ext uri="{FF2B5EF4-FFF2-40B4-BE49-F238E27FC236}">
                <a16:creationId xmlns:a16="http://schemas.microsoft.com/office/drawing/2014/main" id="{1C3D3E6B-1E88-4C1F-94F7-27DACCAE1165}"/>
              </a:ext>
            </a:extLst>
          </p:cNvPr>
          <p:cNvSpPr>
            <a:spLocks noGrp="1"/>
          </p:cNvSpPr>
          <p:nvPr>
            <p:ph type="sldNum" sz="quarter" idx="12"/>
          </p:nvPr>
        </p:nvSpPr>
        <p:spPr>
          <a:xfrm>
            <a:off x="10239374" y="7115558"/>
            <a:ext cx="257175" cy="293624"/>
          </a:xfrm>
        </p:spPr>
        <p:txBody>
          <a:bodyPr lIns="36000" tIns="36000" rIns="36000" bIns="36000"/>
          <a:lstStyle/>
          <a:p>
            <a:fld id="{4EC81F68-4976-451A-B2E9-79BCBD2F70CC}" type="slidenum">
              <a:rPr lang="en-AU" smtClean="0"/>
              <a:pPr/>
              <a:t>14</a:t>
            </a:fld>
            <a:endParaRPr lang="en-AU"/>
          </a:p>
        </p:txBody>
      </p:sp>
      <p:sp>
        <p:nvSpPr>
          <p:cNvPr id="30" name="TextBox 29">
            <a:extLst>
              <a:ext uri="{FF2B5EF4-FFF2-40B4-BE49-F238E27FC236}">
                <a16:creationId xmlns:a16="http://schemas.microsoft.com/office/drawing/2014/main" id="{2570E10E-53C2-4602-BDC8-03F57F25AA80}"/>
              </a:ext>
            </a:extLst>
          </p:cNvPr>
          <p:cNvSpPr txBox="1"/>
          <p:nvPr/>
        </p:nvSpPr>
        <p:spPr>
          <a:xfrm>
            <a:off x="2065281" y="4567602"/>
            <a:ext cx="2395109" cy="307777"/>
          </a:xfrm>
          <a:prstGeom prst="rect">
            <a:avLst/>
          </a:prstGeom>
          <a:noFill/>
        </p:spPr>
        <p:txBody>
          <a:bodyPr wrap="square" rtlCol="0">
            <a:spAutoFit/>
          </a:bodyPr>
          <a:lstStyle/>
          <a:p>
            <a:r>
              <a:rPr lang="en-AU" sz="1400" b="1">
                <a:solidFill>
                  <a:schemeClr val="bg2">
                    <a:lumMod val="25000"/>
                  </a:schemeClr>
                </a:solidFill>
              </a:rPr>
              <a:t>Jan-Jun 2020</a:t>
            </a:r>
          </a:p>
        </p:txBody>
      </p:sp>
      <p:sp>
        <p:nvSpPr>
          <p:cNvPr id="3" name="TextBox 2">
            <a:extLst>
              <a:ext uri="{FF2B5EF4-FFF2-40B4-BE49-F238E27FC236}">
                <a16:creationId xmlns:a16="http://schemas.microsoft.com/office/drawing/2014/main" id="{3DD9AF27-43F6-4D14-8AA3-5C352069A2FD}"/>
              </a:ext>
            </a:extLst>
          </p:cNvPr>
          <p:cNvSpPr txBox="1"/>
          <p:nvPr/>
        </p:nvSpPr>
        <p:spPr>
          <a:xfrm>
            <a:off x="206546" y="1600768"/>
            <a:ext cx="10390170" cy="1354217"/>
          </a:xfrm>
          <a:prstGeom prst="rect">
            <a:avLst/>
          </a:prstGeom>
          <a:noFill/>
        </p:spPr>
        <p:txBody>
          <a:bodyPr wrap="square" rtlCol="0">
            <a:spAutoFit/>
          </a:bodyPr>
          <a:lstStyle/>
          <a:p>
            <a:r>
              <a:rPr lang="en-AU"/>
              <a:t>The 5MS Program achieved some significant milestones during the year, including the first system go-live on  1 April with the </a:t>
            </a:r>
            <a:r>
              <a:rPr lang="en-AU" b="1"/>
              <a:t>Reallocations solution</a:t>
            </a:r>
            <a:r>
              <a:rPr lang="en-AU"/>
              <a:t>.</a:t>
            </a:r>
          </a:p>
          <a:p>
            <a:endParaRPr lang="en-AU" sz="1000"/>
          </a:p>
          <a:p>
            <a:r>
              <a:rPr lang="en-AU"/>
              <a:t>This solution provides the capability to receive reallocations at five-minute intervals in preparation for commencement of the 5MS rule. </a:t>
            </a:r>
          </a:p>
        </p:txBody>
      </p:sp>
      <p:sp>
        <p:nvSpPr>
          <p:cNvPr id="7" name="Star: 6 Points 6">
            <a:extLst>
              <a:ext uri="{FF2B5EF4-FFF2-40B4-BE49-F238E27FC236}">
                <a16:creationId xmlns:a16="http://schemas.microsoft.com/office/drawing/2014/main" id="{632499DD-5489-4AE6-8CE0-6E0DC6D3695C}"/>
              </a:ext>
            </a:extLst>
          </p:cNvPr>
          <p:cNvSpPr/>
          <p:nvPr/>
        </p:nvSpPr>
        <p:spPr>
          <a:xfrm>
            <a:off x="5854865" y="4490928"/>
            <a:ext cx="180000" cy="180000"/>
          </a:xfrm>
          <a:prstGeom prst="star6">
            <a:avLst/>
          </a:prstGeom>
          <a:solidFill>
            <a:srgbClr val="583A5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22290450-10FF-4674-9B18-C26C835ED011}"/>
              </a:ext>
            </a:extLst>
          </p:cNvPr>
          <p:cNvSpPr/>
          <p:nvPr/>
        </p:nvSpPr>
        <p:spPr>
          <a:xfrm>
            <a:off x="2153261" y="4880337"/>
            <a:ext cx="6828503" cy="396000"/>
          </a:xfrm>
          <a:prstGeom prst="roundRect">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8" name="Table 8">
            <a:extLst>
              <a:ext uri="{FF2B5EF4-FFF2-40B4-BE49-F238E27FC236}">
                <a16:creationId xmlns:a16="http://schemas.microsoft.com/office/drawing/2014/main" id="{E9AC336A-9137-437F-A4E8-A5148B2FD441}"/>
              </a:ext>
            </a:extLst>
          </p:cNvPr>
          <p:cNvGraphicFramePr>
            <a:graphicFrameLocks noGrp="1"/>
          </p:cNvGraphicFramePr>
          <p:nvPr>
            <p:extLst>
              <p:ext uri="{D42A27DB-BD31-4B8C-83A1-F6EECF244321}">
                <p14:modId xmlns:p14="http://schemas.microsoft.com/office/powerpoint/2010/main" val="2473457396"/>
              </p:ext>
            </p:extLst>
          </p:nvPr>
        </p:nvGraphicFramePr>
        <p:xfrm>
          <a:off x="2248179" y="4927207"/>
          <a:ext cx="6651528" cy="304800"/>
        </p:xfrm>
        <a:graphic>
          <a:graphicData uri="http://schemas.openxmlformats.org/drawingml/2006/table">
            <a:tbl>
              <a:tblPr firstRow="1" bandRow="1">
                <a:tableStyleId>{5C22544A-7EE6-4342-B048-85BDC9FD1C3A}</a:tableStyleId>
              </a:tblPr>
              <a:tblGrid>
                <a:gridCol w="1108588">
                  <a:extLst>
                    <a:ext uri="{9D8B030D-6E8A-4147-A177-3AD203B41FA5}">
                      <a16:colId xmlns:a16="http://schemas.microsoft.com/office/drawing/2014/main" val="981500772"/>
                    </a:ext>
                  </a:extLst>
                </a:gridCol>
                <a:gridCol w="1108588">
                  <a:extLst>
                    <a:ext uri="{9D8B030D-6E8A-4147-A177-3AD203B41FA5}">
                      <a16:colId xmlns:a16="http://schemas.microsoft.com/office/drawing/2014/main" val="1643325822"/>
                    </a:ext>
                  </a:extLst>
                </a:gridCol>
                <a:gridCol w="1108588">
                  <a:extLst>
                    <a:ext uri="{9D8B030D-6E8A-4147-A177-3AD203B41FA5}">
                      <a16:colId xmlns:a16="http://schemas.microsoft.com/office/drawing/2014/main" val="2598845884"/>
                    </a:ext>
                  </a:extLst>
                </a:gridCol>
                <a:gridCol w="1108588">
                  <a:extLst>
                    <a:ext uri="{9D8B030D-6E8A-4147-A177-3AD203B41FA5}">
                      <a16:colId xmlns:a16="http://schemas.microsoft.com/office/drawing/2014/main" val="605486458"/>
                    </a:ext>
                  </a:extLst>
                </a:gridCol>
                <a:gridCol w="1108588">
                  <a:extLst>
                    <a:ext uri="{9D8B030D-6E8A-4147-A177-3AD203B41FA5}">
                      <a16:colId xmlns:a16="http://schemas.microsoft.com/office/drawing/2014/main" val="3553821153"/>
                    </a:ext>
                  </a:extLst>
                </a:gridCol>
                <a:gridCol w="1108588">
                  <a:extLst>
                    <a:ext uri="{9D8B030D-6E8A-4147-A177-3AD203B41FA5}">
                      <a16:colId xmlns:a16="http://schemas.microsoft.com/office/drawing/2014/main" val="2796133565"/>
                    </a:ext>
                  </a:extLst>
                </a:gridCol>
              </a:tblGrid>
              <a:tr h="206351">
                <a:tc>
                  <a:txBody>
                    <a:bodyPr/>
                    <a:lstStyle/>
                    <a:p>
                      <a:pPr algn="ctr"/>
                      <a:r>
                        <a:rPr lang="en-AU" sz="1200"/>
                        <a:t>Jan</a:t>
                      </a:r>
                      <a:endParaRPr lang="en-AU"/>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b="1" kern="1200">
                          <a:solidFill>
                            <a:schemeClr val="lt1"/>
                          </a:solidFill>
                          <a:latin typeface="+mn-lt"/>
                          <a:ea typeface="+mn-ea"/>
                          <a:cs typeface="+mn-cs"/>
                        </a:rPr>
                        <a:t>Feb</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b="1" kern="1200">
                          <a:solidFill>
                            <a:schemeClr val="lt1"/>
                          </a:solidFill>
                          <a:latin typeface="+mn-lt"/>
                          <a:ea typeface="+mn-ea"/>
                          <a:cs typeface="+mn-cs"/>
                        </a:rPr>
                        <a:t>Mar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a:t>Apr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a:t>May</a:t>
                      </a:r>
                      <a:endParaRPr lang="en-AU"/>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a:t>Jun</a:t>
                      </a:r>
                      <a:endParaRPr lang="en-AU"/>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2081680"/>
                  </a:ext>
                </a:extLst>
              </a:tr>
            </a:tbl>
          </a:graphicData>
        </a:graphic>
      </p:graphicFrame>
      <p:sp>
        <p:nvSpPr>
          <p:cNvPr id="10" name="Rectangle 9">
            <a:extLst>
              <a:ext uri="{FF2B5EF4-FFF2-40B4-BE49-F238E27FC236}">
                <a16:creationId xmlns:a16="http://schemas.microsoft.com/office/drawing/2014/main" id="{720F94C6-8A27-4664-A8E7-F3501694A914}"/>
              </a:ext>
            </a:extLst>
          </p:cNvPr>
          <p:cNvSpPr/>
          <p:nvPr/>
        </p:nvSpPr>
        <p:spPr>
          <a:xfrm>
            <a:off x="2278700" y="3156829"/>
            <a:ext cx="1741258" cy="400110"/>
          </a:xfrm>
          <a:prstGeom prst="rect">
            <a:avLst/>
          </a:prstGeom>
        </p:spPr>
        <p:txBody>
          <a:bodyPr wrap="square">
            <a:spAutoFit/>
          </a:bodyPr>
          <a:lstStyle/>
          <a:p>
            <a:r>
              <a:rPr lang="en-US" sz="1000">
                <a:latin typeface="Segoe UI Semilight"/>
              </a:rPr>
              <a:t>31-Jan: Settlements Package 1 in Staging</a:t>
            </a:r>
          </a:p>
        </p:txBody>
      </p:sp>
      <p:cxnSp>
        <p:nvCxnSpPr>
          <p:cNvPr id="25" name="Straight Connector 24">
            <a:extLst>
              <a:ext uri="{FF2B5EF4-FFF2-40B4-BE49-F238E27FC236}">
                <a16:creationId xmlns:a16="http://schemas.microsoft.com/office/drawing/2014/main" id="{EAC21019-80CF-4214-B5A2-25A12EB6423C}"/>
              </a:ext>
            </a:extLst>
          </p:cNvPr>
          <p:cNvCxnSpPr>
            <a:cxnSpLocks/>
          </p:cNvCxnSpPr>
          <p:nvPr/>
        </p:nvCxnSpPr>
        <p:spPr>
          <a:xfrm>
            <a:off x="3132842" y="3628105"/>
            <a:ext cx="0" cy="122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2" name="Flowchart: Connector 31">
            <a:extLst>
              <a:ext uri="{FF2B5EF4-FFF2-40B4-BE49-F238E27FC236}">
                <a16:creationId xmlns:a16="http://schemas.microsoft.com/office/drawing/2014/main" id="{3FADCF2D-BFB5-45FE-A06A-E6A16E83E157}"/>
              </a:ext>
            </a:extLst>
          </p:cNvPr>
          <p:cNvSpPr/>
          <p:nvPr/>
        </p:nvSpPr>
        <p:spPr>
          <a:xfrm>
            <a:off x="3057498" y="3483101"/>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12" name="Rectangle 11">
            <a:extLst>
              <a:ext uri="{FF2B5EF4-FFF2-40B4-BE49-F238E27FC236}">
                <a16:creationId xmlns:a16="http://schemas.microsoft.com/office/drawing/2014/main" id="{C347F69D-F95F-483A-B0C2-705968ACA6BE}"/>
              </a:ext>
            </a:extLst>
          </p:cNvPr>
          <p:cNvSpPr/>
          <p:nvPr/>
        </p:nvSpPr>
        <p:spPr>
          <a:xfrm>
            <a:off x="3539704" y="3556939"/>
            <a:ext cx="1566175" cy="400110"/>
          </a:xfrm>
          <a:prstGeom prst="rect">
            <a:avLst/>
          </a:prstGeom>
        </p:spPr>
        <p:txBody>
          <a:bodyPr wrap="square">
            <a:spAutoFit/>
          </a:bodyPr>
          <a:lstStyle/>
          <a:p>
            <a:r>
              <a:rPr lang="en-US" sz="1000">
                <a:latin typeface="Segoe UI Semilight"/>
              </a:rPr>
              <a:t>26-Feb: Reallocations I Pre-Production</a:t>
            </a:r>
          </a:p>
        </p:txBody>
      </p:sp>
      <p:sp>
        <p:nvSpPr>
          <p:cNvPr id="33" name="Flowchart: Connector 32">
            <a:extLst>
              <a:ext uri="{FF2B5EF4-FFF2-40B4-BE49-F238E27FC236}">
                <a16:creationId xmlns:a16="http://schemas.microsoft.com/office/drawing/2014/main" id="{0487087F-E143-4729-B124-53001D4A8C36}"/>
              </a:ext>
            </a:extLst>
          </p:cNvPr>
          <p:cNvSpPr/>
          <p:nvPr/>
        </p:nvSpPr>
        <p:spPr>
          <a:xfrm>
            <a:off x="4149765" y="3913796"/>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34" name="Straight Connector 33">
            <a:extLst>
              <a:ext uri="{FF2B5EF4-FFF2-40B4-BE49-F238E27FC236}">
                <a16:creationId xmlns:a16="http://schemas.microsoft.com/office/drawing/2014/main" id="{00547BD9-B19C-4D28-9F1B-51E086E3AD53}"/>
              </a:ext>
            </a:extLst>
          </p:cNvPr>
          <p:cNvCxnSpPr>
            <a:cxnSpLocks/>
          </p:cNvCxnSpPr>
          <p:nvPr/>
        </p:nvCxnSpPr>
        <p:spPr>
          <a:xfrm>
            <a:off x="4221765" y="4050649"/>
            <a:ext cx="0" cy="86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CB87B9-D04D-4D04-8738-9C387F8AE08A}"/>
              </a:ext>
            </a:extLst>
          </p:cNvPr>
          <p:cNvCxnSpPr>
            <a:cxnSpLocks/>
          </p:cNvCxnSpPr>
          <p:nvPr/>
        </p:nvCxnSpPr>
        <p:spPr>
          <a:xfrm>
            <a:off x="5944865" y="4668218"/>
            <a:ext cx="0" cy="180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6" name="Flowchart: Connector 35">
            <a:extLst>
              <a:ext uri="{FF2B5EF4-FFF2-40B4-BE49-F238E27FC236}">
                <a16:creationId xmlns:a16="http://schemas.microsoft.com/office/drawing/2014/main" id="{A85EFF5D-713C-48A4-9F9C-A26E55C8063A}"/>
              </a:ext>
            </a:extLst>
          </p:cNvPr>
          <p:cNvSpPr/>
          <p:nvPr/>
        </p:nvSpPr>
        <p:spPr>
          <a:xfrm>
            <a:off x="5076452" y="4292506"/>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13" name="Rectangle 12">
            <a:extLst>
              <a:ext uri="{FF2B5EF4-FFF2-40B4-BE49-F238E27FC236}">
                <a16:creationId xmlns:a16="http://schemas.microsoft.com/office/drawing/2014/main" id="{34ABE9C7-CF09-4C7B-ACB7-671C86838E8E}"/>
              </a:ext>
            </a:extLst>
          </p:cNvPr>
          <p:cNvSpPr/>
          <p:nvPr/>
        </p:nvSpPr>
        <p:spPr>
          <a:xfrm>
            <a:off x="4527517" y="3864666"/>
            <a:ext cx="1694650" cy="400110"/>
          </a:xfrm>
          <a:prstGeom prst="rect">
            <a:avLst/>
          </a:prstGeom>
        </p:spPr>
        <p:txBody>
          <a:bodyPr wrap="square">
            <a:spAutoFit/>
          </a:bodyPr>
          <a:lstStyle/>
          <a:p>
            <a:r>
              <a:rPr lang="en-US" sz="1000">
                <a:latin typeface="Segoe UI Semilight"/>
              </a:rPr>
              <a:t>16-Mar: Settlements Package 2 in Staging</a:t>
            </a:r>
          </a:p>
        </p:txBody>
      </p:sp>
      <p:cxnSp>
        <p:nvCxnSpPr>
          <p:cNvPr id="37" name="Straight Connector 36">
            <a:extLst>
              <a:ext uri="{FF2B5EF4-FFF2-40B4-BE49-F238E27FC236}">
                <a16:creationId xmlns:a16="http://schemas.microsoft.com/office/drawing/2014/main" id="{ACB512AE-B2D2-464B-83F1-80BE1C930617}"/>
              </a:ext>
            </a:extLst>
          </p:cNvPr>
          <p:cNvCxnSpPr>
            <a:cxnSpLocks/>
          </p:cNvCxnSpPr>
          <p:nvPr/>
        </p:nvCxnSpPr>
        <p:spPr>
          <a:xfrm>
            <a:off x="5142979" y="4444844"/>
            <a:ext cx="0" cy="39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F2EFCFC-CC53-4F33-857C-F7A0084CFA22}"/>
              </a:ext>
            </a:extLst>
          </p:cNvPr>
          <p:cNvSpPr/>
          <p:nvPr/>
        </p:nvSpPr>
        <p:spPr>
          <a:xfrm>
            <a:off x="5769387" y="4118962"/>
            <a:ext cx="1321261" cy="400110"/>
          </a:xfrm>
          <a:prstGeom prst="rect">
            <a:avLst/>
          </a:prstGeom>
        </p:spPr>
        <p:txBody>
          <a:bodyPr wrap="square">
            <a:spAutoFit/>
          </a:bodyPr>
          <a:lstStyle/>
          <a:p>
            <a:r>
              <a:rPr lang="en-US" sz="1000">
                <a:latin typeface="Segoe UI Semilight"/>
              </a:rPr>
              <a:t>1-Apr: Reallocations Go-Live</a:t>
            </a:r>
          </a:p>
        </p:txBody>
      </p:sp>
      <p:cxnSp>
        <p:nvCxnSpPr>
          <p:cNvPr id="39" name="Straight Connector 38">
            <a:extLst>
              <a:ext uri="{FF2B5EF4-FFF2-40B4-BE49-F238E27FC236}">
                <a16:creationId xmlns:a16="http://schemas.microsoft.com/office/drawing/2014/main" id="{2D6EFD6A-0E3F-4546-91F7-EE84D28BA718}"/>
              </a:ext>
            </a:extLst>
          </p:cNvPr>
          <p:cNvCxnSpPr>
            <a:cxnSpLocks/>
          </p:cNvCxnSpPr>
          <p:nvPr/>
        </p:nvCxnSpPr>
        <p:spPr>
          <a:xfrm>
            <a:off x="7245183" y="3785576"/>
            <a:ext cx="0" cy="1080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D1B105B-28FE-448D-9064-DE5F0F41760A}"/>
              </a:ext>
            </a:extLst>
          </p:cNvPr>
          <p:cNvSpPr/>
          <p:nvPr/>
        </p:nvSpPr>
        <p:spPr>
          <a:xfrm>
            <a:off x="6383463" y="3034223"/>
            <a:ext cx="1660870" cy="400110"/>
          </a:xfrm>
          <a:prstGeom prst="rect">
            <a:avLst/>
          </a:prstGeom>
        </p:spPr>
        <p:txBody>
          <a:bodyPr wrap="square">
            <a:spAutoFit/>
          </a:bodyPr>
          <a:lstStyle/>
          <a:p>
            <a:r>
              <a:rPr lang="en-AU" sz="1000">
                <a:latin typeface="Segoe UI Semilight"/>
              </a:rPr>
              <a:t>15-May: Settlements Package 3 in Staging</a:t>
            </a:r>
            <a:endParaRPr lang="en-US" sz="1000">
              <a:latin typeface="Segoe UI Semilight"/>
            </a:endParaRPr>
          </a:p>
        </p:txBody>
      </p:sp>
      <p:sp>
        <p:nvSpPr>
          <p:cNvPr id="40" name="Flowchart: Connector 39">
            <a:extLst>
              <a:ext uri="{FF2B5EF4-FFF2-40B4-BE49-F238E27FC236}">
                <a16:creationId xmlns:a16="http://schemas.microsoft.com/office/drawing/2014/main" id="{D78A00E8-6DE9-4361-9E1E-55D6DE12E3C3}"/>
              </a:ext>
            </a:extLst>
          </p:cNvPr>
          <p:cNvSpPr/>
          <p:nvPr/>
        </p:nvSpPr>
        <p:spPr>
          <a:xfrm>
            <a:off x="7173183" y="3684784"/>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41" name="Straight Connector 40">
            <a:extLst>
              <a:ext uri="{FF2B5EF4-FFF2-40B4-BE49-F238E27FC236}">
                <a16:creationId xmlns:a16="http://schemas.microsoft.com/office/drawing/2014/main" id="{2CBDA2C8-C935-4B45-B749-C41FC8DCB170}"/>
              </a:ext>
            </a:extLst>
          </p:cNvPr>
          <p:cNvCxnSpPr>
            <a:cxnSpLocks/>
          </p:cNvCxnSpPr>
          <p:nvPr/>
        </p:nvCxnSpPr>
        <p:spPr>
          <a:xfrm>
            <a:off x="8275113" y="4322883"/>
            <a:ext cx="0" cy="540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2" name="Flowchart: Connector 41">
            <a:extLst>
              <a:ext uri="{FF2B5EF4-FFF2-40B4-BE49-F238E27FC236}">
                <a16:creationId xmlns:a16="http://schemas.microsoft.com/office/drawing/2014/main" id="{665254F1-1FC8-4029-9EE3-61F1B6955674}"/>
              </a:ext>
            </a:extLst>
          </p:cNvPr>
          <p:cNvSpPr/>
          <p:nvPr/>
        </p:nvSpPr>
        <p:spPr>
          <a:xfrm>
            <a:off x="8194460" y="4161504"/>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17" name="Rectangle 16">
            <a:extLst>
              <a:ext uri="{FF2B5EF4-FFF2-40B4-BE49-F238E27FC236}">
                <a16:creationId xmlns:a16="http://schemas.microsoft.com/office/drawing/2014/main" id="{E0EE28C4-A8C4-4C2B-A9A3-EF0976742B18}"/>
              </a:ext>
            </a:extLst>
          </p:cNvPr>
          <p:cNvSpPr/>
          <p:nvPr/>
        </p:nvSpPr>
        <p:spPr>
          <a:xfrm>
            <a:off x="6383463" y="3434369"/>
            <a:ext cx="1649699" cy="400110"/>
          </a:xfrm>
          <a:prstGeom prst="rect">
            <a:avLst/>
          </a:prstGeom>
        </p:spPr>
        <p:txBody>
          <a:bodyPr wrap="square">
            <a:spAutoFit/>
          </a:bodyPr>
          <a:lstStyle/>
          <a:p>
            <a:r>
              <a:rPr lang="en-AU" sz="1000">
                <a:latin typeface="Segoe UI Semilight"/>
              </a:rPr>
              <a:t>15-May: Dispatch Package 2 in Staging</a:t>
            </a:r>
            <a:endParaRPr lang="en-US" sz="1000">
              <a:latin typeface="Segoe UI Semilight"/>
            </a:endParaRPr>
          </a:p>
        </p:txBody>
      </p:sp>
      <p:sp>
        <p:nvSpPr>
          <p:cNvPr id="43" name="Rectangle 42">
            <a:extLst>
              <a:ext uri="{FF2B5EF4-FFF2-40B4-BE49-F238E27FC236}">
                <a16:creationId xmlns:a16="http://schemas.microsoft.com/office/drawing/2014/main" id="{B4D0A530-D8B6-4932-B86D-C432AB2EC287}"/>
              </a:ext>
            </a:extLst>
          </p:cNvPr>
          <p:cNvSpPr/>
          <p:nvPr/>
        </p:nvSpPr>
        <p:spPr>
          <a:xfrm>
            <a:off x="7709622" y="3792474"/>
            <a:ext cx="1225479" cy="400110"/>
          </a:xfrm>
          <a:prstGeom prst="rect">
            <a:avLst/>
          </a:prstGeom>
        </p:spPr>
        <p:txBody>
          <a:bodyPr wrap="square">
            <a:spAutoFit/>
          </a:bodyPr>
          <a:lstStyle/>
          <a:p>
            <a:r>
              <a:rPr lang="en-AU" sz="1000">
                <a:latin typeface="Segoe UI Semilight"/>
              </a:rPr>
              <a:t>15-Jun: Staging Retail Release 2 </a:t>
            </a:r>
            <a:endParaRPr lang="en-US" sz="1000">
              <a:latin typeface="Segoe UI Semilight"/>
            </a:endParaRPr>
          </a:p>
        </p:txBody>
      </p:sp>
      <p:cxnSp>
        <p:nvCxnSpPr>
          <p:cNvPr id="44" name="Straight Connector 43">
            <a:extLst>
              <a:ext uri="{FF2B5EF4-FFF2-40B4-BE49-F238E27FC236}">
                <a16:creationId xmlns:a16="http://schemas.microsoft.com/office/drawing/2014/main" id="{5C3F1B14-CE7D-484C-AC8A-F6D38B1E3256}"/>
              </a:ext>
            </a:extLst>
          </p:cNvPr>
          <p:cNvCxnSpPr>
            <a:cxnSpLocks/>
          </p:cNvCxnSpPr>
          <p:nvPr/>
        </p:nvCxnSpPr>
        <p:spPr>
          <a:xfrm>
            <a:off x="3850039" y="5334663"/>
            <a:ext cx="0" cy="432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5" name="Flowchart: Connector 44">
            <a:extLst>
              <a:ext uri="{FF2B5EF4-FFF2-40B4-BE49-F238E27FC236}">
                <a16:creationId xmlns:a16="http://schemas.microsoft.com/office/drawing/2014/main" id="{6A7C6A48-D91B-480A-AA21-B5FD1EA690E1}"/>
              </a:ext>
            </a:extLst>
          </p:cNvPr>
          <p:cNvSpPr/>
          <p:nvPr/>
        </p:nvSpPr>
        <p:spPr>
          <a:xfrm>
            <a:off x="3778039" y="5720168"/>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46" name="Rectangle 45">
            <a:extLst>
              <a:ext uri="{FF2B5EF4-FFF2-40B4-BE49-F238E27FC236}">
                <a16:creationId xmlns:a16="http://schemas.microsoft.com/office/drawing/2014/main" id="{762C3CCD-D19C-4B77-8145-504E9F7278A5}"/>
              </a:ext>
            </a:extLst>
          </p:cNvPr>
          <p:cNvSpPr/>
          <p:nvPr/>
        </p:nvSpPr>
        <p:spPr>
          <a:xfrm>
            <a:off x="2975845" y="5903904"/>
            <a:ext cx="1762109" cy="400110"/>
          </a:xfrm>
          <a:prstGeom prst="rect">
            <a:avLst/>
          </a:prstGeom>
        </p:spPr>
        <p:txBody>
          <a:bodyPr wrap="square">
            <a:spAutoFit/>
          </a:bodyPr>
          <a:lstStyle/>
          <a:p>
            <a:pPr>
              <a:spcAft>
                <a:spcPts val="100"/>
              </a:spcAft>
            </a:pPr>
            <a:r>
              <a:rPr lang="en-US" sz="1000">
                <a:latin typeface="Segoe UI Semilight"/>
              </a:rPr>
              <a:t>7-Feb: Final Metering Transition Plan</a:t>
            </a:r>
          </a:p>
        </p:txBody>
      </p:sp>
      <p:sp>
        <p:nvSpPr>
          <p:cNvPr id="47" name="Rectangle 46">
            <a:extLst>
              <a:ext uri="{FF2B5EF4-FFF2-40B4-BE49-F238E27FC236}">
                <a16:creationId xmlns:a16="http://schemas.microsoft.com/office/drawing/2014/main" id="{71E24BF7-EECD-43BA-8262-25F469C9DCA1}"/>
              </a:ext>
            </a:extLst>
          </p:cNvPr>
          <p:cNvSpPr/>
          <p:nvPr/>
        </p:nvSpPr>
        <p:spPr>
          <a:xfrm>
            <a:off x="2944351" y="6317430"/>
            <a:ext cx="1667375" cy="400110"/>
          </a:xfrm>
          <a:prstGeom prst="rect">
            <a:avLst/>
          </a:prstGeom>
        </p:spPr>
        <p:txBody>
          <a:bodyPr wrap="square">
            <a:spAutoFit/>
          </a:bodyPr>
          <a:lstStyle/>
          <a:p>
            <a:pPr>
              <a:spcAft>
                <a:spcPts val="100"/>
              </a:spcAft>
            </a:pPr>
            <a:r>
              <a:rPr lang="en-US" sz="1000">
                <a:latin typeface="Segoe UI Semilight"/>
              </a:rPr>
              <a:t>18-Feb: Final MSP Accreditation Update Plan</a:t>
            </a:r>
          </a:p>
        </p:txBody>
      </p:sp>
      <p:sp>
        <p:nvSpPr>
          <p:cNvPr id="48" name="Rectangle 47">
            <a:extLst>
              <a:ext uri="{FF2B5EF4-FFF2-40B4-BE49-F238E27FC236}">
                <a16:creationId xmlns:a16="http://schemas.microsoft.com/office/drawing/2014/main" id="{D5072BE0-D28E-4094-B2BB-3B56BDEBD7B8}"/>
              </a:ext>
            </a:extLst>
          </p:cNvPr>
          <p:cNvSpPr/>
          <p:nvPr/>
        </p:nvSpPr>
        <p:spPr>
          <a:xfrm>
            <a:off x="2944351" y="6715448"/>
            <a:ext cx="1979046" cy="400110"/>
          </a:xfrm>
          <a:prstGeom prst="rect">
            <a:avLst/>
          </a:prstGeom>
        </p:spPr>
        <p:txBody>
          <a:bodyPr wrap="square">
            <a:spAutoFit/>
          </a:bodyPr>
          <a:lstStyle/>
          <a:p>
            <a:pPr>
              <a:spcAft>
                <a:spcPts val="100"/>
              </a:spcAft>
            </a:pPr>
            <a:r>
              <a:rPr lang="en-US" sz="1000">
                <a:latin typeface="Segoe UI Semilight"/>
              </a:rPr>
              <a:t>28-Feb- Readiness Reporting Round 1 Results</a:t>
            </a:r>
          </a:p>
        </p:txBody>
      </p:sp>
      <p:cxnSp>
        <p:nvCxnSpPr>
          <p:cNvPr id="49" name="Straight Connector 48">
            <a:extLst>
              <a:ext uri="{FF2B5EF4-FFF2-40B4-BE49-F238E27FC236}">
                <a16:creationId xmlns:a16="http://schemas.microsoft.com/office/drawing/2014/main" id="{F3EAB9E6-1BA9-47D2-B163-D6D661DE2314}"/>
              </a:ext>
            </a:extLst>
          </p:cNvPr>
          <p:cNvCxnSpPr>
            <a:cxnSpLocks/>
          </p:cNvCxnSpPr>
          <p:nvPr/>
        </p:nvCxnSpPr>
        <p:spPr>
          <a:xfrm>
            <a:off x="6947757" y="5304215"/>
            <a:ext cx="0" cy="86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F3FA3D9C-1B1A-4DEA-A5CA-09F835334C80}"/>
              </a:ext>
            </a:extLst>
          </p:cNvPr>
          <p:cNvSpPr/>
          <p:nvPr/>
        </p:nvSpPr>
        <p:spPr>
          <a:xfrm>
            <a:off x="6363971" y="6328560"/>
            <a:ext cx="1669191" cy="400110"/>
          </a:xfrm>
          <a:prstGeom prst="rect">
            <a:avLst/>
          </a:prstGeom>
        </p:spPr>
        <p:txBody>
          <a:bodyPr wrap="square">
            <a:spAutoFit/>
          </a:bodyPr>
          <a:lstStyle/>
          <a:p>
            <a:pPr>
              <a:spcAft>
                <a:spcPts val="100"/>
              </a:spcAft>
            </a:pPr>
            <a:r>
              <a:rPr lang="en-AU" sz="1000">
                <a:latin typeface="Segoe UI Semilight"/>
              </a:rPr>
              <a:t>7-May: Readiness Reporting Round 2 Results</a:t>
            </a:r>
          </a:p>
        </p:txBody>
      </p:sp>
      <p:sp>
        <p:nvSpPr>
          <p:cNvPr id="51" name="Flowchart: Connector 50">
            <a:extLst>
              <a:ext uri="{FF2B5EF4-FFF2-40B4-BE49-F238E27FC236}">
                <a16:creationId xmlns:a16="http://schemas.microsoft.com/office/drawing/2014/main" id="{46D385B2-9E28-4FCB-858E-E830E379346C}"/>
              </a:ext>
            </a:extLst>
          </p:cNvPr>
          <p:cNvSpPr/>
          <p:nvPr/>
        </p:nvSpPr>
        <p:spPr>
          <a:xfrm>
            <a:off x="6875757" y="6106033"/>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pic>
        <p:nvPicPr>
          <p:cNvPr id="63" name="Picture 62">
            <a:extLst>
              <a:ext uri="{FF2B5EF4-FFF2-40B4-BE49-F238E27FC236}">
                <a16:creationId xmlns:a16="http://schemas.microsoft.com/office/drawing/2014/main" id="{31201535-DD3A-4B39-A3FC-25683C08AE98}"/>
              </a:ext>
            </a:extLst>
          </p:cNvPr>
          <p:cNvPicPr>
            <a:picLocks noChangeAspect="1"/>
          </p:cNvPicPr>
          <p:nvPr/>
        </p:nvPicPr>
        <p:blipFill>
          <a:blip r:embed="rId3"/>
          <a:stretch>
            <a:fillRect/>
          </a:stretch>
        </p:blipFill>
        <p:spPr>
          <a:xfrm>
            <a:off x="385382" y="3512223"/>
            <a:ext cx="1348857" cy="1104996"/>
          </a:xfrm>
          <a:prstGeom prst="rect">
            <a:avLst/>
          </a:prstGeom>
        </p:spPr>
      </p:pic>
      <p:pic>
        <p:nvPicPr>
          <p:cNvPr id="64" name="Picture 63">
            <a:extLst>
              <a:ext uri="{FF2B5EF4-FFF2-40B4-BE49-F238E27FC236}">
                <a16:creationId xmlns:a16="http://schemas.microsoft.com/office/drawing/2014/main" id="{010A39EB-EE53-49B1-AC4A-F103AA1D03C8}"/>
              </a:ext>
            </a:extLst>
          </p:cNvPr>
          <p:cNvPicPr>
            <a:picLocks noChangeAspect="1"/>
          </p:cNvPicPr>
          <p:nvPr/>
        </p:nvPicPr>
        <p:blipFill>
          <a:blip r:embed="rId4"/>
          <a:stretch>
            <a:fillRect/>
          </a:stretch>
        </p:blipFill>
        <p:spPr>
          <a:xfrm>
            <a:off x="453971" y="5409146"/>
            <a:ext cx="1257409" cy="1120237"/>
          </a:xfrm>
          <a:prstGeom prst="rect">
            <a:avLst/>
          </a:prstGeom>
        </p:spPr>
      </p:pic>
      <p:graphicFrame>
        <p:nvGraphicFramePr>
          <p:cNvPr id="9" name="Table 10">
            <a:extLst>
              <a:ext uri="{FF2B5EF4-FFF2-40B4-BE49-F238E27FC236}">
                <a16:creationId xmlns:a16="http://schemas.microsoft.com/office/drawing/2014/main" id="{52861DE5-4B2D-42E0-A04C-BB2442D5A159}"/>
              </a:ext>
            </a:extLst>
          </p:cNvPr>
          <p:cNvGraphicFramePr>
            <a:graphicFrameLocks noGrp="1"/>
          </p:cNvGraphicFramePr>
          <p:nvPr>
            <p:extLst>
              <p:ext uri="{D42A27DB-BD31-4B8C-83A1-F6EECF244321}">
                <p14:modId xmlns:p14="http://schemas.microsoft.com/office/powerpoint/2010/main" val="4272543644"/>
              </p:ext>
            </p:extLst>
          </p:nvPr>
        </p:nvGraphicFramePr>
        <p:xfrm>
          <a:off x="8761760" y="6092325"/>
          <a:ext cx="1458565" cy="1109364"/>
        </p:xfrm>
        <a:graphic>
          <a:graphicData uri="http://schemas.openxmlformats.org/drawingml/2006/table">
            <a:tbl>
              <a:tblPr firstRow="1" bandRow="1">
                <a:tableStyleId>{5C22544A-7EE6-4342-B048-85BDC9FD1C3A}</a:tableStyleId>
              </a:tblPr>
              <a:tblGrid>
                <a:gridCol w="332568">
                  <a:extLst>
                    <a:ext uri="{9D8B030D-6E8A-4147-A177-3AD203B41FA5}">
                      <a16:colId xmlns:a16="http://schemas.microsoft.com/office/drawing/2014/main" val="1702993937"/>
                    </a:ext>
                  </a:extLst>
                </a:gridCol>
                <a:gridCol w="1125997">
                  <a:extLst>
                    <a:ext uri="{9D8B030D-6E8A-4147-A177-3AD203B41FA5}">
                      <a16:colId xmlns:a16="http://schemas.microsoft.com/office/drawing/2014/main" val="339156582"/>
                    </a:ext>
                  </a:extLst>
                </a:gridCol>
              </a:tblGrid>
              <a:tr h="130262">
                <a:tc gridSpan="2">
                  <a:txBody>
                    <a:bodyPr/>
                    <a:lstStyle/>
                    <a:p>
                      <a:r>
                        <a:rPr lang="en-AU" sz="1000"/>
                        <a:t>Reference Key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hMerge="1">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28889312"/>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1000"/>
                        <a:t>Readiness activity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064151319"/>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1000"/>
                        <a:t>System activity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66117985"/>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1000"/>
                        <a:t>System go-live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017971571"/>
                  </a:ext>
                </a:extLst>
              </a:tr>
            </a:tbl>
          </a:graphicData>
        </a:graphic>
      </p:graphicFrame>
      <p:sp>
        <p:nvSpPr>
          <p:cNvPr id="52" name="Flowchart: Connector 51">
            <a:extLst>
              <a:ext uri="{FF2B5EF4-FFF2-40B4-BE49-F238E27FC236}">
                <a16:creationId xmlns:a16="http://schemas.microsoft.com/office/drawing/2014/main" id="{06529317-D1F9-4AED-864B-F312DA01BC67}"/>
              </a:ext>
            </a:extLst>
          </p:cNvPr>
          <p:cNvSpPr/>
          <p:nvPr/>
        </p:nvSpPr>
        <p:spPr>
          <a:xfrm>
            <a:off x="8864686" y="6373485"/>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53" name="Flowchart: Connector 52">
            <a:extLst>
              <a:ext uri="{FF2B5EF4-FFF2-40B4-BE49-F238E27FC236}">
                <a16:creationId xmlns:a16="http://schemas.microsoft.com/office/drawing/2014/main" id="{F2787E25-035F-452F-958C-269078BB1B5C}"/>
              </a:ext>
            </a:extLst>
          </p:cNvPr>
          <p:cNvSpPr/>
          <p:nvPr/>
        </p:nvSpPr>
        <p:spPr>
          <a:xfrm>
            <a:off x="8864686" y="6660776"/>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54" name="Star: 6 Points 53">
            <a:extLst>
              <a:ext uri="{FF2B5EF4-FFF2-40B4-BE49-F238E27FC236}">
                <a16:creationId xmlns:a16="http://schemas.microsoft.com/office/drawing/2014/main" id="{1721112A-98EE-4AEC-B95C-72A59046F6EB}"/>
              </a:ext>
            </a:extLst>
          </p:cNvPr>
          <p:cNvSpPr/>
          <p:nvPr/>
        </p:nvSpPr>
        <p:spPr>
          <a:xfrm>
            <a:off x="8846686" y="6915503"/>
            <a:ext cx="180000" cy="180000"/>
          </a:xfrm>
          <a:prstGeom prst="star6">
            <a:avLst/>
          </a:prstGeom>
          <a:solidFill>
            <a:srgbClr val="583A5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3226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49ECB9-A7A6-441D-93F2-32DDC1E92F2A}"/>
              </a:ext>
            </a:extLst>
          </p:cNvPr>
          <p:cNvPicPr>
            <a:picLocks noChangeAspect="1"/>
          </p:cNvPicPr>
          <p:nvPr/>
        </p:nvPicPr>
        <p:blipFill>
          <a:blip r:embed="rId3"/>
          <a:stretch>
            <a:fillRect/>
          </a:stretch>
        </p:blipFill>
        <p:spPr>
          <a:xfrm rot="20227850">
            <a:off x="9438751" y="1656670"/>
            <a:ext cx="1080897" cy="1223825"/>
          </a:xfrm>
          <a:prstGeom prst="rect">
            <a:avLst/>
          </a:prstGeom>
        </p:spPr>
      </p:pic>
      <p:sp>
        <p:nvSpPr>
          <p:cNvPr id="2" name="Title 1">
            <a:extLst>
              <a:ext uri="{FF2B5EF4-FFF2-40B4-BE49-F238E27FC236}">
                <a16:creationId xmlns:a16="http://schemas.microsoft.com/office/drawing/2014/main" id="{91EB1B78-534D-4752-B3BA-791E1F0F058D}"/>
              </a:ext>
            </a:extLst>
          </p:cNvPr>
          <p:cNvSpPr>
            <a:spLocks noGrp="1"/>
          </p:cNvSpPr>
          <p:nvPr>
            <p:ph type="title"/>
          </p:nvPr>
        </p:nvSpPr>
        <p:spPr/>
        <p:txBody>
          <a:bodyPr>
            <a:normAutofit/>
          </a:bodyPr>
          <a:lstStyle/>
          <a:p>
            <a:r>
              <a:rPr lang="en-AU" sz="3600"/>
              <a:t>A forward view: 2020-2021</a:t>
            </a:r>
          </a:p>
        </p:txBody>
      </p:sp>
      <p:sp>
        <p:nvSpPr>
          <p:cNvPr id="5" name="Rectangle: Rounded Corners 4">
            <a:extLst>
              <a:ext uri="{FF2B5EF4-FFF2-40B4-BE49-F238E27FC236}">
                <a16:creationId xmlns:a16="http://schemas.microsoft.com/office/drawing/2014/main" id="{542C0CAA-3441-45F9-94D8-833105EFE717}"/>
              </a:ext>
            </a:extLst>
          </p:cNvPr>
          <p:cNvSpPr/>
          <p:nvPr/>
        </p:nvSpPr>
        <p:spPr>
          <a:xfrm>
            <a:off x="420330" y="4143208"/>
            <a:ext cx="3613354" cy="396000"/>
          </a:xfrm>
          <a:prstGeom prst="roundRect">
            <a:avLst/>
          </a:prstGeom>
          <a:solidFill>
            <a:schemeClr val="accent5"/>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8" name="Table 8">
            <a:extLst>
              <a:ext uri="{FF2B5EF4-FFF2-40B4-BE49-F238E27FC236}">
                <a16:creationId xmlns:a16="http://schemas.microsoft.com/office/drawing/2014/main" id="{554EFB89-97BB-4ACC-AF83-0642EFF1C804}"/>
              </a:ext>
            </a:extLst>
          </p:cNvPr>
          <p:cNvGraphicFramePr>
            <a:graphicFrameLocks noGrp="1"/>
          </p:cNvGraphicFramePr>
          <p:nvPr>
            <p:extLst>
              <p:ext uri="{D42A27DB-BD31-4B8C-83A1-F6EECF244321}">
                <p14:modId xmlns:p14="http://schemas.microsoft.com/office/powerpoint/2010/main" val="2124568983"/>
              </p:ext>
            </p:extLst>
          </p:nvPr>
        </p:nvGraphicFramePr>
        <p:xfrm>
          <a:off x="495500" y="4214879"/>
          <a:ext cx="3427572" cy="285360"/>
        </p:xfrm>
        <a:graphic>
          <a:graphicData uri="http://schemas.openxmlformats.org/drawingml/2006/table">
            <a:tbl>
              <a:tblPr firstRow="1" bandRow="1">
                <a:tableStyleId>{5C22544A-7EE6-4342-B048-85BDC9FD1C3A}</a:tableStyleId>
              </a:tblPr>
              <a:tblGrid>
                <a:gridCol w="571262">
                  <a:extLst>
                    <a:ext uri="{9D8B030D-6E8A-4147-A177-3AD203B41FA5}">
                      <a16:colId xmlns:a16="http://schemas.microsoft.com/office/drawing/2014/main" val="2269638546"/>
                    </a:ext>
                  </a:extLst>
                </a:gridCol>
                <a:gridCol w="571262">
                  <a:extLst>
                    <a:ext uri="{9D8B030D-6E8A-4147-A177-3AD203B41FA5}">
                      <a16:colId xmlns:a16="http://schemas.microsoft.com/office/drawing/2014/main" val="453776010"/>
                    </a:ext>
                  </a:extLst>
                </a:gridCol>
                <a:gridCol w="571262">
                  <a:extLst>
                    <a:ext uri="{9D8B030D-6E8A-4147-A177-3AD203B41FA5}">
                      <a16:colId xmlns:a16="http://schemas.microsoft.com/office/drawing/2014/main" val="3944886525"/>
                    </a:ext>
                  </a:extLst>
                </a:gridCol>
                <a:gridCol w="571262">
                  <a:extLst>
                    <a:ext uri="{9D8B030D-6E8A-4147-A177-3AD203B41FA5}">
                      <a16:colId xmlns:a16="http://schemas.microsoft.com/office/drawing/2014/main" val="2000682359"/>
                    </a:ext>
                  </a:extLst>
                </a:gridCol>
                <a:gridCol w="571262">
                  <a:extLst>
                    <a:ext uri="{9D8B030D-6E8A-4147-A177-3AD203B41FA5}">
                      <a16:colId xmlns:a16="http://schemas.microsoft.com/office/drawing/2014/main" val="593321507"/>
                    </a:ext>
                  </a:extLst>
                </a:gridCol>
                <a:gridCol w="571262">
                  <a:extLst>
                    <a:ext uri="{9D8B030D-6E8A-4147-A177-3AD203B41FA5}">
                      <a16:colId xmlns:a16="http://schemas.microsoft.com/office/drawing/2014/main" val="2966132721"/>
                    </a:ext>
                  </a:extLst>
                </a:gridCol>
              </a:tblGrid>
              <a:tr h="215943">
                <a:tc>
                  <a:txBody>
                    <a:bodyPr/>
                    <a:lstStyle/>
                    <a:p>
                      <a:pPr algn="ctr"/>
                      <a:r>
                        <a:rPr lang="en-AU" sz="1400"/>
                        <a:t>Jul</a:t>
                      </a:r>
                    </a:p>
                  </a:txBody>
                  <a:tcPr marL="36000" marR="36000" marT="36000" marB="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AU" sz="1400"/>
                        <a:t>Aug</a:t>
                      </a:r>
                    </a:p>
                  </a:txBody>
                  <a:tcPr marL="36000" marR="36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AU" sz="1400"/>
                        <a:t>Sep</a:t>
                      </a:r>
                    </a:p>
                  </a:txBody>
                  <a:tcPr marL="36000" marR="36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AU" sz="1400"/>
                        <a:t>Oct</a:t>
                      </a:r>
                    </a:p>
                  </a:txBody>
                  <a:tcPr marL="36000" marR="36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AU" sz="1400"/>
                        <a:t>Nov</a:t>
                      </a:r>
                    </a:p>
                  </a:txBody>
                  <a:tcPr marL="36000" marR="36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AU" sz="1400"/>
                        <a:t>Dec</a:t>
                      </a:r>
                    </a:p>
                  </a:txBody>
                  <a:tcPr marL="36000" marR="36000" marT="36000" marB="36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73300251"/>
                  </a:ext>
                </a:extLst>
              </a:tr>
            </a:tbl>
          </a:graphicData>
        </a:graphic>
      </p:graphicFrame>
      <p:sp>
        <p:nvSpPr>
          <p:cNvPr id="11" name="Rectangle: Rounded Corners 10">
            <a:extLst>
              <a:ext uri="{FF2B5EF4-FFF2-40B4-BE49-F238E27FC236}">
                <a16:creationId xmlns:a16="http://schemas.microsoft.com/office/drawing/2014/main" id="{9F6D27F4-D554-4559-BE0A-615E51D74D65}"/>
              </a:ext>
            </a:extLst>
          </p:cNvPr>
          <p:cNvSpPr/>
          <p:nvPr/>
        </p:nvSpPr>
        <p:spPr>
          <a:xfrm>
            <a:off x="4183043" y="4143769"/>
            <a:ext cx="6362054" cy="396000"/>
          </a:xfrm>
          <a:prstGeom prst="roundRect">
            <a:avLst/>
          </a:prstGeom>
          <a:solidFill>
            <a:schemeClr val="bg2">
              <a:lumMod val="75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Table 6">
            <a:extLst>
              <a:ext uri="{FF2B5EF4-FFF2-40B4-BE49-F238E27FC236}">
                <a16:creationId xmlns:a16="http://schemas.microsoft.com/office/drawing/2014/main" id="{C0811EE7-255F-415E-80E4-D033752AB3F2}"/>
              </a:ext>
            </a:extLst>
          </p:cNvPr>
          <p:cNvGraphicFramePr>
            <a:graphicFrameLocks noGrp="1"/>
          </p:cNvGraphicFramePr>
          <p:nvPr>
            <p:extLst>
              <p:ext uri="{D42A27DB-BD31-4B8C-83A1-F6EECF244321}">
                <p14:modId xmlns:p14="http://schemas.microsoft.com/office/powerpoint/2010/main" val="905782516"/>
              </p:ext>
            </p:extLst>
          </p:nvPr>
        </p:nvGraphicFramePr>
        <p:xfrm>
          <a:off x="4223598" y="4206463"/>
          <a:ext cx="6280944" cy="304800"/>
        </p:xfrm>
        <a:graphic>
          <a:graphicData uri="http://schemas.openxmlformats.org/drawingml/2006/table">
            <a:tbl>
              <a:tblPr firstRow="1" bandRow="1">
                <a:tableStyleId>{5C22544A-7EE6-4342-B048-85BDC9FD1C3A}</a:tableStyleId>
              </a:tblPr>
              <a:tblGrid>
                <a:gridCol w="523412">
                  <a:extLst>
                    <a:ext uri="{9D8B030D-6E8A-4147-A177-3AD203B41FA5}">
                      <a16:colId xmlns:a16="http://schemas.microsoft.com/office/drawing/2014/main" val="1625275994"/>
                    </a:ext>
                  </a:extLst>
                </a:gridCol>
                <a:gridCol w="523412">
                  <a:extLst>
                    <a:ext uri="{9D8B030D-6E8A-4147-A177-3AD203B41FA5}">
                      <a16:colId xmlns:a16="http://schemas.microsoft.com/office/drawing/2014/main" val="4022237262"/>
                    </a:ext>
                  </a:extLst>
                </a:gridCol>
                <a:gridCol w="523412">
                  <a:extLst>
                    <a:ext uri="{9D8B030D-6E8A-4147-A177-3AD203B41FA5}">
                      <a16:colId xmlns:a16="http://schemas.microsoft.com/office/drawing/2014/main" val="2555872225"/>
                    </a:ext>
                  </a:extLst>
                </a:gridCol>
                <a:gridCol w="523412">
                  <a:extLst>
                    <a:ext uri="{9D8B030D-6E8A-4147-A177-3AD203B41FA5}">
                      <a16:colId xmlns:a16="http://schemas.microsoft.com/office/drawing/2014/main" val="3338917911"/>
                    </a:ext>
                  </a:extLst>
                </a:gridCol>
                <a:gridCol w="523412">
                  <a:extLst>
                    <a:ext uri="{9D8B030D-6E8A-4147-A177-3AD203B41FA5}">
                      <a16:colId xmlns:a16="http://schemas.microsoft.com/office/drawing/2014/main" val="1477907156"/>
                    </a:ext>
                  </a:extLst>
                </a:gridCol>
                <a:gridCol w="523412">
                  <a:extLst>
                    <a:ext uri="{9D8B030D-6E8A-4147-A177-3AD203B41FA5}">
                      <a16:colId xmlns:a16="http://schemas.microsoft.com/office/drawing/2014/main" val="555583821"/>
                    </a:ext>
                  </a:extLst>
                </a:gridCol>
                <a:gridCol w="523412">
                  <a:extLst>
                    <a:ext uri="{9D8B030D-6E8A-4147-A177-3AD203B41FA5}">
                      <a16:colId xmlns:a16="http://schemas.microsoft.com/office/drawing/2014/main" val="1197134631"/>
                    </a:ext>
                  </a:extLst>
                </a:gridCol>
                <a:gridCol w="523412">
                  <a:extLst>
                    <a:ext uri="{9D8B030D-6E8A-4147-A177-3AD203B41FA5}">
                      <a16:colId xmlns:a16="http://schemas.microsoft.com/office/drawing/2014/main" val="3171160828"/>
                    </a:ext>
                  </a:extLst>
                </a:gridCol>
                <a:gridCol w="523412">
                  <a:extLst>
                    <a:ext uri="{9D8B030D-6E8A-4147-A177-3AD203B41FA5}">
                      <a16:colId xmlns:a16="http://schemas.microsoft.com/office/drawing/2014/main" val="2540139210"/>
                    </a:ext>
                  </a:extLst>
                </a:gridCol>
                <a:gridCol w="523412">
                  <a:extLst>
                    <a:ext uri="{9D8B030D-6E8A-4147-A177-3AD203B41FA5}">
                      <a16:colId xmlns:a16="http://schemas.microsoft.com/office/drawing/2014/main" val="2189157976"/>
                    </a:ext>
                  </a:extLst>
                </a:gridCol>
                <a:gridCol w="523412">
                  <a:extLst>
                    <a:ext uri="{9D8B030D-6E8A-4147-A177-3AD203B41FA5}">
                      <a16:colId xmlns:a16="http://schemas.microsoft.com/office/drawing/2014/main" val="3616421236"/>
                    </a:ext>
                  </a:extLst>
                </a:gridCol>
                <a:gridCol w="523412">
                  <a:extLst>
                    <a:ext uri="{9D8B030D-6E8A-4147-A177-3AD203B41FA5}">
                      <a16:colId xmlns:a16="http://schemas.microsoft.com/office/drawing/2014/main" val="360218292"/>
                    </a:ext>
                  </a:extLst>
                </a:gridCol>
              </a:tblGrid>
              <a:tr h="265955">
                <a:tc>
                  <a:txBody>
                    <a:bodyPr/>
                    <a:lstStyle/>
                    <a:p>
                      <a:pPr marL="0" algn="l" defTabSz="801929" rtl="0" eaLnBrk="1" latinLnBrk="0" hangingPunct="1"/>
                      <a:r>
                        <a:rPr lang="en-AU" sz="1400" b="1" kern="1200">
                          <a:solidFill>
                            <a:schemeClr val="lt1"/>
                          </a:solidFill>
                          <a:latin typeface="+mn-lt"/>
                          <a:ea typeface="+mn-ea"/>
                          <a:cs typeface="+mn-cs"/>
                        </a:rPr>
                        <a:t>Jan</a:t>
                      </a:r>
                    </a:p>
                  </a:txBody>
                  <a:tcP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Feb</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Apr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Jul</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Aug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Sep</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Oct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Nov</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Dec</a:t>
                      </a:r>
                    </a:p>
                  </a:txBody>
                  <a:tcP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18935561"/>
                  </a:ext>
                </a:extLst>
              </a:tr>
            </a:tbl>
          </a:graphicData>
        </a:graphic>
      </p:graphicFrame>
      <p:sp>
        <p:nvSpPr>
          <p:cNvPr id="12" name="Rectangle 11">
            <a:extLst>
              <a:ext uri="{FF2B5EF4-FFF2-40B4-BE49-F238E27FC236}">
                <a16:creationId xmlns:a16="http://schemas.microsoft.com/office/drawing/2014/main" id="{35FD3E3F-F6D1-454B-8C32-32A8C83C07FF}"/>
              </a:ext>
            </a:extLst>
          </p:cNvPr>
          <p:cNvSpPr/>
          <p:nvPr/>
        </p:nvSpPr>
        <p:spPr>
          <a:xfrm>
            <a:off x="4178599" y="3831099"/>
            <a:ext cx="1167307" cy="307777"/>
          </a:xfrm>
          <a:prstGeom prst="rect">
            <a:avLst/>
          </a:prstGeom>
        </p:spPr>
        <p:txBody>
          <a:bodyPr wrap="none">
            <a:spAutoFit/>
          </a:bodyPr>
          <a:lstStyle/>
          <a:p>
            <a:r>
              <a:rPr lang="en-AU" sz="1400" b="1">
                <a:solidFill>
                  <a:schemeClr val="bg2">
                    <a:lumMod val="25000"/>
                  </a:schemeClr>
                </a:solidFill>
              </a:rPr>
              <a:t>Jan-Dec 2021</a:t>
            </a:r>
          </a:p>
        </p:txBody>
      </p:sp>
      <p:cxnSp>
        <p:nvCxnSpPr>
          <p:cNvPr id="14" name="Straight Connector 13">
            <a:extLst>
              <a:ext uri="{FF2B5EF4-FFF2-40B4-BE49-F238E27FC236}">
                <a16:creationId xmlns:a16="http://schemas.microsoft.com/office/drawing/2014/main" id="{AEDD751D-14C3-4664-8AA1-A729E733D35F}"/>
              </a:ext>
            </a:extLst>
          </p:cNvPr>
          <p:cNvCxnSpPr>
            <a:cxnSpLocks/>
          </p:cNvCxnSpPr>
          <p:nvPr/>
        </p:nvCxnSpPr>
        <p:spPr>
          <a:xfrm>
            <a:off x="750978" y="4557129"/>
            <a:ext cx="0" cy="833369"/>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2C166C-B9E8-4FA9-95E5-913A111740C2}"/>
              </a:ext>
            </a:extLst>
          </p:cNvPr>
          <p:cNvCxnSpPr>
            <a:cxnSpLocks/>
          </p:cNvCxnSpPr>
          <p:nvPr/>
        </p:nvCxnSpPr>
        <p:spPr>
          <a:xfrm>
            <a:off x="1382701" y="4557129"/>
            <a:ext cx="0" cy="1453761"/>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7" name="Flowchart: Connector 16">
            <a:extLst>
              <a:ext uri="{FF2B5EF4-FFF2-40B4-BE49-F238E27FC236}">
                <a16:creationId xmlns:a16="http://schemas.microsoft.com/office/drawing/2014/main" id="{E5491DF4-5576-4D25-8DAF-8B10224D1023}"/>
              </a:ext>
            </a:extLst>
          </p:cNvPr>
          <p:cNvSpPr/>
          <p:nvPr/>
        </p:nvSpPr>
        <p:spPr>
          <a:xfrm>
            <a:off x="1310701" y="586689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18" name="Rectangle 17">
            <a:extLst>
              <a:ext uri="{FF2B5EF4-FFF2-40B4-BE49-F238E27FC236}">
                <a16:creationId xmlns:a16="http://schemas.microsoft.com/office/drawing/2014/main" id="{6BB18A2A-AF93-4FF2-93E8-FB628A0707D2}"/>
              </a:ext>
            </a:extLst>
          </p:cNvPr>
          <p:cNvSpPr/>
          <p:nvPr/>
        </p:nvSpPr>
        <p:spPr>
          <a:xfrm>
            <a:off x="585334" y="6055281"/>
            <a:ext cx="1761117" cy="400110"/>
          </a:xfrm>
          <a:prstGeom prst="rect">
            <a:avLst/>
          </a:prstGeom>
        </p:spPr>
        <p:txBody>
          <a:bodyPr wrap="square">
            <a:spAutoFit/>
          </a:bodyPr>
          <a:lstStyle/>
          <a:p>
            <a:pPr defTabSz="801929">
              <a:defRPr/>
            </a:pPr>
            <a:r>
              <a:rPr lang="en-US" sz="1000"/>
              <a:t>28-Aug: Final Industry Transition Plan – Bidding</a:t>
            </a:r>
          </a:p>
        </p:txBody>
      </p:sp>
      <p:sp>
        <p:nvSpPr>
          <p:cNvPr id="19" name="Rectangle 18">
            <a:extLst>
              <a:ext uri="{FF2B5EF4-FFF2-40B4-BE49-F238E27FC236}">
                <a16:creationId xmlns:a16="http://schemas.microsoft.com/office/drawing/2014/main" id="{E65653C4-926C-435B-A5CC-CD6F9D440784}"/>
              </a:ext>
            </a:extLst>
          </p:cNvPr>
          <p:cNvSpPr/>
          <p:nvPr/>
        </p:nvSpPr>
        <p:spPr>
          <a:xfrm>
            <a:off x="937680" y="2478369"/>
            <a:ext cx="1576920" cy="400110"/>
          </a:xfrm>
          <a:prstGeom prst="rect">
            <a:avLst/>
          </a:prstGeom>
        </p:spPr>
        <p:txBody>
          <a:bodyPr wrap="square">
            <a:spAutoFit/>
          </a:bodyPr>
          <a:lstStyle/>
          <a:p>
            <a:pPr defTabSz="801929">
              <a:spcAft>
                <a:spcPts val="200"/>
              </a:spcAft>
              <a:defRPr/>
            </a:pPr>
            <a:r>
              <a:rPr lang="en-AU" sz="1000"/>
              <a:t>31-Aug: Staging Retail Release 3</a:t>
            </a:r>
          </a:p>
        </p:txBody>
      </p:sp>
      <p:cxnSp>
        <p:nvCxnSpPr>
          <p:cNvPr id="20" name="Straight Connector 19">
            <a:extLst>
              <a:ext uri="{FF2B5EF4-FFF2-40B4-BE49-F238E27FC236}">
                <a16:creationId xmlns:a16="http://schemas.microsoft.com/office/drawing/2014/main" id="{57264CEC-1D2A-401D-A327-C2DE74F380FB}"/>
              </a:ext>
            </a:extLst>
          </p:cNvPr>
          <p:cNvCxnSpPr>
            <a:cxnSpLocks/>
          </p:cNvCxnSpPr>
          <p:nvPr/>
        </p:nvCxnSpPr>
        <p:spPr>
          <a:xfrm>
            <a:off x="1398718" y="2986876"/>
            <a:ext cx="0" cy="1152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1" name="Flowchart: Connector 20">
            <a:extLst>
              <a:ext uri="{FF2B5EF4-FFF2-40B4-BE49-F238E27FC236}">
                <a16:creationId xmlns:a16="http://schemas.microsoft.com/office/drawing/2014/main" id="{F1124153-4D58-4DC5-919C-1D00EC44B08B}"/>
              </a:ext>
            </a:extLst>
          </p:cNvPr>
          <p:cNvSpPr/>
          <p:nvPr/>
        </p:nvSpPr>
        <p:spPr>
          <a:xfrm>
            <a:off x="1329267" y="2891197"/>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22" name="Rectangle 21">
            <a:extLst>
              <a:ext uri="{FF2B5EF4-FFF2-40B4-BE49-F238E27FC236}">
                <a16:creationId xmlns:a16="http://schemas.microsoft.com/office/drawing/2014/main" id="{20FE2232-9201-42E5-B955-DB05E0F42DF7}"/>
              </a:ext>
            </a:extLst>
          </p:cNvPr>
          <p:cNvSpPr/>
          <p:nvPr/>
        </p:nvSpPr>
        <p:spPr>
          <a:xfrm>
            <a:off x="937680" y="2060639"/>
            <a:ext cx="1694907" cy="400110"/>
          </a:xfrm>
          <a:prstGeom prst="rect">
            <a:avLst/>
          </a:prstGeom>
        </p:spPr>
        <p:txBody>
          <a:bodyPr wrap="square">
            <a:spAutoFit/>
          </a:bodyPr>
          <a:lstStyle/>
          <a:p>
            <a:pPr>
              <a:spcAft>
                <a:spcPts val="200"/>
              </a:spcAft>
            </a:pPr>
            <a:r>
              <a:rPr lang="en-US" sz="1000"/>
              <a:t>31-Aug: AEMO Internal Development complete </a:t>
            </a:r>
            <a:endParaRPr lang="en-AU" sz="1000"/>
          </a:p>
        </p:txBody>
      </p:sp>
      <p:sp>
        <p:nvSpPr>
          <p:cNvPr id="23" name="Rectangle 22">
            <a:extLst>
              <a:ext uri="{FF2B5EF4-FFF2-40B4-BE49-F238E27FC236}">
                <a16:creationId xmlns:a16="http://schemas.microsoft.com/office/drawing/2014/main" id="{9D006A76-9581-4153-87CA-A9E5DDD4F981}"/>
              </a:ext>
            </a:extLst>
          </p:cNvPr>
          <p:cNvSpPr/>
          <p:nvPr/>
        </p:nvSpPr>
        <p:spPr>
          <a:xfrm>
            <a:off x="2585379" y="5531529"/>
            <a:ext cx="1883391" cy="400110"/>
          </a:xfrm>
          <a:prstGeom prst="rect">
            <a:avLst/>
          </a:prstGeom>
        </p:spPr>
        <p:txBody>
          <a:bodyPr wrap="square">
            <a:spAutoFit/>
          </a:bodyPr>
          <a:lstStyle/>
          <a:p>
            <a:r>
              <a:rPr lang="en-US" sz="1000"/>
              <a:t>20-Nov: Final Industry Go-Live Plan – Retail MDM</a:t>
            </a:r>
          </a:p>
        </p:txBody>
      </p:sp>
      <p:cxnSp>
        <p:nvCxnSpPr>
          <p:cNvPr id="24" name="Straight Connector 23">
            <a:extLst>
              <a:ext uri="{FF2B5EF4-FFF2-40B4-BE49-F238E27FC236}">
                <a16:creationId xmlns:a16="http://schemas.microsoft.com/office/drawing/2014/main" id="{4590123C-00BB-42F2-9E33-7F3681DC98C6}"/>
              </a:ext>
            </a:extLst>
          </p:cNvPr>
          <p:cNvCxnSpPr>
            <a:cxnSpLocks/>
          </p:cNvCxnSpPr>
          <p:nvPr/>
        </p:nvCxnSpPr>
        <p:spPr>
          <a:xfrm>
            <a:off x="3073935" y="4558545"/>
            <a:ext cx="0" cy="82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A0849F41-8B02-4CE2-AF35-60DD11CE11AF}"/>
              </a:ext>
            </a:extLst>
          </p:cNvPr>
          <p:cNvSpPr/>
          <p:nvPr/>
        </p:nvSpPr>
        <p:spPr>
          <a:xfrm>
            <a:off x="3011460" y="540657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28" name="Rectangle 27">
            <a:extLst>
              <a:ext uri="{FF2B5EF4-FFF2-40B4-BE49-F238E27FC236}">
                <a16:creationId xmlns:a16="http://schemas.microsoft.com/office/drawing/2014/main" id="{D04F596F-8664-495D-8C44-890F5AE90D21}"/>
              </a:ext>
            </a:extLst>
          </p:cNvPr>
          <p:cNvSpPr/>
          <p:nvPr/>
        </p:nvSpPr>
        <p:spPr>
          <a:xfrm>
            <a:off x="8600245" y="2958310"/>
            <a:ext cx="1756950" cy="406128"/>
          </a:xfrm>
          <a:prstGeom prst="rect">
            <a:avLst/>
          </a:prstGeom>
        </p:spPr>
        <p:txBody>
          <a:bodyPr wrap="square" lIns="72000" tIns="36000" rIns="36000" bIns="36000">
            <a:spAutoFit/>
          </a:bodyPr>
          <a:lstStyle/>
          <a:p>
            <a:pPr>
              <a:spcAft>
                <a:spcPts val="200"/>
              </a:spcAft>
            </a:pPr>
            <a:r>
              <a:rPr lang="en-AU" sz="1000"/>
              <a:t>1-Oct:Commencement of 5MS</a:t>
            </a:r>
          </a:p>
          <a:p>
            <a:r>
              <a:rPr lang="en-AU" sz="1000"/>
              <a:t>1-Oct Soft start of GS</a:t>
            </a:r>
          </a:p>
        </p:txBody>
      </p:sp>
      <p:sp>
        <p:nvSpPr>
          <p:cNvPr id="13" name="Rectangle 12">
            <a:extLst>
              <a:ext uri="{FF2B5EF4-FFF2-40B4-BE49-F238E27FC236}">
                <a16:creationId xmlns:a16="http://schemas.microsoft.com/office/drawing/2014/main" id="{19E7BD89-D45A-491D-93F4-17E0ACA2C578}"/>
              </a:ext>
            </a:extLst>
          </p:cNvPr>
          <p:cNvSpPr/>
          <p:nvPr/>
        </p:nvSpPr>
        <p:spPr>
          <a:xfrm>
            <a:off x="278641" y="4606493"/>
            <a:ext cx="1194626" cy="553998"/>
          </a:xfrm>
          <a:prstGeom prst="rect">
            <a:avLst/>
          </a:prstGeom>
          <a:solidFill>
            <a:schemeClr val="bg2"/>
          </a:solidFill>
        </p:spPr>
        <p:txBody>
          <a:bodyPr wrap="square" lIns="36000" tIns="36000" rIns="36000" bIns="36000">
            <a:spAutoFit/>
          </a:bodyPr>
          <a:lstStyle/>
          <a:p>
            <a:pPr marL="93663" lvl="0" indent="-93663" defTabSz="801929">
              <a:buFont typeface="Arial" panose="020B0604020202020204" pitchFamily="34" charset="0"/>
              <a:buChar char="•"/>
              <a:defRPr/>
            </a:pPr>
            <a:r>
              <a:rPr lang="en-US" sz="1000"/>
              <a:t>9-Jul: AEMC announces deferral decision </a:t>
            </a:r>
          </a:p>
        </p:txBody>
      </p:sp>
      <p:sp>
        <p:nvSpPr>
          <p:cNvPr id="31" name="Flowchart: Connector 30">
            <a:extLst>
              <a:ext uri="{FF2B5EF4-FFF2-40B4-BE49-F238E27FC236}">
                <a16:creationId xmlns:a16="http://schemas.microsoft.com/office/drawing/2014/main" id="{BD5E20F3-F6A0-4227-A740-69EE74AD50B7}"/>
              </a:ext>
            </a:extLst>
          </p:cNvPr>
          <p:cNvSpPr/>
          <p:nvPr/>
        </p:nvSpPr>
        <p:spPr>
          <a:xfrm>
            <a:off x="678978" y="5321991"/>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32" name="Rectangle 31">
            <a:extLst>
              <a:ext uri="{FF2B5EF4-FFF2-40B4-BE49-F238E27FC236}">
                <a16:creationId xmlns:a16="http://schemas.microsoft.com/office/drawing/2014/main" id="{970E1C7D-0B55-4FD3-9637-864BE30B3635}"/>
              </a:ext>
            </a:extLst>
          </p:cNvPr>
          <p:cNvSpPr/>
          <p:nvPr/>
        </p:nvSpPr>
        <p:spPr>
          <a:xfrm>
            <a:off x="206547" y="5483637"/>
            <a:ext cx="1231422" cy="553998"/>
          </a:xfrm>
          <a:prstGeom prst="rect">
            <a:avLst/>
          </a:prstGeom>
        </p:spPr>
        <p:txBody>
          <a:bodyPr wrap="square">
            <a:spAutoFit/>
          </a:bodyPr>
          <a:lstStyle/>
          <a:p>
            <a:r>
              <a:rPr lang="en-US" sz="1000"/>
              <a:t>24-Jul: Special Readiness Survey Results</a:t>
            </a:r>
            <a:endParaRPr lang="en-AU" sz="1000"/>
          </a:p>
        </p:txBody>
      </p:sp>
      <p:sp>
        <p:nvSpPr>
          <p:cNvPr id="33" name="Rectangle 32">
            <a:extLst>
              <a:ext uri="{FF2B5EF4-FFF2-40B4-BE49-F238E27FC236}">
                <a16:creationId xmlns:a16="http://schemas.microsoft.com/office/drawing/2014/main" id="{68A25FB4-DE47-47A4-98E5-3B25EEF25D26}"/>
              </a:ext>
            </a:extLst>
          </p:cNvPr>
          <p:cNvSpPr/>
          <p:nvPr/>
        </p:nvSpPr>
        <p:spPr>
          <a:xfrm>
            <a:off x="1591540" y="6619660"/>
            <a:ext cx="1631021" cy="400110"/>
          </a:xfrm>
          <a:prstGeom prst="rect">
            <a:avLst/>
          </a:prstGeom>
        </p:spPr>
        <p:txBody>
          <a:bodyPr wrap="square">
            <a:spAutoFit/>
          </a:bodyPr>
          <a:lstStyle/>
          <a:p>
            <a:r>
              <a:rPr lang="en-US" sz="1000"/>
              <a:t>3-Sep: Readiness Reporting Round 3 Results</a:t>
            </a:r>
            <a:endParaRPr lang="en-AU" sz="1000"/>
          </a:p>
        </p:txBody>
      </p:sp>
      <p:cxnSp>
        <p:nvCxnSpPr>
          <p:cNvPr id="34" name="Straight Connector 33">
            <a:extLst>
              <a:ext uri="{FF2B5EF4-FFF2-40B4-BE49-F238E27FC236}">
                <a16:creationId xmlns:a16="http://schemas.microsoft.com/office/drawing/2014/main" id="{273CBA90-177F-4CB7-AC86-4CEDF8BDC0DD}"/>
              </a:ext>
            </a:extLst>
          </p:cNvPr>
          <p:cNvCxnSpPr>
            <a:cxnSpLocks/>
          </p:cNvCxnSpPr>
          <p:nvPr/>
        </p:nvCxnSpPr>
        <p:spPr>
          <a:xfrm>
            <a:off x="1995434" y="4572591"/>
            <a:ext cx="0" cy="1948333"/>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6" name="Flowchart: Connector 35">
            <a:extLst>
              <a:ext uri="{FF2B5EF4-FFF2-40B4-BE49-F238E27FC236}">
                <a16:creationId xmlns:a16="http://schemas.microsoft.com/office/drawing/2014/main" id="{43744335-DA92-4A91-B7E1-5CF7C8575CC2}"/>
              </a:ext>
            </a:extLst>
          </p:cNvPr>
          <p:cNvSpPr/>
          <p:nvPr/>
        </p:nvSpPr>
        <p:spPr>
          <a:xfrm>
            <a:off x="1923434" y="6448924"/>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41" name="Rectangle 40">
            <a:extLst>
              <a:ext uri="{FF2B5EF4-FFF2-40B4-BE49-F238E27FC236}">
                <a16:creationId xmlns:a16="http://schemas.microsoft.com/office/drawing/2014/main" id="{48DB62B8-C985-4AE8-AFAB-00FFABE4BA44}"/>
              </a:ext>
            </a:extLst>
          </p:cNvPr>
          <p:cNvSpPr/>
          <p:nvPr/>
        </p:nvSpPr>
        <p:spPr>
          <a:xfrm>
            <a:off x="2028579" y="6046243"/>
            <a:ext cx="1731814" cy="400110"/>
          </a:xfrm>
          <a:prstGeom prst="rect">
            <a:avLst/>
          </a:prstGeom>
        </p:spPr>
        <p:txBody>
          <a:bodyPr wrap="square">
            <a:spAutoFit/>
          </a:bodyPr>
          <a:lstStyle/>
          <a:p>
            <a:r>
              <a:rPr lang="en-US" sz="1000"/>
              <a:t>29-Oct: Readiness Reporting Round 4 Results</a:t>
            </a:r>
            <a:endParaRPr lang="en-AU" sz="1000"/>
          </a:p>
        </p:txBody>
      </p:sp>
      <p:cxnSp>
        <p:nvCxnSpPr>
          <p:cNvPr id="42" name="Straight Connector 41">
            <a:extLst>
              <a:ext uri="{FF2B5EF4-FFF2-40B4-BE49-F238E27FC236}">
                <a16:creationId xmlns:a16="http://schemas.microsoft.com/office/drawing/2014/main" id="{06928E74-CDD3-4C3E-901B-FA9AE9A63B89}"/>
              </a:ext>
            </a:extLst>
          </p:cNvPr>
          <p:cNvCxnSpPr>
            <a:cxnSpLocks/>
          </p:cNvCxnSpPr>
          <p:nvPr/>
        </p:nvCxnSpPr>
        <p:spPr>
          <a:xfrm>
            <a:off x="2514600" y="4537404"/>
            <a:ext cx="0" cy="140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3" name="Flowchart: Connector 42">
            <a:extLst>
              <a:ext uri="{FF2B5EF4-FFF2-40B4-BE49-F238E27FC236}">
                <a16:creationId xmlns:a16="http://schemas.microsoft.com/office/drawing/2014/main" id="{91A304F6-8BC7-46B0-85BA-F1F0EB4C99A6}"/>
              </a:ext>
            </a:extLst>
          </p:cNvPr>
          <p:cNvSpPr/>
          <p:nvPr/>
        </p:nvSpPr>
        <p:spPr>
          <a:xfrm>
            <a:off x="2438211" y="591317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46" name="Flowchart: Connector 45">
            <a:extLst>
              <a:ext uri="{FF2B5EF4-FFF2-40B4-BE49-F238E27FC236}">
                <a16:creationId xmlns:a16="http://schemas.microsoft.com/office/drawing/2014/main" id="{A0A49847-D2B5-49E9-B548-42BEB95BDFFF}"/>
              </a:ext>
            </a:extLst>
          </p:cNvPr>
          <p:cNvSpPr/>
          <p:nvPr/>
        </p:nvSpPr>
        <p:spPr>
          <a:xfrm>
            <a:off x="3499890" y="4977462"/>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47" name="Straight Connector 46">
            <a:extLst>
              <a:ext uri="{FF2B5EF4-FFF2-40B4-BE49-F238E27FC236}">
                <a16:creationId xmlns:a16="http://schemas.microsoft.com/office/drawing/2014/main" id="{7B668260-37EC-4D99-AA32-F54758E8DEB9}"/>
              </a:ext>
            </a:extLst>
          </p:cNvPr>
          <p:cNvCxnSpPr>
            <a:cxnSpLocks/>
          </p:cNvCxnSpPr>
          <p:nvPr/>
        </p:nvCxnSpPr>
        <p:spPr>
          <a:xfrm flipV="1">
            <a:off x="3577230" y="4511849"/>
            <a:ext cx="0" cy="46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3CE1B3D3-5A03-4B50-B148-327B923A7A0A}"/>
              </a:ext>
            </a:extLst>
          </p:cNvPr>
          <p:cNvSpPr/>
          <p:nvPr/>
        </p:nvSpPr>
        <p:spPr>
          <a:xfrm>
            <a:off x="3181402" y="5098214"/>
            <a:ext cx="1567580" cy="400110"/>
          </a:xfrm>
          <a:prstGeom prst="rect">
            <a:avLst/>
          </a:prstGeom>
        </p:spPr>
        <p:txBody>
          <a:bodyPr wrap="square">
            <a:spAutoFit/>
          </a:bodyPr>
          <a:lstStyle/>
          <a:p>
            <a:r>
              <a:rPr lang="en-US" sz="1000"/>
              <a:t>10-Dec: Readiness Reporting Round 5 Results</a:t>
            </a:r>
            <a:endParaRPr lang="en-AU" sz="1000"/>
          </a:p>
        </p:txBody>
      </p:sp>
      <p:sp>
        <p:nvSpPr>
          <p:cNvPr id="10" name="Rectangle 9">
            <a:extLst>
              <a:ext uri="{FF2B5EF4-FFF2-40B4-BE49-F238E27FC236}">
                <a16:creationId xmlns:a16="http://schemas.microsoft.com/office/drawing/2014/main" id="{E679F1FA-6CC9-42F6-8706-9F09C2AEEBF4}"/>
              </a:ext>
            </a:extLst>
          </p:cNvPr>
          <p:cNvSpPr/>
          <p:nvPr/>
        </p:nvSpPr>
        <p:spPr>
          <a:xfrm>
            <a:off x="524724" y="3811177"/>
            <a:ext cx="1124026" cy="307777"/>
          </a:xfrm>
          <a:prstGeom prst="rect">
            <a:avLst/>
          </a:prstGeom>
          <a:solidFill>
            <a:schemeClr val="bg2"/>
          </a:solidFill>
        </p:spPr>
        <p:txBody>
          <a:bodyPr wrap="none">
            <a:spAutoFit/>
          </a:bodyPr>
          <a:lstStyle/>
          <a:p>
            <a:r>
              <a:rPr lang="en-AU" sz="1400" b="1">
                <a:solidFill>
                  <a:schemeClr val="bg2">
                    <a:lumMod val="25000"/>
                  </a:schemeClr>
                </a:solidFill>
              </a:rPr>
              <a:t>Jul-Dec 2020</a:t>
            </a:r>
          </a:p>
        </p:txBody>
      </p:sp>
      <p:sp>
        <p:nvSpPr>
          <p:cNvPr id="53" name="Rectangle 52">
            <a:extLst>
              <a:ext uri="{FF2B5EF4-FFF2-40B4-BE49-F238E27FC236}">
                <a16:creationId xmlns:a16="http://schemas.microsoft.com/office/drawing/2014/main" id="{5CD54AC4-B675-4937-A52E-3F53773C9EA8}"/>
              </a:ext>
            </a:extLst>
          </p:cNvPr>
          <p:cNvSpPr/>
          <p:nvPr/>
        </p:nvSpPr>
        <p:spPr>
          <a:xfrm>
            <a:off x="4697638" y="2961491"/>
            <a:ext cx="1656344" cy="369332"/>
          </a:xfrm>
          <a:prstGeom prst="rect">
            <a:avLst/>
          </a:prstGeom>
        </p:spPr>
        <p:txBody>
          <a:bodyPr wrap="square" anchor="t">
            <a:spAutoFit/>
          </a:bodyPr>
          <a:lstStyle/>
          <a:p>
            <a:r>
              <a:rPr lang="en-US" sz="900"/>
              <a:t>9-Mar: AEMO Metering Solution Go-Live</a:t>
            </a:r>
          </a:p>
        </p:txBody>
      </p:sp>
      <p:sp>
        <p:nvSpPr>
          <p:cNvPr id="54" name="Rectangle 53">
            <a:extLst>
              <a:ext uri="{FF2B5EF4-FFF2-40B4-BE49-F238E27FC236}">
                <a16:creationId xmlns:a16="http://schemas.microsoft.com/office/drawing/2014/main" id="{44C387BD-40BF-45AC-B14D-C4F9BF0CB8C3}"/>
              </a:ext>
            </a:extLst>
          </p:cNvPr>
          <p:cNvSpPr/>
          <p:nvPr/>
        </p:nvSpPr>
        <p:spPr>
          <a:xfrm>
            <a:off x="5524223" y="1963942"/>
            <a:ext cx="1506436" cy="733534"/>
          </a:xfrm>
          <a:prstGeom prst="rect">
            <a:avLst/>
          </a:prstGeom>
        </p:spPr>
        <p:txBody>
          <a:bodyPr wrap="square">
            <a:spAutoFit/>
          </a:bodyPr>
          <a:lstStyle/>
          <a:p>
            <a:pPr fontAlgn="base">
              <a:spcAft>
                <a:spcPts val="200"/>
              </a:spcAft>
            </a:pPr>
            <a:r>
              <a:rPr lang="en-AU" sz="1000"/>
              <a:t>1-Apr: 5-min Bidding Phased Go-Live begins</a:t>
            </a:r>
          </a:p>
          <a:p>
            <a:pPr fontAlgn="base">
              <a:spcAft>
                <a:spcPts val="200"/>
              </a:spcAft>
            </a:pPr>
            <a:r>
              <a:rPr lang="en-AU" sz="1000"/>
              <a:t>1 Apr: Settlement Platform Go-Live</a:t>
            </a:r>
          </a:p>
        </p:txBody>
      </p:sp>
      <p:cxnSp>
        <p:nvCxnSpPr>
          <p:cNvPr id="60" name="Straight Connector 59">
            <a:extLst>
              <a:ext uri="{FF2B5EF4-FFF2-40B4-BE49-F238E27FC236}">
                <a16:creationId xmlns:a16="http://schemas.microsoft.com/office/drawing/2014/main" id="{07331890-24F7-415C-89BD-B10FA95DFBCB}"/>
              </a:ext>
            </a:extLst>
          </p:cNvPr>
          <p:cNvCxnSpPr>
            <a:cxnSpLocks/>
          </p:cNvCxnSpPr>
          <p:nvPr/>
        </p:nvCxnSpPr>
        <p:spPr>
          <a:xfrm>
            <a:off x="5525810" y="3492087"/>
            <a:ext cx="0" cy="6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09CF12-9723-459D-8A51-5F4BF77CAAB3}"/>
              </a:ext>
            </a:extLst>
          </p:cNvPr>
          <p:cNvCxnSpPr>
            <a:cxnSpLocks/>
          </p:cNvCxnSpPr>
          <p:nvPr/>
        </p:nvCxnSpPr>
        <p:spPr>
          <a:xfrm>
            <a:off x="6098539" y="2854156"/>
            <a:ext cx="0" cy="129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8" name="Star: 6 Points 57">
            <a:extLst>
              <a:ext uri="{FF2B5EF4-FFF2-40B4-BE49-F238E27FC236}">
                <a16:creationId xmlns:a16="http://schemas.microsoft.com/office/drawing/2014/main" id="{B6892E52-69F1-4902-8FDF-CF6333852A13}"/>
              </a:ext>
            </a:extLst>
          </p:cNvPr>
          <p:cNvSpPr/>
          <p:nvPr/>
        </p:nvSpPr>
        <p:spPr>
          <a:xfrm>
            <a:off x="6008539" y="2640856"/>
            <a:ext cx="198000" cy="198000"/>
          </a:xfrm>
          <a:prstGeom prst="star6">
            <a:avLst/>
          </a:prstGeom>
          <a:solidFill>
            <a:srgbClr val="583A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4" name="Straight Connector 43">
            <a:extLst>
              <a:ext uri="{FF2B5EF4-FFF2-40B4-BE49-F238E27FC236}">
                <a16:creationId xmlns:a16="http://schemas.microsoft.com/office/drawing/2014/main" id="{593A9531-A2CD-472E-B025-8ACDE87A1920}"/>
              </a:ext>
            </a:extLst>
          </p:cNvPr>
          <p:cNvCxnSpPr>
            <a:cxnSpLocks/>
          </p:cNvCxnSpPr>
          <p:nvPr/>
        </p:nvCxnSpPr>
        <p:spPr>
          <a:xfrm>
            <a:off x="9205455" y="3492087"/>
            <a:ext cx="0" cy="6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0" name="Star: 6 Points 49">
            <a:extLst>
              <a:ext uri="{FF2B5EF4-FFF2-40B4-BE49-F238E27FC236}">
                <a16:creationId xmlns:a16="http://schemas.microsoft.com/office/drawing/2014/main" id="{24C209B6-90AF-4E2B-9218-B78B6F8BB8F0}"/>
              </a:ext>
            </a:extLst>
          </p:cNvPr>
          <p:cNvSpPr/>
          <p:nvPr/>
        </p:nvSpPr>
        <p:spPr>
          <a:xfrm>
            <a:off x="5425223" y="3403156"/>
            <a:ext cx="198000" cy="198000"/>
          </a:xfrm>
          <a:prstGeom prst="star6">
            <a:avLst/>
          </a:prstGeom>
          <a:solidFill>
            <a:srgbClr val="583A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Star: 6 Points 54">
            <a:extLst>
              <a:ext uri="{FF2B5EF4-FFF2-40B4-BE49-F238E27FC236}">
                <a16:creationId xmlns:a16="http://schemas.microsoft.com/office/drawing/2014/main" id="{1D99A1F7-77B0-4CCE-B2AE-88A0FEB92AC2}"/>
              </a:ext>
            </a:extLst>
          </p:cNvPr>
          <p:cNvSpPr/>
          <p:nvPr/>
        </p:nvSpPr>
        <p:spPr>
          <a:xfrm>
            <a:off x="9103634" y="3372400"/>
            <a:ext cx="216000" cy="216000"/>
          </a:xfrm>
          <a:prstGeom prst="star6">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6" name="Straight Connector 55">
            <a:extLst>
              <a:ext uri="{FF2B5EF4-FFF2-40B4-BE49-F238E27FC236}">
                <a16:creationId xmlns:a16="http://schemas.microsoft.com/office/drawing/2014/main" id="{6ACC7876-3B1B-469B-B957-A077385AEFCF}"/>
              </a:ext>
            </a:extLst>
          </p:cNvPr>
          <p:cNvCxnSpPr>
            <a:cxnSpLocks/>
          </p:cNvCxnSpPr>
          <p:nvPr/>
        </p:nvCxnSpPr>
        <p:spPr>
          <a:xfrm>
            <a:off x="7505540" y="4585329"/>
            <a:ext cx="7249" cy="100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BE95068-12F6-447E-9F82-7FE6DCB1AB5B}"/>
              </a:ext>
            </a:extLst>
          </p:cNvPr>
          <p:cNvSpPr/>
          <p:nvPr/>
        </p:nvSpPr>
        <p:spPr>
          <a:xfrm>
            <a:off x="6817324" y="5819867"/>
            <a:ext cx="1195582" cy="400110"/>
          </a:xfrm>
          <a:prstGeom prst="rect">
            <a:avLst/>
          </a:prstGeom>
        </p:spPr>
        <p:txBody>
          <a:bodyPr wrap="square">
            <a:spAutoFit/>
          </a:bodyPr>
          <a:lstStyle/>
          <a:p>
            <a:pPr algn="ctr">
              <a:spcAft>
                <a:spcPts val="200"/>
              </a:spcAft>
            </a:pPr>
            <a:r>
              <a:rPr lang="en-AU" sz="1000"/>
              <a:t>5-Jul:5MS Market Trial starts</a:t>
            </a:r>
          </a:p>
        </p:txBody>
      </p:sp>
      <p:sp>
        <p:nvSpPr>
          <p:cNvPr id="64" name="Flowchart: Connector 63">
            <a:extLst>
              <a:ext uri="{FF2B5EF4-FFF2-40B4-BE49-F238E27FC236}">
                <a16:creationId xmlns:a16="http://schemas.microsoft.com/office/drawing/2014/main" id="{127923D5-309E-43DF-A399-8DF6067EC4D7}"/>
              </a:ext>
            </a:extLst>
          </p:cNvPr>
          <p:cNvSpPr/>
          <p:nvPr/>
        </p:nvSpPr>
        <p:spPr>
          <a:xfrm>
            <a:off x="7443897" y="5611612"/>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65" name="Rectangle 64">
            <a:extLst>
              <a:ext uri="{FF2B5EF4-FFF2-40B4-BE49-F238E27FC236}">
                <a16:creationId xmlns:a16="http://schemas.microsoft.com/office/drawing/2014/main" id="{0248506B-DD7E-4521-AD17-20FA102E4DEA}"/>
              </a:ext>
            </a:extLst>
          </p:cNvPr>
          <p:cNvSpPr/>
          <p:nvPr/>
        </p:nvSpPr>
        <p:spPr>
          <a:xfrm>
            <a:off x="7901123" y="5800817"/>
            <a:ext cx="1304332" cy="400110"/>
          </a:xfrm>
          <a:prstGeom prst="rect">
            <a:avLst/>
          </a:prstGeom>
        </p:spPr>
        <p:txBody>
          <a:bodyPr wrap="square">
            <a:spAutoFit/>
          </a:bodyPr>
          <a:lstStyle/>
          <a:p>
            <a:pPr algn="ctr">
              <a:spcAft>
                <a:spcPts val="200"/>
              </a:spcAft>
            </a:pPr>
            <a:r>
              <a:rPr lang="en-AU" sz="1000"/>
              <a:t>27-Aug:5MS Market Trial concludes</a:t>
            </a:r>
          </a:p>
        </p:txBody>
      </p:sp>
      <p:sp>
        <p:nvSpPr>
          <p:cNvPr id="67" name="Rectangle 66">
            <a:extLst>
              <a:ext uri="{FF2B5EF4-FFF2-40B4-BE49-F238E27FC236}">
                <a16:creationId xmlns:a16="http://schemas.microsoft.com/office/drawing/2014/main" id="{41519452-519A-4423-8559-8BFD54ADEB71}"/>
              </a:ext>
            </a:extLst>
          </p:cNvPr>
          <p:cNvSpPr/>
          <p:nvPr/>
        </p:nvSpPr>
        <p:spPr>
          <a:xfrm>
            <a:off x="7540641" y="5168065"/>
            <a:ext cx="779380" cy="369332"/>
          </a:xfrm>
          <a:prstGeom prst="rect">
            <a:avLst/>
          </a:prstGeom>
        </p:spPr>
        <p:txBody>
          <a:bodyPr wrap="none">
            <a:spAutoFit/>
          </a:bodyPr>
          <a:lstStyle/>
          <a:p>
            <a:pPr algn="ctr"/>
            <a:r>
              <a:rPr lang="en-AU" sz="900" b="1">
                <a:solidFill>
                  <a:srgbClr val="583A5F"/>
                </a:solidFill>
              </a:rPr>
              <a:t>5MS </a:t>
            </a:r>
          </a:p>
          <a:p>
            <a:pPr algn="ctr"/>
            <a:r>
              <a:rPr lang="en-AU" sz="900" b="1">
                <a:solidFill>
                  <a:srgbClr val="583A5F"/>
                </a:solidFill>
              </a:rPr>
              <a:t>Market Trial</a:t>
            </a:r>
          </a:p>
        </p:txBody>
      </p:sp>
      <p:cxnSp>
        <p:nvCxnSpPr>
          <p:cNvPr id="68" name="Straight Arrow Connector 67">
            <a:extLst>
              <a:ext uri="{FF2B5EF4-FFF2-40B4-BE49-F238E27FC236}">
                <a16:creationId xmlns:a16="http://schemas.microsoft.com/office/drawing/2014/main" id="{4B9CCD7B-01B2-43C5-8CAE-6E2785D9428C}"/>
              </a:ext>
            </a:extLst>
          </p:cNvPr>
          <p:cNvCxnSpPr/>
          <p:nvPr/>
        </p:nvCxnSpPr>
        <p:spPr>
          <a:xfrm>
            <a:off x="7721124" y="5674087"/>
            <a:ext cx="432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4B4C3B-BC1D-4694-80B3-3FD11657D53F}"/>
              </a:ext>
            </a:extLst>
          </p:cNvPr>
          <p:cNvCxnSpPr>
            <a:cxnSpLocks/>
          </p:cNvCxnSpPr>
          <p:nvPr/>
        </p:nvCxnSpPr>
        <p:spPr>
          <a:xfrm>
            <a:off x="8261495" y="4555913"/>
            <a:ext cx="7249" cy="100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8701738-66EE-4848-9390-0856FE498544}"/>
              </a:ext>
            </a:extLst>
          </p:cNvPr>
          <p:cNvCxnSpPr>
            <a:cxnSpLocks/>
          </p:cNvCxnSpPr>
          <p:nvPr/>
        </p:nvCxnSpPr>
        <p:spPr>
          <a:xfrm>
            <a:off x="5536432" y="4593140"/>
            <a:ext cx="0" cy="15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72" name="Flowchart: Connector 71">
            <a:extLst>
              <a:ext uri="{FF2B5EF4-FFF2-40B4-BE49-F238E27FC236}">
                <a16:creationId xmlns:a16="http://schemas.microsoft.com/office/drawing/2014/main" id="{A8F556DA-1C7D-4CE5-AFE1-449C81EF7E52}"/>
              </a:ext>
            </a:extLst>
          </p:cNvPr>
          <p:cNvSpPr/>
          <p:nvPr/>
        </p:nvSpPr>
        <p:spPr>
          <a:xfrm>
            <a:off x="2998235" y="4647677"/>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74" name="Straight Arrow Connector 73">
            <a:extLst>
              <a:ext uri="{FF2B5EF4-FFF2-40B4-BE49-F238E27FC236}">
                <a16:creationId xmlns:a16="http://schemas.microsoft.com/office/drawing/2014/main" id="{B53DF9A2-B8CA-443C-BE34-FFDCA710E480}"/>
              </a:ext>
            </a:extLst>
          </p:cNvPr>
          <p:cNvCxnSpPr>
            <a:cxnSpLocks/>
          </p:cNvCxnSpPr>
          <p:nvPr/>
        </p:nvCxnSpPr>
        <p:spPr>
          <a:xfrm flipV="1">
            <a:off x="3212802" y="4749266"/>
            <a:ext cx="1656000" cy="8022"/>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6A78A5A-510D-4BEF-92FB-9CE8B835E017}"/>
              </a:ext>
            </a:extLst>
          </p:cNvPr>
          <p:cNvSpPr txBox="1"/>
          <p:nvPr/>
        </p:nvSpPr>
        <p:spPr>
          <a:xfrm>
            <a:off x="3801018" y="4609956"/>
            <a:ext cx="692332" cy="369332"/>
          </a:xfrm>
          <a:prstGeom prst="rect">
            <a:avLst/>
          </a:prstGeom>
          <a:solidFill>
            <a:schemeClr val="bg2"/>
          </a:solidFill>
        </p:spPr>
        <p:txBody>
          <a:bodyPr wrap="square" rtlCol="0">
            <a:spAutoFit/>
          </a:bodyPr>
          <a:lstStyle/>
          <a:p>
            <a:pPr algn="ctr"/>
            <a:r>
              <a:rPr lang="en-AU" sz="900" b="1">
                <a:solidFill>
                  <a:srgbClr val="583A5F"/>
                </a:solidFill>
              </a:rPr>
              <a:t>Dispatch Testing</a:t>
            </a:r>
            <a:endParaRPr lang="en-AU" sz="1200" b="1">
              <a:solidFill>
                <a:srgbClr val="583A5F"/>
              </a:solidFill>
            </a:endParaRPr>
          </a:p>
        </p:txBody>
      </p:sp>
      <p:sp>
        <p:nvSpPr>
          <p:cNvPr id="76" name="Rectangle 75">
            <a:extLst>
              <a:ext uri="{FF2B5EF4-FFF2-40B4-BE49-F238E27FC236}">
                <a16:creationId xmlns:a16="http://schemas.microsoft.com/office/drawing/2014/main" id="{186EB269-6A5A-42F9-B9DF-D182F5D86FC8}"/>
              </a:ext>
            </a:extLst>
          </p:cNvPr>
          <p:cNvSpPr/>
          <p:nvPr/>
        </p:nvSpPr>
        <p:spPr>
          <a:xfrm>
            <a:off x="4253575" y="6270387"/>
            <a:ext cx="1912536" cy="400110"/>
          </a:xfrm>
          <a:prstGeom prst="rect">
            <a:avLst/>
          </a:prstGeom>
          <a:solidFill>
            <a:schemeClr val="bg2"/>
          </a:solidFill>
        </p:spPr>
        <p:txBody>
          <a:bodyPr wrap="square">
            <a:spAutoFit/>
          </a:bodyPr>
          <a:lstStyle/>
          <a:p>
            <a:pPr algn="ctr">
              <a:spcAft>
                <a:spcPts val="200"/>
              </a:spcAft>
            </a:pPr>
            <a:r>
              <a:rPr lang="en-AU" sz="1000"/>
              <a:t>17-Feb: Settlements Industry Test starts &amp; 15-Mar: concludes</a:t>
            </a:r>
          </a:p>
        </p:txBody>
      </p:sp>
      <p:sp>
        <p:nvSpPr>
          <p:cNvPr id="78" name="Flowchart: Connector 77">
            <a:extLst>
              <a:ext uri="{FF2B5EF4-FFF2-40B4-BE49-F238E27FC236}">
                <a16:creationId xmlns:a16="http://schemas.microsoft.com/office/drawing/2014/main" id="{D0717B98-FB77-43E5-96C9-46B43127BF1C}"/>
              </a:ext>
            </a:extLst>
          </p:cNvPr>
          <p:cNvSpPr/>
          <p:nvPr/>
        </p:nvSpPr>
        <p:spPr>
          <a:xfrm>
            <a:off x="5474402" y="545714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79" name="Straight Arrow Connector 78">
            <a:extLst>
              <a:ext uri="{FF2B5EF4-FFF2-40B4-BE49-F238E27FC236}">
                <a16:creationId xmlns:a16="http://schemas.microsoft.com/office/drawing/2014/main" id="{4563181B-AC90-491D-ACF2-6CBFF08B499C}"/>
              </a:ext>
            </a:extLst>
          </p:cNvPr>
          <p:cNvCxnSpPr/>
          <p:nvPr/>
        </p:nvCxnSpPr>
        <p:spPr>
          <a:xfrm>
            <a:off x="5087574" y="5546757"/>
            <a:ext cx="360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946DF00F-F14A-4DD0-A9EF-0939CEF0C426}"/>
              </a:ext>
            </a:extLst>
          </p:cNvPr>
          <p:cNvSpPr/>
          <p:nvPr/>
        </p:nvSpPr>
        <p:spPr>
          <a:xfrm>
            <a:off x="4956304" y="5558908"/>
            <a:ext cx="641522" cy="338554"/>
          </a:xfrm>
          <a:prstGeom prst="rect">
            <a:avLst/>
          </a:prstGeom>
        </p:spPr>
        <p:txBody>
          <a:bodyPr wrap="none">
            <a:spAutoFit/>
          </a:bodyPr>
          <a:lstStyle/>
          <a:p>
            <a:pPr algn="ctr"/>
            <a:r>
              <a:rPr lang="en-AU" sz="800" b="1">
                <a:solidFill>
                  <a:srgbClr val="583A5F"/>
                </a:solidFill>
              </a:rPr>
              <a:t>Settlem’ts </a:t>
            </a:r>
          </a:p>
          <a:p>
            <a:pPr algn="ctr"/>
            <a:r>
              <a:rPr lang="en-AU" sz="800" b="1">
                <a:solidFill>
                  <a:srgbClr val="583A5F"/>
                </a:solidFill>
              </a:rPr>
              <a:t>Testing</a:t>
            </a:r>
          </a:p>
        </p:txBody>
      </p:sp>
      <p:sp>
        <p:nvSpPr>
          <p:cNvPr id="81" name="Rectangle 80">
            <a:extLst>
              <a:ext uri="{FF2B5EF4-FFF2-40B4-BE49-F238E27FC236}">
                <a16:creationId xmlns:a16="http://schemas.microsoft.com/office/drawing/2014/main" id="{81900A78-E280-4965-9B67-344F2A8E95D8}"/>
              </a:ext>
            </a:extLst>
          </p:cNvPr>
          <p:cNvSpPr/>
          <p:nvPr/>
        </p:nvSpPr>
        <p:spPr>
          <a:xfrm>
            <a:off x="4442074" y="6640304"/>
            <a:ext cx="1603923" cy="380480"/>
          </a:xfrm>
          <a:prstGeom prst="rect">
            <a:avLst/>
          </a:prstGeom>
          <a:solidFill>
            <a:schemeClr val="bg2"/>
          </a:solidFill>
        </p:spPr>
        <p:txBody>
          <a:bodyPr wrap="square" lIns="36000" tIns="36000" rIns="36000" bIns="36000">
            <a:spAutoFit/>
          </a:bodyPr>
          <a:lstStyle/>
          <a:p>
            <a:pPr algn="ctr">
              <a:spcAft>
                <a:spcPts val="200"/>
              </a:spcAft>
            </a:pPr>
            <a:r>
              <a:rPr lang="en-AU" sz="1000"/>
              <a:t>1-Feb Retail MDM/B2M starts &amp; 3-Mar: concludes</a:t>
            </a:r>
          </a:p>
        </p:txBody>
      </p:sp>
      <p:sp>
        <p:nvSpPr>
          <p:cNvPr id="82" name="Rectangle 81">
            <a:extLst>
              <a:ext uri="{FF2B5EF4-FFF2-40B4-BE49-F238E27FC236}">
                <a16:creationId xmlns:a16="http://schemas.microsoft.com/office/drawing/2014/main" id="{C05FCDD6-E9FF-4093-9C79-C7A1F5FB8E68}"/>
              </a:ext>
            </a:extLst>
          </p:cNvPr>
          <p:cNvSpPr/>
          <p:nvPr/>
        </p:nvSpPr>
        <p:spPr>
          <a:xfrm>
            <a:off x="4932526" y="5926936"/>
            <a:ext cx="694421" cy="215444"/>
          </a:xfrm>
          <a:prstGeom prst="rect">
            <a:avLst/>
          </a:prstGeom>
        </p:spPr>
        <p:txBody>
          <a:bodyPr wrap="none">
            <a:spAutoFit/>
          </a:bodyPr>
          <a:lstStyle/>
          <a:p>
            <a:r>
              <a:rPr lang="en-AU" sz="800" b="1">
                <a:solidFill>
                  <a:srgbClr val="583A5F"/>
                </a:solidFill>
              </a:rPr>
              <a:t>MDM/B2M </a:t>
            </a:r>
          </a:p>
        </p:txBody>
      </p:sp>
      <p:sp>
        <p:nvSpPr>
          <p:cNvPr id="83" name="Flowchart: Connector 82">
            <a:extLst>
              <a:ext uri="{FF2B5EF4-FFF2-40B4-BE49-F238E27FC236}">
                <a16:creationId xmlns:a16="http://schemas.microsoft.com/office/drawing/2014/main" id="{C5C6A265-B268-4F06-B481-8A7EDDF3E9F8}"/>
              </a:ext>
            </a:extLst>
          </p:cNvPr>
          <p:cNvSpPr/>
          <p:nvPr/>
        </p:nvSpPr>
        <p:spPr>
          <a:xfrm>
            <a:off x="5464432" y="6095027"/>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84" name="Flowchart: Connector 83">
            <a:extLst>
              <a:ext uri="{FF2B5EF4-FFF2-40B4-BE49-F238E27FC236}">
                <a16:creationId xmlns:a16="http://schemas.microsoft.com/office/drawing/2014/main" id="{52DD65EB-56BA-4296-A37D-3B2F68554D80}"/>
              </a:ext>
            </a:extLst>
          </p:cNvPr>
          <p:cNvSpPr/>
          <p:nvPr/>
        </p:nvSpPr>
        <p:spPr>
          <a:xfrm>
            <a:off x="4915248" y="610571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85" name="Straight Connector 84">
            <a:extLst>
              <a:ext uri="{FF2B5EF4-FFF2-40B4-BE49-F238E27FC236}">
                <a16:creationId xmlns:a16="http://schemas.microsoft.com/office/drawing/2014/main" id="{75EAEF70-F62A-4943-89E4-620DCCA779E3}"/>
              </a:ext>
            </a:extLst>
          </p:cNvPr>
          <p:cNvCxnSpPr>
            <a:cxnSpLocks/>
          </p:cNvCxnSpPr>
          <p:nvPr/>
        </p:nvCxnSpPr>
        <p:spPr>
          <a:xfrm>
            <a:off x="4988787" y="4573063"/>
            <a:ext cx="0" cy="15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73" name="Flowchart: Connector 72">
            <a:extLst>
              <a:ext uri="{FF2B5EF4-FFF2-40B4-BE49-F238E27FC236}">
                <a16:creationId xmlns:a16="http://schemas.microsoft.com/office/drawing/2014/main" id="{E1484352-5A87-48DD-816A-3D20B6661592}"/>
              </a:ext>
            </a:extLst>
          </p:cNvPr>
          <p:cNvSpPr/>
          <p:nvPr/>
        </p:nvSpPr>
        <p:spPr>
          <a:xfrm>
            <a:off x="4929552" y="4635302"/>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7" name="Flowchart: Connector 76">
            <a:extLst>
              <a:ext uri="{FF2B5EF4-FFF2-40B4-BE49-F238E27FC236}">
                <a16:creationId xmlns:a16="http://schemas.microsoft.com/office/drawing/2014/main" id="{13C993B9-5DCE-4570-B451-C17A7E03485D}"/>
              </a:ext>
            </a:extLst>
          </p:cNvPr>
          <p:cNvSpPr/>
          <p:nvPr/>
        </p:nvSpPr>
        <p:spPr>
          <a:xfrm>
            <a:off x="4916449" y="544932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1" name="Rectangle 70">
            <a:extLst>
              <a:ext uri="{FF2B5EF4-FFF2-40B4-BE49-F238E27FC236}">
                <a16:creationId xmlns:a16="http://schemas.microsoft.com/office/drawing/2014/main" id="{070F2C9B-5E1D-4F5E-9470-56FDA015AA09}"/>
              </a:ext>
            </a:extLst>
          </p:cNvPr>
          <p:cNvSpPr/>
          <p:nvPr/>
        </p:nvSpPr>
        <p:spPr>
          <a:xfrm>
            <a:off x="4447247" y="4816616"/>
            <a:ext cx="1342699" cy="461665"/>
          </a:xfrm>
          <a:prstGeom prst="rect">
            <a:avLst/>
          </a:prstGeom>
          <a:solidFill>
            <a:schemeClr val="bg2"/>
          </a:solidFill>
        </p:spPr>
        <p:txBody>
          <a:bodyPr wrap="square" lIns="0" tIns="0" rIns="0" bIns="0">
            <a:spAutoFit/>
          </a:bodyPr>
          <a:lstStyle/>
          <a:p>
            <a:pPr algn="ctr">
              <a:spcAft>
                <a:spcPts val="200"/>
              </a:spcAft>
            </a:pPr>
            <a:r>
              <a:rPr lang="en-AU" sz="1000"/>
              <a:t>29-Nov: Dispatch Industry Test starts &amp; 15 Mar concludes</a:t>
            </a:r>
          </a:p>
        </p:txBody>
      </p:sp>
      <p:cxnSp>
        <p:nvCxnSpPr>
          <p:cNvPr id="86" name="Straight Arrow Connector 85">
            <a:extLst>
              <a:ext uri="{FF2B5EF4-FFF2-40B4-BE49-F238E27FC236}">
                <a16:creationId xmlns:a16="http://schemas.microsoft.com/office/drawing/2014/main" id="{7D609D86-429C-4245-A6A9-D448F2C8EB2A}"/>
              </a:ext>
            </a:extLst>
          </p:cNvPr>
          <p:cNvCxnSpPr/>
          <p:nvPr/>
        </p:nvCxnSpPr>
        <p:spPr>
          <a:xfrm>
            <a:off x="5125095" y="6200927"/>
            <a:ext cx="288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0" name="Flowchart: Connector 89">
            <a:extLst>
              <a:ext uri="{FF2B5EF4-FFF2-40B4-BE49-F238E27FC236}">
                <a16:creationId xmlns:a16="http://schemas.microsoft.com/office/drawing/2014/main" id="{A3E9E391-7000-4A5B-AAEC-E8881409C8A4}"/>
              </a:ext>
            </a:extLst>
          </p:cNvPr>
          <p:cNvSpPr/>
          <p:nvPr/>
        </p:nvSpPr>
        <p:spPr>
          <a:xfrm>
            <a:off x="8196263" y="560191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graphicFrame>
        <p:nvGraphicFramePr>
          <p:cNvPr id="7" name="Table 6">
            <a:extLst>
              <a:ext uri="{FF2B5EF4-FFF2-40B4-BE49-F238E27FC236}">
                <a16:creationId xmlns:a16="http://schemas.microsoft.com/office/drawing/2014/main" id="{402C4453-419F-4922-ADBD-0EDC690D07B7}"/>
              </a:ext>
            </a:extLst>
          </p:cNvPr>
          <p:cNvGraphicFramePr>
            <a:graphicFrameLocks noGrp="1"/>
          </p:cNvGraphicFramePr>
          <p:nvPr>
            <p:extLst>
              <p:ext uri="{D42A27DB-BD31-4B8C-83A1-F6EECF244321}">
                <p14:modId xmlns:p14="http://schemas.microsoft.com/office/powerpoint/2010/main" val="1299445758"/>
              </p:ext>
            </p:extLst>
          </p:nvPr>
        </p:nvGraphicFramePr>
        <p:xfrm>
          <a:off x="9219059" y="5840973"/>
          <a:ext cx="1410841" cy="1343635"/>
        </p:xfrm>
        <a:graphic>
          <a:graphicData uri="http://schemas.openxmlformats.org/drawingml/2006/table">
            <a:tbl>
              <a:tblPr firstRow="1" bandRow="1">
                <a:tableStyleId>{5C22544A-7EE6-4342-B048-85BDC9FD1C3A}</a:tableStyleId>
              </a:tblPr>
              <a:tblGrid>
                <a:gridCol w="332568">
                  <a:extLst>
                    <a:ext uri="{9D8B030D-6E8A-4147-A177-3AD203B41FA5}">
                      <a16:colId xmlns:a16="http://schemas.microsoft.com/office/drawing/2014/main" val="1129113556"/>
                    </a:ext>
                  </a:extLst>
                </a:gridCol>
                <a:gridCol w="1078273">
                  <a:extLst>
                    <a:ext uri="{9D8B030D-6E8A-4147-A177-3AD203B41FA5}">
                      <a16:colId xmlns:a16="http://schemas.microsoft.com/office/drawing/2014/main" val="1325644438"/>
                    </a:ext>
                  </a:extLst>
                </a:gridCol>
              </a:tblGrid>
              <a:tr h="130262">
                <a:tc gridSpan="2">
                  <a:txBody>
                    <a:bodyPr/>
                    <a:lstStyle/>
                    <a:p>
                      <a:r>
                        <a:rPr lang="en-AU" sz="1000"/>
                        <a:t>Reference Key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hMerge="1">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28342539"/>
                  </a:ext>
                </a:extLst>
              </a:tr>
              <a:tr h="268362">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Readiness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32073060"/>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System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667596111"/>
                  </a:ext>
                </a:extLst>
              </a:tr>
              <a:tr h="254417">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System go-live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193570817"/>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Rule commencement</a:t>
                      </a:r>
                    </a:p>
                  </a:txBody>
                  <a:tcPr marL="36000" marR="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01034911"/>
                  </a:ext>
                </a:extLst>
              </a:tr>
            </a:tbl>
          </a:graphicData>
        </a:graphic>
      </p:graphicFrame>
      <p:sp>
        <p:nvSpPr>
          <p:cNvPr id="4" name="Slide Number Placeholder 3">
            <a:extLst>
              <a:ext uri="{FF2B5EF4-FFF2-40B4-BE49-F238E27FC236}">
                <a16:creationId xmlns:a16="http://schemas.microsoft.com/office/drawing/2014/main" id="{5D87E0BA-B972-44AE-80DF-FAE77AC39453}"/>
              </a:ext>
            </a:extLst>
          </p:cNvPr>
          <p:cNvSpPr>
            <a:spLocks noGrp="1"/>
          </p:cNvSpPr>
          <p:nvPr>
            <p:ph type="sldNum" sz="quarter" idx="12"/>
          </p:nvPr>
        </p:nvSpPr>
        <p:spPr>
          <a:xfrm>
            <a:off x="10267950" y="7134225"/>
            <a:ext cx="236592" cy="282774"/>
          </a:xfrm>
        </p:spPr>
        <p:txBody>
          <a:bodyPr lIns="36000" tIns="36000" rIns="36000" bIns="36000"/>
          <a:lstStyle/>
          <a:p>
            <a:fld id="{4EC81F68-4976-451A-B2E9-79BCBD2F70CC}" type="slidenum">
              <a:rPr lang="en-AU" smtClean="0"/>
              <a:t>15</a:t>
            </a:fld>
            <a:endParaRPr lang="en-AU"/>
          </a:p>
        </p:txBody>
      </p:sp>
      <p:sp>
        <p:nvSpPr>
          <p:cNvPr id="92" name="Flowchart: Connector 91">
            <a:extLst>
              <a:ext uri="{FF2B5EF4-FFF2-40B4-BE49-F238E27FC236}">
                <a16:creationId xmlns:a16="http://schemas.microsoft.com/office/drawing/2014/main" id="{F3C272D8-21A8-44F2-9819-6E65B85E8A5F}"/>
              </a:ext>
            </a:extLst>
          </p:cNvPr>
          <p:cNvSpPr/>
          <p:nvPr/>
        </p:nvSpPr>
        <p:spPr>
          <a:xfrm>
            <a:off x="9328146" y="6122955"/>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93" name="Flowchart: Connector 92">
            <a:extLst>
              <a:ext uri="{FF2B5EF4-FFF2-40B4-BE49-F238E27FC236}">
                <a16:creationId xmlns:a16="http://schemas.microsoft.com/office/drawing/2014/main" id="{25B781CD-94CE-4E00-BEF4-5DA8AC8BEF3E}"/>
              </a:ext>
            </a:extLst>
          </p:cNvPr>
          <p:cNvSpPr/>
          <p:nvPr/>
        </p:nvSpPr>
        <p:spPr>
          <a:xfrm>
            <a:off x="9334720" y="6417046"/>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94" name="Star: 6 Points 93">
            <a:extLst>
              <a:ext uri="{FF2B5EF4-FFF2-40B4-BE49-F238E27FC236}">
                <a16:creationId xmlns:a16="http://schemas.microsoft.com/office/drawing/2014/main" id="{77CD2F46-2116-4E1C-B9DA-A926D02A3057}"/>
              </a:ext>
            </a:extLst>
          </p:cNvPr>
          <p:cNvSpPr/>
          <p:nvPr/>
        </p:nvSpPr>
        <p:spPr>
          <a:xfrm>
            <a:off x="9319634" y="6654553"/>
            <a:ext cx="198000" cy="198000"/>
          </a:xfrm>
          <a:prstGeom prst="star6">
            <a:avLst/>
          </a:prstGeom>
          <a:solidFill>
            <a:srgbClr val="583A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Star: 6 Points 94">
            <a:extLst>
              <a:ext uri="{FF2B5EF4-FFF2-40B4-BE49-F238E27FC236}">
                <a16:creationId xmlns:a16="http://schemas.microsoft.com/office/drawing/2014/main" id="{96AF8CFB-500B-459F-966E-FC6C5DF89E55}"/>
              </a:ext>
            </a:extLst>
          </p:cNvPr>
          <p:cNvSpPr/>
          <p:nvPr/>
        </p:nvSpPr>
        <p:spPr>
          <a:xfrm>
            <a:off x="9311196" y="6956553"/>
            <a:ext cx="198000" cy="198000"/>
          </a:xfrm>
          <a:prstGeom prst="star6">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6" name="Straight Arrow Connector 95">
            <a:extLst>
              <a:ext uri="{FF2B5EF4-FFF2-40B4-BE49-F238E27FC236}">
                <a16:creationId xmlns:a16="http://schemas.microsoft.com/office/drawing/2014/main" id="{1583FB9B-8198-4788-9A06-08C51DF002E7}"/>
              </a:ext>
            </a:extLst>
          </p:cNvPr>
          <p:cNvCxnSpPr>
            <a:cxnSpLocks/>
          </p:cNvCxnSpPr>
          <p:nvPr/>
        </p:nvCxnSpPr>
        <p:spPr>
          <a:xfrm>
            <a:off x="4153616" y="7256562"/>
            <a:ext cx="5004000" cy="0"/>
          </a:xfrm>
          <a:prstGeom prst="straightConnector1">
            <a:avLst/>
          </a:prstGeom>
          <a:ln w="952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610A51C8-386C-4319-B40A-335D3D2DF7F1}"/>
              </a:ext>
            </a:extLst>
          </p:cNvPr>
          <p:cNvSpPr txBox="1"/>
          <p:nvPr/>
        </p:nvSpPr>
        <p:spPr>
          <a:xfrm>
            <a:off x="6455445" y="7094607"/>
            <a:ext cx="1132452" cy="400110"/>
          </a:xfrm>
          <a:prstGeom prst="rect">
            <a:avLst/>
          </a:prstGeom>
          <a:solidFill>
            <a:schemeClr val="bg2"/>
          </a:solidFill>
        </p:spPr>
        <p:txBody>
          <a:bodyPr wrap="square" lIns="36000" rIns="36000" rtlCol="0">
            <a:spAutoFit/>
          </a:bodyPr>
          <a:lstStyle/>
          <a:p>
            <a:r>
              <a:rPr lang="en-AU" sz="1000" b="1">
                <a:solidFill>
                  <a:schemeClr val="accent3"/>
                </a:solidFill>
              </a:rPr>
              <a:t>Readiness reporting</a:t>
            </a:r>
          </a:p>
          <a:p>
            <a:pPr algn="ctr"/>
            <a:r>
              <a:rPr lang="en-AU" sz="1000">
                <a:solidFill>
                  <a:schemeClr val="accent3"/>
                </a:solidFill>
              </a:rPr>
              <a:t>Dates TBA</a:t>
            </a:r>
          </a:p>
        </p:txBody>
      </p:sp>
    </p:spTree>
    <p:extLst>
      <p:ext uri="{BB962C8B-B14F-4D97-AF65-F5344CB8AC3E}">
        <p14:creationId xmlns:p14="http://schemas.microsoft.com/office/powerpoint/2010/main" val="365607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1B78-534D-4752-B3BA-791E1F0F058D}"/>
              </a:ext>
            </a:extLst>
          </p:cNvPr>
          <p:cNvSpPr>
            <a:spLocks noGrp="1"/>
          </p:cNvSpPr>
          <p:nvPr>
            <p:ph type="title"/>
          </p:nvPr>
        </p:nvSpPr>
        <p:spPr/>
        <p:txBody>
          <a:bodyPr>
            <a:normAutofit/>
          </a:bodyPr>
          <a:lstStyle/>
          <a:p>
            <a:r>
              <a:rPr lang="en-AU" sz="3600"/>
              <a:t>A forward view: 2022</a:t>
            </a:r>
          </a:p>
        </p:txBody>
      </p:sp>
      <p:sp>
        <p:nvSpPr>
          <p:cNvPr id="4" name="Slide Number Placeholder 3">
            <a:extLst>
              <a:ext uri="{FF2B5EF4-FFF2-40B4-BE49-F238E27FC236}">
                <a16:creationId xmlns:a16="http://schemas.microsoft.com/office/drawing/2014/main" id="{5D87E0BA-B972-44AE-80DF-FAE77AC39453}"/>
              </a:ext>
            </a:extLst>
          </p:cNvPr>
          <p:cNvSpPr>
            <a:spLocks noGrp="1"/>
          </p:cNvSpPr>
          <p:nvPr>
            <p:ph type="sldNum" sz="quarter" idx="12"/>
          </p:nvPr>
        </p:nvSpPr>
        <p:spPr>
          <a:xfrm>
            <a:off x="10032951" y="7063849"/>
            <a:ext cx="505220" cy="402483"/>
          </a:xfrm>
        </p:spPr>
        <p:txBody>
          <a:bodyPr/>
          <a:lstStyle/>
          <a:p>
            <a:fld id="{4EC81F68-4976-451A-B2E9-79BCBD2F70CC}" type="slidenum">
              <a:rPr lang="en-AU" smtClean="0"/>
              <a:t>16</a:t>
            </a:fld>
            <a:endParaRPr lang="en-AU"/>
          </a:p>
        </p:txBody>
      </p:sp>
      <p:sp>
        <p:nvSpPr>
          <p:cNvPr id="11" name="Rectangle: Rounded Corners 10">
            <a:extLst>
              <a:ext uri="{FF2B5EF4-FFF2-40B4-BE49-F238E27FC236}">
                <a16:creationId xmlns:a16="http://schemas.microsoft.com/office/drawing/2014/main" id="{9F6D27F4-D554-4559-BE0A-615E51D74D65}"/>
              </a:ext>
            </a:extLst>
          </p:cNvPr>
          <p:cNvSpPr/>
          <p:nvPr/>
        </p:nvSpPr>
        <p:spPr>
          <a:xfrm>
            <a:off x="1181744" y="4486669"/>
            <a:ext cx="7718907" cy="396000"/>
          </a:xfrm>
          <a:prstGeom prst="roundRect">
            <a:avLst/>
          </a:prstGeom>
          <a:solidFill>
            <a:schemeClr val="bg2">
              <a:lumMod val="50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Table 6">
            <a:extLst>
              <a:ext uri="{FF2B5EF4-FFF2-40B4-BE49-F238E27FC236}">
                <a16:creationId xmlns:a16="http://schemas.microsoft.com/office/drawing/2014/main" id="{C0811EE7-255F-415E-80E4-D033752AB3F2}"/>
              </a:ext>
            </a:extLst>
          </p:cNvPr>
          <p:cNvGraphicFramePr>
            <a:graphicFrameLocks noGrp="1"/>
          </p:cNvGraphicFramePr>
          <p:nvPr>
            <p:extLst>
              <p:ext uri="{D42A27DB-BD31-4B8C-83A1-F6EECF244321}">
                <p14:modId xmlns:p14="http://schemas.microsoft.com/office/powerpoint/2010/main" val="3786925380"/>
              </p:ext>
            </p:extLst>
          </p:nvPr>
        </p:nvGraphicFramePr>
        <p:xfrm>
          <a:off x="1272075" y="4532269"/>
          <a:ext cx="7538244" cy="304800"/>
        </p:xfrm>
        <a:graphic>
          <a:graphicData uri="http://schemas.openxmlformats.org/drawingml/2006/table">
            <a:tbl>
              <a:tblPr firstRow="1" bandRow="1">
                <a:tableStyleId>{5C22544A-7EE6-4342-B048-85BDC9FD1C3A}</a:tableStyleId>
              </a:tblPr>
              <a:tblGrid>
                <a:gridCol w="628187">
                  <a:extLst>
                    <a:ext uri="{9D8B030D-6E8A-4147-A177-3AD203B41FA5}">
                      <a16:colId xmlns:a16="http://schemas.microsoft.com/office/drawing/2014/main" val="1625275994"/>
                    </a:ext>
                  </a:extLst>
                </a:gridCol>
                <a:gridCol w="628187">
                  <a:extLst>
                    <a:ext uri="{9D8B030D-6E8A-4147-A177-3AD203B41FA5}">
                      <a16:colId xmlns:a16="http://schemas.microsoft.com/office/drawing/2014/main" val="4022237262"/>
                    </a:ext>
                  </a:extLst>
                </a:gridCol>
                <a:gridCol w="628187">
                  <a:extLst>
                    <a:ext uri="{9D8B030D-6E8A-4147-A177-3AD203B41FA5}">
                      <a16:colId xmlns:a16="http://schemas.microsoft.com/office/drawing/2014/main" val="2555872225"/>
                    </a:ext>
                  </a:extLst>
                </a:gridCol>
                <a:gridCol w="628187">
                  <a:extLst>
                    <a:ext uri="{9D8B030D-6E8A-4147-A177-3AD203B41FA5}">
                      <a16:colId xmlns:a16="http://schemas.microsoft.com/office/drawing/2014/main" val="3338917911"/>
                    </a:ext>
                  </a:extLst>
                </a:gridCol>
                <a:gridCol w="628187">
                  <a:extLst>
                    <a:ext uri="{9D8B030D-6E8A-4147-A177-3AD203B41FA5}">
                      <a16:colId xmlns:a16="http://schemas.microsoft.com/office/drawing/2014/main" val="1477907156"/>
                    </a:ext>
                  </a:extLst>
                </a:gridCol>
                <a:gridCol w="628187">
                  <a:extLst>
                    <a:ext uri="{9D8B030D-6E8A-4147-A177-3AD203B41FA5}">
                      <a16:colId xmlns:a16="http://schemas.microsoft.com/office/drawing/2014/main" val="555583821"/>
                    </a:ext>
                  </a:extLst>
                </a:gridCol>
                <a:gridCol w="628187">
                  <a:extLst>
                    <a:ext uri="{9D8B030D-6E8A-4147-A177-3AD203B41FA5}">
                      <a16:colId xmlns:a16="http://schemas.microsoft.com/office/drawing/2014/main" val="1197134631"/>
                    </a:ext>
                  </a:extLst>
                </a:gridCol>
                <a:gridCol w="628187">
                  <a:extLst>
                    <a:ext uri="{9D8B030D-6E8A-4147-A177-3AD203B41FA5}">
                      <a16:colId xmlns:a16="http://schemas.microsoft.com/office/drawing/2014/main" val="3171160828"/>
                    </a:ext>
                  </a:extLst>
                </a:gridCol>
                <a:gridCol w="628187">
                  <a:extLst>
                    <a:ext uri="{9D8B030D-6E8A-4147-A177-3AD203B41FA5}">
                      <a16:colId xmlns:a16="http://schemas.microsoft.com/office/drawing/2014/main" val="2540139210"/>
                    </a:ext>
                  </a:extLst>
                </a:gridCol>
                <a:gridCol w="628187">
                  <a:extLst>
                    <a:ext uri="{9D8B030D-6E8A-4147-A177-3AD203B41FA5}">
                      <a16:colId xmlns:a16="http://schemas.microsoft.com/office/drawing/2014/main" val="2189157976"/>
                    </a:ext>
                  </a:extLst>
                </a:gridCol>
                <a:gridCol w="628187">
                  <a:extLst>
                    <a:ext uri="{9D8B030D-6E8A-4147-A177-3AD203B41FA5}">
                      <a16:colId xmlns:a16="http://schemas.microsoft.com/office/drawing/2014/main" val="3616421236"/>
                    </a:ext>
                  </a:extLst>
                </a:gridCol>
                <a:gridCol w="628187">
                  <a:extLst>
                    <a:ext uri="{9D8B030D-6E8A-4147-A177-3AD203B41FA5}">
                      <a16:colId xmlns:a16="http://schemas.microsoft.com/office/drawing/2014/main" val="360218292"/>
                    </a:ext>
                  </a:extLst>
                </a:gridCol>
              </a:tblGrid>
              <a:tr h="265955">
                <a:tc>
                  <a:txBody>
                    <a:bodyPr/>
                    <a:lstStyle/>
                    <a:p>
                      <a:pPr marL="0" algn="l" defTabSz="801929" rtl="0" eaLnBrk="1" latinLnBrk="0" hangingPunct="1"/>
                      <a:r>
                        <a:rPr lang="en-AU" sz="1400" b="1" kern="1200">
                          <a:solidFill>
                            <a:schemeClr val="lt1"/>
                          </a:solidFill>
                          <a:latin typeface="+mn-lt"/>
                          <a:ea typeface="+mn-ea"/>
                          <a:cs typeface="+mn-cs"/>
                        </a:rPr>
                        <a:t>Jan</a:t>
                      </a:r>
                    </a:p>
                  </a:txBody>
                  <a:tcP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Feb</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Apr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Jul</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Aug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Sep</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Oct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Nov</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Dec</a:t>
                      </a:r>
                    </a:p>
                  </a:txBody>
                  <a:tcP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318935561"/>
                  </a:ext>
                </a:extLst>
              </a:tr>
            </a:tbl>
          </a:graphicData>
        </a:graphic>
      </p:graphicFrame>
      <p:pic>
        <p:nvPicPr>
          <p:cNvPr id="26" name="Picture 25">
            <a:extLst>
              <a:ext uri="{FF2B5EF4-FFF2-40B4-BE49-F238E27FC236}">
                <a16:creationId xmlns:a16="http://schemas.microsoft.com/office/drawing/2014/main" id="{322C1497-DC93-4157-A2A5-9C45E1B12FF9}"/>
              </a:ext>
            </a:extLst>
          </p:cNvPr>
          <p:cNvPicPr>
            <a:picLocks noChangeAspect="1"/>
          </p:cNvPicPr>
          <p:nvPr/>
        </p:nvPicPr>
        <p:blipFill>
          <a:blip r:embed="rId3"/>
          <a:stretch>
            <a:fillRect/>
          </a:stretch>
        </p:blipFill>
        <p:spPr>
          <a:xfrm>
            <a:off x="3999311" y="3114915"/>
            <a:ext cx="207282" cy="249958"/>
          </a:xfrm>
          <a:prstGeom prst="rect">
            <a:avLst/>
          </a:prstGeom>
        </p:spPr>
      </p:pic>
      <p:sp>
        <p:nvSpPr>
          <p:cNvPr id="35" name="Rectangle 34">
            <a:extLst>
              <a:ext uri="{FF2B5EF4-FFF2-40B4-BE49-F238E27FC236}">
                <a16:creationId xmlns:a16="http://schemas.microsoft.com/office/drawing/2014/main" id="{D7FCE745-AE72-439E-8A8A-8F4F8DC04A22}"/>
              </a:ext>
            </a:extLst>
          </p:cNvPr>
          <p:cNvSpPr/>
          <p:nvPr/>
        </p:nvSpPr>
        <p:spPr>
          <a:xfrm>
            <a:off x="1066612" y="4086176"/>
            <a:ext cx="1167307" cy="307777"/>
          </a:xfrm>
          <a:prstGeom prst="rect">
            <a:avLst/>
          </a:prstGeom>
        </p:spPr>
        <p:txBody>
          <a:bodyPr wrap="none">
            <a:spAutoFit/>
          </a:bodyPr>
          <a:lstStyle/>
          <a:p>
            <a:r>
              <a:rPr lang="en-AU" sz="1400" b="1">
                <a:solidFill>
                  <a:schemeClr val="bg2">
                    <a:lumMod val="25000"/>
                  </a:schemeClr>
                </a:solidFill>
              </a:rPr>
              <a:t>Jan-Dec 2022</a:t>
            </a:r>
          </a:p>
        </p:txBody>
      </p:sp>
      <p:sp>
        <p:nvSpPr>
          <p:cNvPr id="38" name="Rectangle 37">
            <a:extLst>
              <a:ext uri="{FF2B5EF4-FFF2-40B4-BE49-F238E27FC236}">
                <a16:creationId xmlns:a16="http://schemas.microsoft.com/office/drawing/2014/main" id="{77F2A731-3E76-4762-9986-6D0314624AE7}"/>
              </a:ext>
            </a:extLst>
          </p:cNvPr>
          <p:cNvSpPr/>
          <p:nvPr/>
        </p:nvSpPr>
        <p:spPr>
          <a:xfrm>
            <a:off x="3391357" y="2747068"/>
            <a:ext cx="1811674" cy="400110"/>
          </a:xfrm>
          <a:prstGeom prst="rect">
            <a:avLst/>
          </a:prstGeom>
        </p:spPr>
        <p:txBody>
          <a:bodyPr wrap="square">
            <a:spAutoFit/>
          </a:bodyPr>
          <a:lstStyle/>
          <a:p>
            <a:r>
              <a:rPr lang="en-AU" sz="1000"/>
              <a:t>1-May: Commencement of financial settlement of GS</a:t>
            </a:r>
          </a:p>
        </p:txBody>
      </p:sp>
      <p:cxnSp>
        <p:nvCxnSpPr>
          <p:cNvPr id="13" name="Straight Connector 12">
            <a:extLst>
              <a:ext uri="{FF2B5EF4-FFF2-40B4-BE49-F238E27FC236}">
                <a16:creationId xmlns:a16="http://schemas.microsoft.com/office/drawing/2014/main" id="{A14E4247-34BA-47CA-B21F-A809E5937D41}"/>
              </a:ext>
            </a:extLst>
          </p:cNvPr>
          <p:cNvCxnSpPr>
            <a:cxnSpLocks/>
            <a:stCxn id="26" idx="2"/>
          </p:cNvCxnSpPr>
          <p:nvPr/>
        </p:nvCxnSpPr>
        <p:spPr>
          <a:xfrm flipH="1">
            <a:off x="4088252" y="3364873"/>
            <a:ext cx="14700" cy="1116903"/>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C33EBB-4A62-4DCD-8061-05EFC639C8D2}"/>
              </a:ext>
            </a:extLst>
          </p:cNvPr>
          <p:cNvCxnSpPr>
            <a:cxnSpLocks/>
          </p:cNvCxnSpPr>
          <p:nvPr/>
        </p:nvCxnSpPr>
        <p:spPr>
          <a:xfrm>
            <a:off x="8479276" y="3943350"/>
            <a:ext cx="0" cy="538426"/>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6" name="Flowchart: Connector 15">
            <a:extLst>
              <a:ext uri="{FF2B5EF4-FFF2-40B4-BE49-F238E27FC236}">
                <a16:creationId xmlns:a16="http://schemas.microsoft.com/office/drawing/2014/main" id="{B80328A7-46F1-4F30-9B0F-3CF83F5C5387}"/>
              </a:ext>
            </a:extLst>
          </p:cNvPr>
          <p:cNvSpPr/>
          <p:nvPr/>
        </p:nvSpPr>
        <p:spPr>
          <a:xfrm>
            <a:off x="8407276" y="3776550"/>
            <a:ext cx="144000" cy="144000"/>
          </a:xfrm>
          <a:prstGeom prst="flowChartConnector">
            <a:avLst/>
          </a:prstGeom>
          <a:solidFill>
            <a:schemeClr val="accent5"/>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 name="Rectangle 6">
            <a:extLst>
              <a:ext uri="{FF2B5EF4-FFF2-40B4-BE49-F238E27FC236}">
                <a16:creationId xmlns:a16="http://schemas.microsoft.com/office/drawing/2014/main" id="{9A1DEF98-BDD9-47BB-9BE0-88051A62C5D8}"/>
              </a:ext>
            </a:extLst>
          </p:cNvPr>
          <p:cNvSpPr/>
          <p:nvPr/>
        </p:nvSpPr>
        <p:spPr>
          <a:xfrm>
            <a:off x="7655662" y="3229767"/>
            <a:ext cx="2088107" cy="553998"/>
          </a:xfrm>
          <a:prstGeom prst="rect">
            <a:avLst/>
          </a:prstGeom>
        </p:spPr>
        <p:txBody>
          <a:bodyPr wrap="square">
            <a:spAutoFit/>
          </a:bodyPr>
          <a:lstStyle/>
          <a:p>
            <a:r>
              <a:rPr lang="en-AU" sz="1000"/>
              <a:t>1-Dec: Compliance date </a:t>
            </a:r>
            <a:br>
              <a:rPr lang="en-AU" sz="1000"/>
            </a:br>
            <a:r>
              <a:rPr lang="en-AU" sz="1000"/>
              <a:t>for all new and replacement metering installations</a:t>
            </a:r>
          </a:p>
        </p:txBody>
      </p:sp>
      <p:cxnSp>
        <p:nvCxnSpPr>
          <p:cNvPr id="19" name="Straight Connector 18">
            <a:extLst>
              <a:ext uri="{FF2B5EF4-FFF2-40B4-BE49-F238E27FC236}">
                <a16:creationId xmlns:a16="http://schemas.microsoft.com/office/drawing/2014/main" id="{B2A7B699-B330-411C-9481-BE79BC355260}"/>
              </a:ext>
            </a:extLst>
          </p:cNvPr>
          <p:cNvCxnSpPr>
            <a:cxnSpLocks/>
          </p:cNvCxnSpPr>
          <p:nvPr/>
        </p:nvCxnSpPr>
        <p:spPr>
          <a:xfrm>
            <a:off x="2115982" y="4928228"/>
            <a:ext cx="0" cy="6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Flowchart: Connector 19">
            <a:extLst>
              <a:ext uri="{FF2B5EF4-FFF2-40B4-BE49-F238E27FC236}">
                <a16:creationId xmlns:a16="http://schemas.microsoft.com/office/drawing/2014/main" id="{A1763257-0FC2-466B-9E43-39609A66B80F}"/>
              </a:ext>
            </a:extLst>
          </p:cNvPr>
          <p:cNvSpPr/>
          <p:nvPr/>
        </p:nvSpPr>
        <p:spPr>
          <a:xfrm>
            <a:off x="2043982" y="5574514"/>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21" name="Flowchart: Connector 20">
            <a:extLst>
              <a:ext uri="{FF2B5EF4-FFF2-40B4-BE49-F238E27FC236}">
                <a16:creationId xmlns:a16="http://schemas.microsoft.com/office/drawing/2014/main" id="{E20DA9F5-21CD-46B9-AAC5-8FB306F49727}"/>
              </a:ext>
            </a:extLst>
          </p:cNvPr>
          <p:cNvSpPr/>
          <p:nvPr/>
        </p:nvSpPr>
        <p:spPr>
          <a:xfrm>
            <a:off x="2758357" y="557421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22" name="Rectangle 21">
            <a:extLst>
              <a:ext uri="{FF2B5EF4-FFF2-40B4-BE49-F238E27FC236}">
                <a16:creationId xmlns:a16="http://schemas.microsoft.com/office/drawing/2014/main" id="{5A0A2260-2017-4EB5-B7C6-72ABCB2BE2E8}"/>
              </a:ext>
            </a:extLst>
          </p:cNvPr>
          <p:cNvSpPr/>
          <p:nvPr/>
        </p:nvSpPr>
        <p:spPr>
          <a:xfrm>
            <a:off x="2073632" y="5205030"/>
            <a:ext cx="779380" cy="369332"/>
          </a:xfrm>
          <a:prstGeom prst="rect">
            <a:avLst/>
          </a:prstGeom>
        </p:spPr>
        <p:txBody>
          <a:bodyPr wrap="none">
            <a:spAutoFit/>
          </a:bodyPr>
          <a:lstStyle/>
          <a:p>
            <a:pPr algn="ctr"/>
            <a:r>
              <a:rPr lang="en-AU" sz="900" b="1">
                <a:solidFill>
                  <a:srgbClr val="583A5F"/>
                </a:solidFill>
              </a:rPr>
              <a:t>GS </a:t>
            </a:r>
          </a:p>
          <a:p>
            <a:pPr algn="ctr"/>
            <a:r>
              <a:rPr lang="en-AU" sz="900" b="1">
                <a:solidFill>
                  <a:srgbClr val="583A5F"/>
                </a:solidFill>
              </a:rPr>
              <a:t>Market Trial</a:t>
            </a:r>
          </a:p>
        </p:txBody>
      </p:sp>
      <p:cxnSp>
        <p:nvCxnSpPr>
          <p:cNvPr id="23" name="Straight Arrow Connector 22">
            <a:extLst>
              <a:ext uri="{FF2B5EF4-FFF2-40B4-BE49-F238E27FC236}">
                <a16:creationId xmlns:a16="http://schemas.microsoft.com/office/drawing/2014/main" id="{C8DAFC4F-1B55-4732-86D7-FD3F4B821765}"/>
              </a:ext>
            </a:extLst>
          </p:cNvPr>
          <p:cNvCxnSpPr/>
          <p:nvPr/>
        </p:nvCxnSpPr>
        <p:spPr>
          <a:xfrm>
            <a:off x="2261255" y="5646219"/>
            <a:ext cx="432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9954FB9-EAA6-440A-A03F-A507FAB0836E}"/>
              </a:ext>
            </a:extLst>
          </p:cNvPr>
          <p:cNvSpPr/>
          <p:nvPr/>
        </p:nvSpPr>
        <p:spPr>
          <a:xfrm>
            <a:off x="2321364" y="5855771"/>
            <a:ext cx="1161986" cy="553998"/>
          </a:xfrm>
          <a:prstGeom prst="rect">
            <a:avLst/>
          </a:prstGeom>
        </p:spPr>
        <p:txBody>
          <a:bodyPr wrap="square">
            <a:spAutoFit/>
          </a:bodyPr>
          <a:lstStyle/>
          <a:p>
            <a:pPr algn="ctr">
              <a:spcAft>
                <a:spcPts val="200"/>
              </a:spcAft>
            </a:pPr>
            <a:r>
              <a:rPr lang="en-AU" sz="1000"/>
              <a:t>15-Mar:5MS Market Trial Concludes</a:t>
            </a:r>
          </a:p>
        </p:txBody>
      </p:sp>
      <p:sp>
        <p:nvSpPr>
          <p:cNvPr id="25" name="Rectangle 24">
            <a:extLst>
              <a:ext uri="{FF2B5EF4-FFF2-40B4-BE49-F238E27FC236}">
                <a16:creationId xmlns:a16="http://schemas.microsoft.com/office/drawing/2014/main" id="{177055AD-54D8-4159-AB70-BB465BD0B3F4}"/>
              </a:ext>
            </a:extLst>
          </p:cNvPr>
          <p:cNvSpPr/>
          <p:nvPr/>
        </p:nvSpPr>
        <p:spPr>
          <a:xfrm>
            <a:off x="1492639" y="5783772"/>
            <a:ext cx="1161986" cy="553998"/>
          </a:xfrm>
          <a:prstGeom prst="rect">
            <a:avLst/>
          </a:prstGeom>
        </p:spPr>
        <p:txBody>
          <a:bodyPr wrap="square">
            <a:spAutoFit/>
          </a:bodyPr>
          <a:lstStyle/>
          <a:p>
            <a:pPr algn="ctr">
              <a:spcAft>
                <a:spcPts val="200"/>
              </a:spcAft>
            </a:pPr>
            <a:r>
              <a:rPr lang="en-AU" sz="1000"/>
              <a:t>1-Feb:5MS </a:t>
            </a:r>
            <a:br>
              <a:rPr lang="en-AU" sz="1000"/>
            </a:br>
            <a:r>
              <a:rPr lang="en-AU" sz="1000"/>
              <a:t>Market Trial </a:t>
            </a:r>
            <a:br>
              <a:rPr lang="en-AU" sz="1000"/>
            </a:br>
            <a:r>
              <a:rPr lang="en-AU" sz="1000"/>
              <a:t>starts</a:t>
            </a:r>
          </a:p>
        </p:txBody>
      </p:sp>
      <p:cxnSp>
        <p:nvCxnSpPr>
          <p:cNvPr id="27" name="Straight Connector 26">
            <a:extLst>
              <a:ext uri="{FF2B5EF4-FFF2-40B4-BE49-F238E27FC236}">
                <a16:creationId xmlns:a16="http://schemas.microsoft.com/office/drawing/2014/main" id="{9D8B8362-9F60-4F40-AB73-144468F75FC0}"/>
              </a:ext>
            </a:extLst>
          </p:cNvPr>
          <p:cNvCxnSpPr>
            <a:cxnSpLocks/>
          </p:cNvCxnSpPr>
          <p:nvPr/>
        </p:nvCxnSpPr>
        <p:spPr>
          <a:xfrm>
            <a:off x="2844919" y="4911369"/>
            <a:ext cx="0" cy="6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6E282E7-C291-4AE5-BD24-1C5B74043045}"/>
              </a:ext>
            </a:extLst>
          </p:cNvPr>
          <p:cNvSpPr/>
          <p:nvPr/>
        </p:nvSpPr>
        <p:spPr>
          <a:xfrm>
            <a:off x="4436840" y="3539924"/>
            <a:ext cx="1782274" cy="553998"/>
          </a:xfrm>
          <a:prstGeom prst="rect">
            <a:avLst/>
          </a:prstGeom>
        </p:spPr>
        <p:txBody>
          <a:bodyPr wrap="square">
            <a:spAutoFit/>
          </a:bodyPr>
          <a:lstStyle/>
          <a:p>
            <a:pPr>
              <a:spcBef>
                <a:spcPts val="200"/>
              </a:spcBef>
              <a:spcAft>
                <a:spcPts val="200"/>
              </a:spcAft>
            </a:pPr>
            <a:r>
              <a:rPr lang="en-AU" sz="1000"/>
              <a:t>1-Jun: AEMO required to publish UFE report on unaccounted for energy trends</a:t>
            </a:r>
          </a:p>
        </p:txBody>
      </p:sp>
      <p:sp>
        <p:nvSpPr>
          <p:cNvPr id="28" name="Flowchart: Connector 27">
            <a:extLst>
              <a:ext uri="{FF2B5EF4-FFF2-40B4-BE49-F238E27FC236}">
                <a16:creationId xmlns:a16="http://schemas.microsoft.com/office/drawing/2014/main" id="{5A349A64-6FC1-4708-B9FF-B82B91E704DD}"/>
              </a:ext>
            </a:extLst>
          </p:cNvPr>
          <p:cNvSpPr/>
          <p:nvPr/>
        </p:nvSpPr>
        <p:spPr>
          <a:xfrm>
            <a:off x="4631999" y="4088273"/>
            <a:ext cx="144000" cy="144000"/>
          </a:xfrm>
          <a:prstGeom prst="flowChartConnector">
            <a:avLst/>
          </a:prstGeom>
          <a:solidFill>
            <a:schemeClr val="accent5"/>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29" name="Straight Connector 28">
            <a:extLst>
              <a:ext uri="{FF2B5EF4-FFF2-40B4-BE49-F238E27FC236}">
                <a16:creationId xmlns:a16="http://schemas.microsoft.com/office/drawing/2014/main" id="{2BDDDECE-BB2A-48A3-8196-CBF40D673288}"/>
              </a:ext>
            </a:extLst>
          </p:cNvPr>
          <p:cNvCxnSpPr>
            <a:cxnSpLocks/>
          </p:cNvCxnSpPr>
          <p:nvPr/>
        </p:nvCxnSpPr>
        <p:spPr>
          <a:xfrm>
            <a:off x="4703999" y="4263056"/>
            <a:ext cx="0" cy="21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73DBF6AA-9556-473C-AC01-11A51BDFE563}"/>
              </a:ext>
            </a:extLst>
          </p:cNvPr>
          <p:cNvGraphicFramePr>
            <a:graphicFrameLocks noGrp="1"/>
          </p:cNvGraphicFramePr>
          <p:nvPr>
            <p:extLst>
              <p:ext uri="{D42A27DB-BD31-4B8C-83A1-F6EECF244321}">
                <p14:modId xmlns:p14="http://schemas.microsoft.com/office/powerpoint/2010/main" val="769676490"/>
              </p:ext>
            </p:extLst>
          </p:nvPr>
        </p:nvGraphicFramePr>
        <p:xfrm>
          <a:off x="9209534" y="6079098"/>
          <a:ext cx="1410841" cy="1089218"/>
        </p:xfrm>
        <a:graphic>
          <a:graphicData uri="http://schemas.openxmlformats.org/drawingml/2006/table">
            <a:tbl>
              <a:tblPr firstRow="1" bandRow="1">
                <a:tableStyleId>{5C22544A-7EE6-4342-B048-85BDC9FD1C3A}</a:tableStyleId>
              </a:tblPr>
              <a:tblGrid>
                <a:gridCol w="332568">
                  <a:extLst>
                    <a:ext uri="{9D8B030D-6E8A-4147-A177-3AD203B41FA5}">
                      <a16:colId xmlns:a16="http://schemas.microsoft.com/office/drawing/2014/main" val="1129113556"/>
                    </a:ext>
                  </a:extLst>
                </a:gridCol>
                <a:gridCol w="1078273">
                  <a:extLst>
                    <a:ext uri="{9D8B030D-6E8A-4147-A177-3AD203B41FA5}">
                      <a16:colId xmlns:a16="http://schemas.microsoft.com/office/drawing/2014/main" val="1325644438"/>
                    </a:ext>
                  </a:extLst>
                </a:gridCol>
              </a:tblGrid>
              <a:tr h="130262">
                <a:tc gridSpan="2">
                  <a:txBody>
                    <a:bodyPr/>
                    <a:lstStyle/>
                    <a:p>
                      <a:r>
                        <a:rPr lang="en-AU" sz="1000"/>
                        <a:t>Reference Key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hMerge="1">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28342539"/>
                  </a:ext>
                </a:extLst>
              </a:tr>
              <a:tr h="268362">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Readiness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32073060"/>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Compliance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667596111"/>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Rule commencement</a:t>
                      </a:r>
                    </a:p>
                  </a:txBody>
                  <a:tcPr marL="36000" marR="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01034911"/>
                  </a:ext>
                </a:extLst>
              </a:tr>
            </a:tbl>
          </a:graphicData>
        </a:graphic>
      </p:graphicFrame>
      <p:sp>
        <p:nvSpPr>
          <p:cNvPr id="31" name="Flowchart: Connector 30">
            <a:extLst>
              <a:ext uri="{FF2B5EF4-FFF2-40B4-BE49-F238E27FC236}">
                <a16:creationId xmlns:a16="http://schemas.microsoft.com/office/drawing/2014/main" id="{9C2BBDD7-F503-41B3-8699-E793E29A9782}"/>
              </a:ext>
            </a:extLst>
          </p:cNvPr>
          <p:cNvSpPr/>
          <p:nvPr/>
        </p:nvSpPr>
        <p:spPr>
          <a:xfrm>
            <a:off x="9290046" y="641823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32" name="Flowchart: Connector 31">
            <a:extLst>
              <a:ext uri="{FF2B5EF4-FFF2-40B4-BE49-F238E27FC236}">
                <a16:creationId xmlns:a16="http://schemas.microsoft.com/office/drawing/2014/main" id="{15DC1999-2ADC-49E0-A771-26AA97A0C5D5}"/>
              </a:ext>
            </a:extLst>
          </p:cNvPr>
          <p:cNvSpPr/>
          <p:nvPr/>
        </p:nvSpPr>
        <p:spPr>
          <a:xfrm>
            <a:off x="9296620" y="6674221"/>
            <a:ext cx="144000" cy="144000"/>
          </a:xfrm>
          <a:prstGeom prst="flowChartConnector">
            <a:avLst/>
          </a:prstGeom>
          <a:solidFill>
            <a:schemeClr val="accent5"/>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34" name="Star: 6 Points 33">
            <a:extLst>
              <a:ext uri="{FF2B5EF4-FFF2-40B4-BE49-F238E27FC236}">
                <a16:creationId xmlns:a16="http://schemas.microsoft.com/office/drawing/2014/main" id="{4D973D07-3707-4F52-9F95-335A2841A3D0}"/>
              </a:ext>
            </a:extLst>
          </p:cNvPr>
          <p:cNvSpPr/>
          <p:nvPr/>
        </p:nvSpPr>
        <p:spPr>
          <a:xfrm>
            <a:off x="9263046" y="6969275"/>
            <a:ext cx="198000" cy="198000"/>
          </a:xfrm>
          <a:prstGeom prst="star6">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 name="Picture 38">
            <a:extLst>
              <a:ext uri="{FF2B5EF4-FFF2-40B4-BE49-F238E27FC236}">
                <a16:creationId xmlns:a16="http://schemas.microsoft.com/office/drawing/2014/main" id="{7CFB1DFA-FCAA-4A11-AAC6-54BC8346D393}"/>
              </a:ext>
            </a:extLst>
          </p:cNvPr>
          <p:cNvPicPr>
            <a:picLocks noChangeAspect="1"/>
          </p:cNvPicPr>
          <p:nvPr/>
        </p:nvPicPr>
        <p:blipFill>
          <a:blip r:embed="rId4"/>
          <a:stretch>
            <a:fillRect/>
          </a:stretch>
        </p:blipFill>
        <p:spPr>
          <a:xfrm rot="21088608">
            <a:off x="9282408" y="1617284"/>
            <a:ext cx="1223052" cy="1384776"/>
          </a:xfrm>
          <a:prstGeom prst="rect">
            <a:avLst/>
          </a:prstGeom>
        </p:spPr>
      </p:pic>
    </p:spTree>
    <p:extLst>
      <p:ext uri="{BB962C8B-B14F-4D97-AF65-F5344CB8AC3E}">
        <p14:creationId xmlns:p14="http://schemas.microsoft.com/office/powerpoint/2010/main" val="294618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BED6A-AA23-4990-ACC1-543CBE5B3881}"/>
              </a:ext>
            </a:extLst>
          </p:cNvPr>
          <p:cNvSpPr>
            <a:spLocks noGrp="1"/>
          </p:cNvSpPr>
          <p:nvPr>
            <p:ph type="title"/>
          </p:nvPr>
        </p:nvSpPr>
        <p:spPr/>
        <p:txBody>
          <a:bodyPr/>
          <a:lstStyle/>
          <a:p>
            <a:r>
              <a:rPr lang="en-AU" sz="5400" b="1"/>
              <a:t>How are market participants impacted by the 5MS and GS rules?</a:t>
            </a:r>
            <a:endParaRPr lang="en-AU"/>
          </a:p>
        </p:txBody>
      </p:sp>
      <p:sp>
        <p:nvSpPr>
          <p:cNvPr id="6" name="Text Placeholder 5">
            <a:extLst>
              <a:ext uri="{FF2B5EF4-FFF2-40B4-BE49-F238E27FC236}">
                <a16:creationId xmlns:a16="http://schemas.microsoft.com/office/drawing/2014/main" id="{0363AF5D-6319-48C7-9958-F1FC41F2D72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AEE07DA-F379-47AD-A3BA-75483FA301F5}"/>
              </a:ext>
            </a:extLst>
          </p:cNvPr>
          <p:cNvSpPr>
            <a:spLocks noGrp="1"/>
          </p:cNvSpPr>
          <p:nvPr>
            <p:ph type="sldNum" sz="quarter" idx="12"/>
          </p:nvPr>
        </p:nvSpPr>
        <p:spPr/>
        <p:txBody>
          <a:bodyPr/>
          <a:lstStyle/>
          <a:p>
            <a:fld id="{4EC81F68-4976-451A-B2E9-79BCBD2F70CC}" type="slidenum">
              <a:rPr lang="en-AU" smtClean="0"/>
              <a:t>17</a:t>
            </a:fld>
            <a:endParaRPr lang="en-AU"/>
          </a:p>
        </p:txBody>
      </p:sp>
    </p:spTree>
    <p:extLst>
      <p:ext uri="{BB962C8B-B14F-4D97-AF65-F5344CB8AC3E}">
        <p14:creationId xmlns:p14="http://schemas.microsoft.com/office/powerpoint/2010/main" val="333802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5DC7-AE9E-45FA-A2BD-24428F68110B}"/>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077FAF2-2299-4F0B-AF9A-25158F05DDBB}"/>
              </a:ext>
            </a:extLst>
          </p:cNvPr>
          <p:cNvSpPr>
            <a:spLocks noGrp="1"/>
          </p:cNvSpPr>
          <p:nvPr>
            <p:ph idx="1"/>
          </p:nvPr>
        </p:nvSpPr>
        <p:spPr/>
        <p:txBody>
          <a:bodyPr/>
          <a:lstStyle/>
          <a:p>
            <a:pPr marL="179388" lvl="0" indent="-179388">
              <a:lnSpc>
                <a:spcPct val="100000"/>
              </a:lnSpc>
              <a:spcAft>
                <a:spcPts val="600"/>
              </a:spcAft>
              <a:buFont typeface="Symbol" panose="05050102010706020507" pitchFamily="18" charset="2"/>
              <a:buChar char=""/>
            </a:pPr>
            <a:r>
              <a:rPr lang="en-AU" sz="2800"/>
              <a:t>An overview of how participants will be impacted by the AEMO system deployments </a:t>
            </a:r>
          </a:p>
          <a:p>
            <a:pPr marL="179388" lvl="0" indent="-179388">
              <a:lnSpc>
                <a:spcPct val="100000"/>
              </a:lnSpc>
              <a:spcAft>
                <a:spcPts val="600"/>
              </a:spcAft>
              <a:buFont typeface="Symbol" panose="05050102010706020507" pitchFamily="18" charset="2"/>
              <a:buChar char=""/>
            </a:pPr>
            <a:r>
              <a:rPr lang="en-AU" sz="2800"/>
              <a:t>What actions need to be taken during the transition period between system go-live and rule commencement </a:t>
            </a:r>
          </a:p>
          <a:p>
            <a:pPr marL="580353" lvl="1" indent="-179388">
              <a:lnSpc>
                <a:spcPct val="100000"/>
              </a:lnSpc>
              <a:spcAft>
                <a:spcPts val="600"/>
              </a:spcAft>
              <a:buFont typeface="Symbol" panose="05050102010706020507" pitchFamily="18" charset="2"/>
              <a:buChar char=""/>
            </a:pPr>
            <a:r>
              <a:rPr lang="en-AU" sz="2449"/>
              <a:t>Bidding transition plan</a:t>
            </a:r>
          </a:p>
          <a:p>
            <a:pPr marL="580353" lvl="1" indent="-179388">
              <a:lnSpc>
                <a:spcPct val="100000"/>
              </a:lnSpc>
              <a:spcAft>
                <a:spcPts val="600"/>
              </a:spcAft>
              <a:buFont typeface="Symbol" panose="05050102010706020507" pitchFamily="18" charset="2"/>
              <a:buChar char=""/>
            </a:pPr>
            <a:r>
              <a:rPr lang="en-AU" sz="2449"/>
              <a:t>Settlements</a:t>
            </a:r>
          </a:p>
          <a:p>
            <a:pPr marL="580353" lvl="1" indent="-179388">
              <a:lnSpc>
                <a:spcPct val="100000"/>
              </a:lnSpc>
              <a:spcAft>
                <a:spcPts val="600"/>
              </a:spcAft>
              <a:buFont typeface="Symbol" panose="05050102010706020507" pitchFamily="18" charset="2"/>
              <a:buChar char=""/>
            </a:pPr>
            <a:r>
              <a:rPr lang="en-AU" sz="2449"/>
              <a:t>MTP, rollout plan, how is this being monitored and why</a:t>
            </a:r>
          </a:p>
          <a:p>
            <a:pPr marL="179388" lvl="0" indent="-179388">
              <a:lnSpc>
                <a:spcPct val="100000"/>
              </a:lnSpc>
              <a:spcAft>
                <a:spcPts val="600"/>
              </a:spcAft>
              <a:buFont typeface="Symbol" panose="05050102010706020507" pitchFamily="18" charset="2"/>
              <a:buChar char=""/>
            </a:pPr>
            <a:r>
              <a:rPr lang="en-AU" sz="2800"/>
              <a:t>What must be in place before rule commencement for each participant – critical Capabilty and how it is monitored</a:t>
            </a:r>
          </a:p>
          <a:p>
            <a:endParaRPr lang="en-AU"/>
          </a:p>
        </p:txBody>
      </p:sp>
      <p:sp>
        <p:nvSpPr>
          <p:cNvPr id="4" name="Slide Number Placeholder 3">
            <a:extLst>
              <a:ext uri="{FF2B5EF4-FFF2-40B4-BE49-F238E27FC236}">
                <a16:creationId xmlns:a16="http://schemas.microsoft.com/office/drawing/2014/main" id="{F93E2647-C99D-4FB7-BA26-25F360A642AC}"/>
              </a:ext>
            </a:extLst>
          </p:cNvPr>
          <p:cNvSpPr>
            <a:spLocks noGrp="1"/>
          </p:cNvSpPr>
          <p:nvPr>
            <p:ph type="sldNum" sz="quarter" idx="12"/>
          </p:nvPr>
        </p:nvSpPr>
        <p:spPr/>
        <p:txBody>
          <a:bodyPr/>
          <a:lstStyle/>
          <a:p>
            <a:fld id="{4EC81F68-4976-451A-B2E9-79BCBD2F70CC}" type="slidenum">
              <a:rPr lang="en-AU" smtClean="0"/>
              <a:t>18</a:t>
            </a:fld>
            <a:endParaRPr lang="en-AU"/>
          </a:p>
        </p:txBody>
      </p:sp>
    </p:spTree>
    <p:extLst>
      <p:ext uri="{BB962C8B-B14F-4D97-AF65-F5344CB8AC3E}">
        <p14:creationId xmlns:p14="http://schemas.microsoft.com/office/powerpoint/2010/main" val="381698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F035-8374-4343-9630-020C8733254E}"/>
              </a:ext>
            </a:extLst>
          </p:cNvPr>
          <p:cNvSpPr>
            <a:spLocks noGrp="1"/>
          </p:cNvSpPr>
          <p:nvPr>
            <p:ph type="title"/>
          </p:nvPr>
        </p:nvSpPr>
        <p:spPr>
          <a:xfrm>
            <a:off x="206547" y="150494"/>
            <a:ext cx="5221185" cy="1310695"/>
          </a:xfrm>
        </p:spPr>
        <p:txBody>
          <a:bodyPr/>
          <a:lstStyle/>
          <a:p>
            <a:r>
              <a:rPr lang="en-AU" sz="3850"/>
              <a:t>What is changing? -</a:t>
            </a:r>
            <a:endParaRPr lang="en-AU"/>
          </a:p>
        </p:txBody>
      </p:sp>
      <p:sp>
        <p:nvSpPr>
          <p:cNvPr id="4" name="Slide Number Placeholder 3">
            <a:extLst>
              <a:ext uri="{FF2B5EF4-FFF2-40B4-BE49-F238E27FC236}">
                <a16:creationId xmlns:a16="http://schemas.microsoft.com/office/drawing/2014/main" id="{E481925F-9CD4-4815-9F1C-515607409872}"/>
              </a:ext>
            </a:extLst>
          </p:cNvPr>
          <p:cNvSpPr>
            <a:spLocks noGrp="1"/>
          </p:cNvSpPr>
          <p:nvPr>
            <p:ph type="sldNum" sz="quarter" idx="12"/>
          </p:nvPr>
        </p:nvSpPr>
        <p:spPr/>
        <p:txBody>
          <a:bodyPr/>
          <a:lstStyle/>
          <a:p>
            <a:fld id="{4EC81F68-4976-451A-B2E9-79BCBD2F70CC}" type="slidenum">
              <a:rPr lang="en-AU" smtClean="0"/>
              <a:t>19</a:t>
            </a:fld>
            <a:endParaRPr lang="en-AU"/>
          </a:p>
        </p:txBody>
      </p:sp>
      <p:graphicFrame>
        <p:nvGraphicFramePr>
          <p:cNvPr id="5" name="Diagram 4">
            <a:extLst>
              <a:ext uri="{FF2B5EF4-FFF2-40B4-BE49-F238E27FC236}">
                <a16:creationId xmlns:a16="http://schemas.microsoft.com/office/drawing/2014/main" id="{4E52A36C-9212-4410-AA0F-84ABD4FD441B}"/>
              </a:ext>
            </a:extLst>
          </p:cNvPr>
          <p:cNvGraphicFramePr/>
          <p:nvPr>
            <p:extLst>
              <p:ext uri="{D42A27DB-BD31-4B8C-83A1-F6EECF244321}">
                <p14:modId xmlns:p14="http://schemas.microsoft.com/office/powerpoint/2010/main" val="1366322370"/>
              </p:ext>
            </p:extLst>
          </p:nvPr>
        </p:nvGraphicFramePr>
        <p:xfrm>
          <a:off x="890984" y="1991020"/>
          <a:ext cx="8909844" cy="4751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Rounded Corners 9">
            <a:extLst>
              <a:ext uri="{FF2B5EF4-FFF2-40B4-BE49-F238E27FC236}">
                <a16:creationId xmlns:a16="http://schemas.microsoft.com/office/drawing/2014/main" id="{DEAE0749-271A-4B00-AD57-9D9115C636A6}"/>
              </a:ext>
            </a:extLst>
          </p:cNvPr>
          <p:cNvSpPr/>
          <p:nvPr/>
        </p:nvSpPr>
        <p:spPr>
          <a:xfrm>
            <a:off x="7061691" y="456745"/>
            <a:ext cx="3207079" cy="910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Restuture to include participant view and timing?</a:t>
            </a:r>
          </a:p>
        </p:txBody>
      </p:sp>
    </p:spTree>
    <p:extLst>
      <p:ext uri="{BB962C8B-B14F-4D97-AF65-F5344CB8AC3E}">
        <p14:creationId xmlns:p14="http://schemas.microsoft.com/office/powerpoint/2010/main" val="412905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a:t>Welcome and Introduction</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a:normAutofit/>
          </a:bodyPr>
          <a:lstStyle/>
          <a:p>
            <a:r>
              <a:rPr lang="en-AU"/>
              <a:t>Peter Carruthers</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2</a:t>
            </a:fld>
            <a:endParaRPr lang="en-AU"/>
          </a:p>
        </p:txBody>
      </p:sp>
    </p:spTree>
    <p:extLst>
      <p:ext uri="{BB962C8B-B14F-4D97-AF65-F5344CB8AC3E}">
        <p14:creationId xmlns:p14="http://schemas.microsoft.com/office/powerpoint/2010/main" val="988557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2A34-C602-449B-8A40-611F43C17032}"/>
              </a:ext>
            </a:extLst>
          </p:cNvPr>
          <p:cNvSpPr>
            <a:spLocks noGrp="1"/>
          </p:cNvSpPr>
          <p:nvPr>
            <p:ph type="title"/>
          </p:nvPr>
        </p:nvSpPr>
        <p:spPr/>
        <p:txBody>
          <a:bodyPr/>
          <a:lstStyle/>
          <a:p>
            <a:r>
              <a:rPr lang="en-AU"/>
              <a:t>Impact by Participant Type </a:t>
            </a:r>
          </a:p>
        </p:txBody>
      </p:sp>
      <p:sp>
        <p:nvSpPr>
          <p:cNvPr id="4" name="Slide Number Placeholder 3">
            <a:extLst>
              <a:ext uri="{FF2B5EF4-FFF2-40B4-BE49-F238E27FC236}">
                <a16:creationId xmlns:a16="http://schemas.microsoft.com/office/drawing/2014/main" id="{7D012742-2DEC-492D-9FB5-8837DC01EF3D}"/>
              </a:ext>
            </a:extLst>
          </p:cNvPr>
          <p:cNvSpPr>
            <a:spLocks noGrp="1"/>
          </p:cNvSpPr>
          <p:nvPr>
            <p:ph type="sldNum" sz="quarter" idx="12"/>
          </p:nvPr>
        </p:nvSpPr>
        <p:spPr/>
        <p:txBody>
          <a:bodyPr/>
          <a:lstStyle/>
          <a:p>
            <a:fld id="{4EC81F68-4976-451A-B2E9-79BCBD2F70CC}" type="slidenum">
              <a:rPr lang="en-AU" smtClean="0"/>
              <a:t>20</a:t>
            </a:fld>
            <a:endParaRPr lang="en-AU"/>
          </a:p>
        </p:txBody>
      </p:sp>
      <p:graphicFrame>
        <p:nvGraphicFramePr>
          <p:cNvPr id="5" name="Table 5">
            <a:extLst>
              <a:ext uri="{FF2B5EF4-FFF2-40B4-BE49-F238E27FC236}">
                <a16:creationId xmlns:a16="http://schemas.microsoft.com/office/drawing/2014/main" id="{13762276-A970-4FD7-B4BF-0EB6C166E2D6}"/>
              </a:ext>
            </a:extLst>
          </p:cNvPr>
          <p:cNvGraphicFramePr>
            <a:graphicFrameLocks noGrp="1"/>
          </p:cNvGraphicFramePr>
          <p:nvPr>
            <p:extLst>
              <p:ext uri="{D42A27DB-BD31-4B8C-83A1-F6EECF244321}">
                <p14:modId xmlns:p14="http://schemas.microsoft.com/office/powerpoint/2010/main" val="192915491"/>
              </p:ext>
            </p:extLst>
          </p:nvPr>
        </p:nvGraphicFramePr>
        <p:xfrm>
          <a:off x="0" y="1538632"/>
          <a:ext cx="10691814" cy="6031230"/>
        </p:xfrm>
        <a:graphic>
          <a:graphicData uri="http://schemas.openxmlformats.org/drawingml/2006/table">
            <a:tbl>
              <a:tblPr firstRow="1" bandRow="1">
                <a:tableStyleId>{5C22544A-7EE6-4342-B048-85BDC9FD1C3A}</a:tableStyleId>
              </a:tblPr>
              <a:tblGrid>
                <a:gridCol w="1514095">
                  <a:extLst>
                    <a:ext uri="{9D8B030D-6E8A-4147-A177-3AD203B41FA5}">
                      <a16:colId xmlns:a16="http://schemas.microsoft.com/office/drawing/2014/main" val="4085344293"/>
                    </a:ext>
                  </a:extLst>
                </a:gridCol>
                <a:gridCol w="4492069">
                  <a:extLst>
                    <a:ext uri="{9D8B030D-6E8A-4147-A177-3AD203B41FA5}">
                      <a16:colId xmlns:a16="http://schemas.microsoft.com/office/drawing/2014/main" val="1755136308"/>
                    </a:ext>
                  </a:extLst>
                </a:gridCol>
                <a:gridCol w="4685650">
                  <a:extLst>
                    <a:ext uri="{9D8B030D-6E8A-4147-A177-3AD203B41FA5}">
                      <a16:colId xmlns:a16="http://schemas.microsoft.com/office/drawing/2014/main" val="1410050772"/>
                    </a:ext>
                  </a:extLst>
                </a:gridCol>
              </a:tblGrid>
              <a:tr h="370840">
                <a:tc>
                  <a:txBody>
                    <a:bodyPr/>
                    <a:lstStyle/>
                    <a:p>
                      <a:endParaRPr lang="en-AU"/>
                    </a:p>
                  </a:txBody>
                  <a:tcPr/>
                </a:tc>
                <a:tc>
                  <a:txBody>
                    <a:bodyPr/>
                    <a:lstStyle/>
                    <a:p>
                      <a:r>
                        <a:rPr lang="en-AU"/>
                        <a:t>5MS Rule</a:t>
                      </a:r>
                    </a:p>
                  </a:txBody>
                  <a:tcPr/>
                </a:tc>
                <a:tc>
                  <a:txBody>
                    <a:bodyPr/>
                    <a:lstStyle/>
                    <a:p>
                      <a:r>
                        <a:rPr lang="en-AU"/>
                        <a:t>GS Rule</a:t>
                      </a:r>
                    </a:p>
                  </a:txBody>
                  <a:tcPr/>
                </a:tc>
                <a:extLst>
                  <a:ext uri="{0D108BD9-81ED-4DB2-BD59-A6C34878D82A}">
                    <a16:rowId xmlns:a16="http://schemas.microsoft.com/office/drawing/2014/main" val="849687320"/>
                  </a:ext>
                </a:extLst>
              </a:tr>
              <a:tr h="370840">
                <a:tc>
                  <a:txBody>
                    <a:bodyPr/>
                    <a:lstStyle/>
                    <a:p>
                      <a:r>
                        <a:rPr lang="en-AU"/>
                        <a:t>Generator</a:t>
                      </a:r>
                    </a:p>
                  </a:txBody>
                  <a:tcPr/>
                </a:tc>
                <a:tc>
                  <a:txBody>
                    <a:bodyPr/>
                    <a:lstStyle/>
                    <a:p>
                      <a:pPr marL="285750" indent="-285750" fontAlgn="base">
                        <a:buFont typeface="Arial" panose="020B0604020202020204" pitchFamily="34" charset="0"/>
                        <a:buChar char="•"/>
                      </a:pPr>
                      <a:r>
                        <a:rPr lang="en-AU" sz="1579" b="0" i="0" kern="1200">
                          <a:solidFill>
                            <a:schemeClr val="dk1"/>
                          </a:solidFill>
                          <a:effectLst/>
                          <a:latin typeface="+mn-lt"/>
                          <a:ea typeface="+mn-ea"/>
                          <a:cs typeface="+mn-cs"/>
                        </a:rPr>
                        <a:t>Submit </a:t>
                      </a:r>
                      <a:r>
                        <a:rPr lang="en-AU" sz="1579" b="0" i="0" u="none" strike="noStrike" kern="1200">
                          <a:solidFill>
                            <a:schemeClr val="dk1"/>
                          </a:solidFill>
                          <a:effectLst/>
                          <a:latin typeface="+mn-lt"/>
                          <a:ea typeface="+mn-ea"/>
                          <a:cs typeface="+mn-cs"/>
                          <a:hlinkClick r:id="rId2"/>
                        </a:rPr>
                        <a:t>5-minute bids</a:t>
                      </a:r>
                      <a:endParaRPr lang="en-AU" sz="1579" b="0" i="0" kern="1200">
                        <a:solidFill>
                          <a:schemeClr val="dk1"/>
                        </a:solidFill>
                        <a:effectLst/>
                        <a:latin typeface="+mn-lt"/>
                        <a:ea typeface="+mn-ea"/>
                        <a:cs typeface="+mn-cs"/>
                      </a:endParaRPr>
                    </a:p>
                    <a:p>
                      <a:pPr marL="285750" indent="-285750" fontAlgn="base">
                        <a:buFont typeface="Arial" panose="020B0604020202020204" pitchFamily="34" charset="0"/>
                        <a:buChar char="•"/>
                      </a:pPr>
                      <a:r>
                        <a:rPr lang="en-AU" sz="1579" b="0" i="0" kern="1200">
                          <a:solidFill>
                            <a:schemeClr val="dk1"/>
                          </a:solidFill>
                          <a:effectLst/>
                          <a:latin typeface="+mn-lt"/>
                          <a:ea typeface="+mn-ea"/>
                          <a:cs typeface="+mn-cs"/>
                        </a:rPr>
                        <a:t>Manage 5-minute reallocations, if applicable</a:t>
                      </a:r>
                    </a:p>
                    <a:p>
                      <a:pPr marL="285750" indent="-285750" fontAlgn="base">
                        <a:buFont typeface="Arial" panose="020B0604020202020204" pitchFamily="34" charset="0"/>
                        <a:buChar char="•"/>
                      </a:pPr>
                      <a:r>
                        <a:rPr lang="en-AU" sz="1579" b="0" i="0" kern="1200">
                          <a:solidFill>
                            <a:schemeClr val="dk1"/>
                          </a:solidFill>
                          <a:effectLst/>
                          <a:latin typeface="+mn-lt"/>
                          <a:ea typeface="+mn-ea"/>
                          <a:cs typeface="+mn-cs"/>
                        </a:rPr>
                        <a:t>Manage </a:t>
                      </a:r>
                      <a:r>
                        <a:rPr lang="en-AU" sz="1579" b="0" i="0" u="none" strike="noStrike" kern="1200">
                          <a:solidFill>
                            <a:schemeClr val="dk1"/>
                          </a:solidFill>
                          <a:effectLst/>
                          <a:latin typeface="+mn-lt"/>
                          <a:ea typeface="+mn-ea"/>
                          <a:cs typeface="+mn-cs"/>
                          <a:hlinkClick r:id="rId3"/>
                        </a:rPr>
                        <a:t>5-minute metering data</a:t>
                      </a:r>
                      <a:endParaRPr lang="en-AU" sz="1579" b="0" i="0" kern="1200">
                        <a:solidFill>
                          <a:schemeClr val="dk1"/>
                        </a:solidFill>
                        <a:effectLst/>
                        <a:latin typeface="+mn-lt"/>
                        <a:ea typeface="+mn-ea"/>
                        <a:cs typeface="+mn-cs"/>
                      </a:endParaRPr>
                    </a:p>
                    <a:p>
                      <a:pPr marL="285750" indent="-285750" fontAlgn="base">
                        <a:buFont typeface="Arial" panose="020B0604020202020204" pitchFamily="34" charset="0"/>
                        <a:buChar char="•"/>
                      </a:pPr>
                      <a:r>
                        <a:rPr lang="en-AU" sz="1579" b="0" i="0" kern="1200">
                          <a:solidFill>
                            <a:schemeClr val="dk1"/>
                          </a:solidFill>
                          <a:effectLst/>
                          <a:latin typeface="+mn-lt"/>
                          <a:ea typeface="+mn-ea"/>
                          <a:cs typeface="+mn-cs"/>
                        </a:rPr>
                        <a:t>Manage </a:t>
                      </a:r>
                      <a:r>
                        <a:rPr lang="en-AU" sz="1579" b="0" i="0" u="none" strike="noStrike" kern="1200">
                          <a:solidFill>
                            <a:schemeClr val="dk1"/>
                          </a:solidFill>
                          <a:effectLst/>
                          <a:latin typeface="+mn-lt"/>
                          <a:ea typeface="+mn-ea"/>
                          <a:cs typeface="+mn-cs"/>
                          <a:hlinkClick r:id="rId3"/>
                        </a:rPr>
                        <a:t>new NMI Classification Codes</a:t>
                      </a:r>
                      <a:endParaRPr lang="en-AU" sz="1579" b="0" i="0" kern="1200">
                        <a:solidFill>
                          <a:schemeClr val="dk1"/>
                        </a:solidFill>
                        <a:effectLst/>
                        <a:latin typeface="+mn-lt"/>
                        <a:ea typeface="+mn-ea"/>
                        <a:cs typeface="+mn-cs"/>
                      </a:endParaRPr>
                    </a:p>
                  </a:txBody>
                  <a:tcPr/>
                </a:tc>
                <a:tc>
                  <a:txBody>
                    <a:bodyPr/>
                    <a:lstStyle/>
                    <a:p>
                      <a:endParaRPr lang="en-AU"/>
                    </a:p>
                  </a:txBody>
                  <a:tcPr/>
                </a:tc>
                <a:extLst>
                  <a:ext uri="{0D108BD9-81ED-4DB2-BD59-A6C34878D82A}">
                    <a16:rowId xmlns:a16="http://schemas.microsoft.com/office/drawing/2014/main" val="3983942576"/>
                  </a:ext>
                </a:extLst>
              </a:tr>
              <a:tr h="370840">
                <a:tc>
                  <a:txBody>
                    <a:bodyPr/>
                    <a:lstStyle/>
                    <a:p>
                      <a:r>
                        <a:rPr lang="en-AU"/>
                        <a:t>Retailer</a:t>
                      </a:r>
                    </a:p>
                  </a:txBody>
                  <a:tcPr/>
                </a:tc>
                <a:tc>
                  <a:txBody>
                    <a:bodyPr/>
                    <a:lstStyle/>
                    <a:p>
                      <a:pPr fontAlgn="base"/>
                      <a:r>
                        <a:rPr lang="en-AU" sz="1579" b="0" i="0" kern="1200">
                          <a:solidFill>
                            <a:schemeClr val="dk1"/>
                          </a:solidFill>
                          <a:effectLst/>
                          <a:latin typeface="+mn-lt"/>
                          <a:ea typeface="+mn-ea"/>
                          <a:cs typeface="+mn-cs"/>
                        </a:rPr>
                        <a:t>Manage </a:t>
                      </a:r>
                      <a:r>
                        <a:rPr lang="en-AU" sz="1579" b="0" i="0" u="none" strike="noStrike" kern="1200">
                          <a:solidFill>
                            <a:schemeClr val="dk1"/>
                          </a:solidFill>
                          <a:effectLst/>
                          <a:latin typeface="+mn-lt"/>
                          <a:ea typeface="+mn-ea"/>
                          <a:cs typeface="+mn-cs"/>
                          <a:hlinkClick r:id="rId3"/>
                        </a:rPr>
                        <a:t>5-minute metering data </a:t>
                      </a:r>
                      <a:endParaRPr lang="en-AU" sz="1579" b="0" i="0" kern="1200">
                        <a:solidFill>
                          <a:schemeClr val="dk1"/>
                        </a:solidFill>
                        <a:effectLst/>
                        <a:latin typeface="+mn-lt"/>
                        <a:ea typeface="+mn-ea"/>
                        <a:cs typeface="+mn-cs"/>
                      </a:endParaRPr>
                    </a:p>
                    <a:p>
                      <a:pPr fontAlgn="base"/>
                      <a:r>
                        <a:rPr lang="en-AU" sz="1579" b="0" i="0" kern="1200">
                          <a:solidFill>
                            <a:schemeClr val="dk1"/>
                          </a:solidFill>
                          <a:effectLst/>
                          <a:latin typeface="+mn-lt"/>
                          <a:ea typeface="+mn-ea"/>
                          <a:cs typeface="+mn-cs"/>
                        </a:rPr>
                        <a:t>Manage 5-minute reallocations, if applicable</a:t>
                      </a:r>
                    </a:p>
                    <a:p>
                      <a:pPr fontAlgn="base"/>
                      <a:r>
                        <a:rPr lang="en-AU" sz="1579" b="0" i="0" kern="1200">
                          <a:solidFill>
                            <a:schemeClr val="dk1"/>
                          </a:solidFill>
                          <a:effectLst/>
                          <a:latin typeface="+mn-lt"/>
                          <a:ea typeface="+mn-ea"/>
                          <a:cs typeface="+mn-cs"/>
                        </a:rPr>
                        <a:t>Receive and process </a:t>
                      </a:r>
                      <a:r>
                        <a:rPr lang="en-AU" sz="1579" b="0" i="0" u="none" strike="noStrike" kern="1200">
                          <a:solidFill>
                            <a:schemeClr val="dk1"/>
                          </a:solidFill>
                          <a:effectLst/>
                          <a:latin typeface="+mn-lt"/>
                          <a:ea typeface="+mn-ea"/>
                          <a:cs typeface="+mn-cs"/>
                          <a:hlinkClick r:id="rId3"/>
                        </a:rPr>
                        <a:t>new NMI classification codes</a:t>
                      </a:r>
                      <a:endParaRPr lang="en-AU" sz="1579" b="0" i="0" kern="1200">
                        <a:solidFill>
                          <a:schemeClr val="dk1"/>
                        </a:solidFill>
                        <a:effectLst/>
                        <a:latin typeface="+mn-lt"/>
                        <a:ea typeface="+mn-ea"/>
                        <a:cs typeface="+mn-cs"/>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kern="1200">
                          <a:solidFill>
                            <a:schemeClr val="dk1"/>
                          </a:solidFill>
                          <a:effectLst/>
                          <a:latin typeface="+mn-lt"/>
                          <a:ea typeface="+mn-ea"/>
                          <a:cs typeface="+mn-cs"/>
                        </a:rPr>
                        <a:t>Reconcile market settlement invoices, including unaccounted for energy (UFE)</a:t>
                      </a:r>
                    </a:p>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kern="1200">
                          <a:solidFill>
                            <a:schemeClr val="dk1"/>
                          </a:solidFill>
                          <a:effectLst/>
                          <a:latin typeface="+mn-lt"/>
                          <a:ea typeface="+mn-ea"/>
                          <a:cs typeface="+mn-cs"/>
                        </a:rPr>
                        <a:t>Manage </a:t>
                      </a:r>
                      <a:r>
                        <a:rPr lang="en-AU" sz="1579" b="0" i="0" u="none" strike="noStrike" kern="1200">
                          <a:solidFill>
                            <a:schemeClr val="dk1"/>
                          </a:solidFill>
                          <a:effectLst/>
                          <a:latin typeface="+mn-lt"/>
                          <a:ea typeface="+mn-ea"/>
                          <a:cs typeface="+mn-cs"/>
                          <a:hlinkClick r:id="rId3"/>
                        </a:rPr>
                        <a:t>non-contestable unmetered loads</a:t>
                      </a:r>
                      <a:r>
                        <a:rPr lang="en-AU" sz="1579" b="0" i="0" kern="1200">
                          <a:solidFill>
                            <a:schemeClr val="dk1"/>
                          </a:solidFill>
                          <a:effectLst/>
                          <a:latin typeface="+mn-lt"/>
                          <a:ea typeface="+mn-ea"/>
                          <a:cs typeface="+mn-cs"/>
                        </a:rPr>
                        <a:t> (local retailers only)</a:t>
                      </a:r>
                    </a:p>
                    <a:p>
                      <a:endParaRPr lang="en-AU"/>
                    </a:p>
                  </a:txBody>
                  <a:tcPr/>
                </a:tc>
                <a:extLst>
                  <a:ext uri="{0D108BD9-81ED-4DB2-BD59-A6C34878D82A}">
                    <a16:rowId xmlns:a16="http://schemas.microsoft.com/office/drawing/2014/main" val="2249743732"/>
                  </a:ext>
                </a:extLst>
              </a:tr>
              <a:tr h="370840">
                <a:tc>
                  <a:txBody>
                    <a:bodyPr/>
                    <a:lstStyle/>
                    <a:p>
                      <a:r>
                        <a:rPr lang="en-AU"/>
                        <a:t>Distribution Network Service Provider</a:t>
                      </a: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kern="1200">
                          <a:solidFill>
                            <a:schemeClr val="dk1"/>
                          </a:solidFill>
                          <a:effectLst/>
                          <a:latin typeface="+mn-lt"/>
                          <a:ea typeface="+mn-ea"/>
                          <a:cs typeface="+mn-cs"/>
                        </a:rPr>
                        <a:t>Develop capability to receive 5-minute metering data</a:t>
                      </a:r>
                    </a:p>
                  </a:txBody>
                  <a:tcPr/>
                </a:tc>
                <a:tc>
                  <a:txBody>
                    <a:bodyPr/>
                    <a:lstStyle/>
                    <a:p>
                      <a:pPr fontAlgn="base"/>
                      <a:r>
                        <a:rPr lang="en-AU" sz="1579" b="0" i="0" kern="1200">
                          <a:solidFill>
                            <a:schemeClr val="dk1"/>
                          </a:solidFill>
                          <a:effectLst/>
                          <a:latin typeface="+mn-lt"/>
                          <a:ea typeface="+mn-ea"/>
                          <a:cs typeface="+mn-cs"/>
                        </a:rPr>
                        <a:t>Determine and engage Metering Coordinators (MCs) (after Global Settlement market commencement on 1 May 2022)</a:t>
                      </a:r>
                    </a:p>
                    <a:p>
                      <a:pPr fontAlgn="base"/>
                      <a:r>
                        <a:rPr lang="en-AU" sz="1579" b="0" i="0" kern="1200">
                          <a:solidFill>
                            <a:schemeClr val="dk1"/>
                          </a:solidFill>
                          <a:effectLst/>
                          <a:latin typeface="+mn-lt"/>
                          <a:ea typeface="+mn-ea"/>
                          <a:cs typeface="+mn-cs"/>
                        </a:rPr>
                        <a:t>Develop agreements with contestable MCs to install cross-boundary meters before 1 May 2022</a:t>
                      </a:r>
                    </a:p>
                    <a:p>
                      <a:pPr fontAlgn="base"/>
                      <a:r>
                        <a:rPr lang="en-AU" sz="1579" b="0" i="0" kern="1200">
                          <a:solidFill>
                            <a:schemeClr val="dk1"/>
                          </a:solidFill>
                          <a:effectLst/>
                          <a:latin typeface="+mn-lt"/>
                          <a:ea typeface="+mn-ea"/>
                          <a:cs typeface="+mn-cs"/>
                        </a:rPr>
                        <a:t>Create and maintain </a:t>
                      </a:r>
                      <a:r>
                        <a:rPr lang="en-AU" sz="1579" b="0" i="0" u="none" strike="noStrike" kern="1200">
                          <a:solidFill>
                            <a:schemeClr val="dk1"/>
                          </a:solidFill>
                          <a:effectLst/>
                          <a:latin typeface="+mn-lt"/>
                          <a:ea typeface="+mn-ea"/>
                          <a:cs typeface="+mn-cs"/>
                          <a:hlinkClick r:id="rId3"/>
                        </a:rPr>
                        <a:t>cross-boundary NMIs</a:t>
                      </a:r>
                      <a:r>
                        <a:rPr lang="en-AU" sz="1579" b="0" i="0" kern="1200">
                          <a:solidFill>
                            <a:schemeClr val="dk1"/>
                          </a:solidFill>
                          <a:effectLst/>
                          <a:latin typeface="+mn-lt"/>
                          <a:ea typeface="+mn-ea"/>
                          <a:cs typeface="+mn-cs"/>
                        </a:rPr>
                        <a:t> in MSATS</a:t>
                      </a:r>
                    </a:p>
                    <a:p>
                      <a:pPr fontAlgn="base"/>
                      <a:r>
                        <a:rPr lang="en-AU" sz="1579" b="0" i="0" kern="1200">
                          <a:solidFill>
                            <a:schemeClr val="dk1"/>
                          </a:solidFill>
                          <a:effectLst/>
                          <a:latin typeface="+mn-lt"/>
                          <a:ea typeface="+mn-ea"/>
                          <a:cs typeface="+mn-cs"/>
                        </a:rPr>
                        <a:t>Develop capability to manage and apply </a:t>
                      </a:r>
                      <a:r>
                        <a:rPr lang="en-AU" sz="1579" b="0" i="0" u="none" strike="noStrike" kern="1200">
                          <a:solidFill>
                            <a:schemeClr val="dk1"/>
                          </a:solidFill>
                          <a:effectLst/>
                          <a:latin typeface="+mn-lt"/>
                          <a:ea typeface="+mn-ea"/>
                          <a:cs typeface="+mn-cs"/>
                          <a:hlinkClick r:id="rId3"/>
                        </a:rPr>
                        <a:t>new NMI classification codes</a:t>
                      </a:r>
                      <a:endParaRPr lang="en-AU" sz="1579" b="0" i="0" kern="1200">
                        <a:solidFill>
                          <a:schemeClr val="dk1"/>
                        </a:solidFill>
                        <a:effectLst/>
                        <a:latin typeface="+mn-lt"/>
                        <a:ea typeface="+mn-ea"/>
                        <a:cs typeface="+mn-cs"/>
                      </a:endParaRPr>
                    </a:p>
                    <a:p>
                      <a:pPr fontAlgn="base"/>
                      <a:r>
                        <a:rPr lang="en-AU" sz="1579" b="0" i="0" kern="1200">
                          <a:solidFill>
                            <a:schemeClr val="dk1"/>
                          </a:solidFill>
                          <a:effectLst/>
                          <a:latin typeface="+mn-lt"/>
                          <a:ea typeface="+mn-ea"/>
                          <a:cs typeface="+mn-cs"/>
                        </a:rPr>
                        <a:t>Create and maintain </a:t>
                      </a:r>
                      <a:r>
                        <a:rPr lang="en-AU" sz="1579" b="0" i="0" u="none" strike="noStrike" kern="1200">
                          <a:solidFill>
                            <a:schemeClr val="dk1"/>
                          </a:solidFill>
                          <a:effectLst/>
                          <a:latin typeface="+mn-lt"/>
                          <a:ea typeface="+mn-ea"/>
                          <a:cs typeface="+mn-cs"/>
                          <a:hlinkClick r:id="rId3"/>
                        </a:rPr>
                        <a:t>non-contestable unmetered load NMIs</a:t>
                      </a:r>
                      <a:r>
                        <a:rPr lang="en-AU" sz="1579" b="0" i="0" kern="1200">
                          <a:solidFill>
                            <a:schemeClr val="dk1"/>
                          </a:solidFill>
                          <a:effectLst/>
                          <a:latin typeface="+mn-lt"/>
                          <a:ea typeface="+mn-ea"/>
                          <a:cs typeface="+mn-cs"/>
                        </a:rPr>
                        <a:t>, inventory tables and calculation methodologies</a:t>
                      </a:r>
                    </a:p>
                  </a:txBody>
                  <a:tcPr/>
                </a:tc>
                <a:extLst>
                  <a:ext uri="{0D108BD9-81ED-4DB2-BD59-A6C34878D82A}">
                    <a16:rowId xmlns:a16="http://schemas.microsoft.com/office/drawing/2014/main" val="4158076102"/>
                  </a:ext>
                </a:extLst>
              </a:tr>
              <a:tr h="370840">
                <a:tc>
                  <a:txBody>
                    <a:bodyPr/>
                    <a:lstStyle/>
                    <a:p>
                      <a:r>
                        <a:rPr lang="en-AU"/>
                        <a:t>Transmission Network Service Provider</a:t>
                      </a:r>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1006727190"/>
                  </a:ext>
                </a:extLst>
              </a:tr>
            </a:tbl>
          </a:graphicData>
        </a:graphic>
      </p:graphicFrame>
      <p:sp>
        <p:nvSpPr>
          <p:cNvPr id="7" name="Rectangle: Rounded Corners 6">
            <a:extLst>
              <a:ext uri="{FF2B5EF4-FFF2-40B4-BE49-F238E27FC236}">
                <a16:creationId xmlns:a16="http://schemas.microsoft.com/office/drawing/2014/main" id="{580C21E0-5F3F-4CED-A53F-C3489E6BFE85}"/>
              </a:ext>
            </a:extLst>
          </p:cNvPr>
          <p:cNvSpPr/>
          <p:nvPr/>
        </p:nvSpPr>
        <p:spPr>
          <a:xfrm>
            <a:off x="7469204" y="529389"/>
            <a:ext cx="2752825" cy="13106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a:hlinkClick r:id="rId3"/>
              </a:rPr>
              <a:t>Learn more here</a:t>
            </a:r>
            <a:endParaRPr lang="en-AU"/>
          </a:p>
        </p:txBody>
      </p:sp>
      <p:sp>
        <p:nvSpPr>
          <p:cNvPr id="3" name="Rectangle: Rounded Corners 2">
            <a:extLst>
              <a:ext uri="{FF2B5EF4-FFF2-40B4-BE49-F238E27FC236}">
                <a16:creationId xmlns:a16="http://schemas.microsoft.com/office/drawing/2014/main" id="{7F59CB82-3BE5-4267-9FDA-B62B7E08708F}"/>
              </a:ext>
            </a:extLst>
          </p:cNvPr>
          <p:cNvSpPr/>
          <p:nvPr/>
        </p:nvSpPr>
        <p:spPr>
          <a:xfrm>
            <a:off x="1113296" y="92437"/>
            <a:ext cx="5466940" cy="910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Summarise and include timing  - especially in relation to GS- Soft start</a:t>
            </a:r>
          </a:p>
        </p:txBody>
      </p:sp>
      <p:sp>
        <p:nvSpPr>
          <p:cNvPr id="6" name="Rectangle: Rounded Corners 5">
            <a:extLst>
              <a:ext uri="{FF2B5EF4-FFF2-40B4-BE49-F238E27FC236}">
                <a16:creationId xmlns:a16="http://schemas.microsoft.com/office/drawing/2014/main" id="{204A7794-6FE1-4941-A713-0C49FA3755A2}"/>
              </a:ext>
            </a:extLst>
          </p:cNvPr>
          <p:cNvSpPr/>
          <p:nvPr/>
        </p:nvSpPr>
        <p:spPr>
          <a:xfrm>
            <a:off x="4888706" y="3322637"/>
            <a:ext cx="3960366" cy="910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Perhaps tidy up and include our path to market commencement as visual?</a:t>
            </a:r>
          </a:p>
        </p:txBody>
      </p:sp>
    </p:spTree>
    <p:extLst>
      <p:ext uri="{BB962C8B-B14F-4D97-AF65-F5344CB8AC3E}">
        <p14:creationId xmlns:p14="http://schemas.microsoft.com/office/powerpoint/2010/main" val="206290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A921-787D-4654-BCC3-F0D2F554986A}"/>
              </a:ext>
            </a:extLst>
          </p:cNvPr>
          <p:cNvSpPr>
            <a:spLocks noGrp="1"/>
          </p:cNvSpPr>
          <p:nvPr>
            <p:ph type="title"/>
          </p:nvPr>
        </p:nvSpPr>
        <p:spPr/>
        <p:txBody>
          <a:bodyPr/>
          <a:lstStyle/>
          <a:p>
            <a:endParaRPr lang="en-AU"/>
          </a:p>
        </p:txBody>
      </p:sp>
      <p:graphicFrame>
        <p:nvGraphicFramePr>
          <p:cNvPr id="5" name="Table 5">
            <a:extLst>
              <a:ext uri="{FF2B5EF4-FFF2-40B4-BE49-F238E27FC236}">
                <a16:creationId xmlns:a16="http://schemas.microsoft.com/office/drawing/2014/main" id="{1931BF74-BD8F-4977-97F0-F7E561A413B0}"/>
              </a:ext>
            </a:extLst>
          </p:cNvPr>
          <p:cNvGraphicFramePr>
            <a:graphicFrameLocks noGrp="1"/>
          </p:cNvGraphicFramePr>
          <p:nvPr>
            <p:ph idx="1"/>
            <p:extLst>
              <p:ext uri="{D42A27DB-BD31-4B8C-83A1-F6EECF244321}">
                <p14:modId xmlns:p14="http://schemas.microsoft.com/office/powerpoint/2010/main" val="3295116056"/>
              </p:ext>
            </p:extLst>
          </p:nvPr>
        </p:nvGraphicFramePr>
        <p:xfrm>
          <a:off x="100497" y="1541312"/>
          <a:ext cx="10255248" cy="5939790"/>
        </p:xfrm>
        <a:graphic>
          <a:graphicData uri="http://schemas.openxmlformats.org/drawingml/2006/table">
            <a:tbl>
              <a:tblPr firstRow="1" bandRow="1">
                <a:tableStyleId>{5C22544A-7EE6-4342-B048-85BDC9FD1C3A}</a:tableStyleId>
              </a:tblPr>
              <a:tblGrid>
                <a:gridCol w="2171065">
                  <a:extLst>
                    <a:ext uri="{9D8B030D-6E8A-4147-A177-3AD203B41FA5}">
                      <a16:colId xmlns:a16="http://schemas.microsoft.com/office/drawing/2014/main" val="3966147001"/>
                    </a:ext>
                  </a:extLst>
                </a:gridCol>
                <a:gridCol w="4177364">
                  <a:extLst>
                    <a:ext uri="{9D8B030D-6E8A-4147-A177-3AD203B41FA5}">
                      <a16:colId xmlns:a16="http://schemas.microsoft.com/office/drawing/2014/main" val="1149113721"/>
                    </a:ext>
                  </a:extLst>
                </a:gridCol>
                <a:gridCol w="3906819">
                  <a:extLst>
                    <a:ext uri="{9D8B030D-6E8A-4147-A177-3AD203B41FA5}">
                      <a16:colId xmlns:a16="http://schemas.microsoft.com/office/drawing/2014/main" val="528775535"/>
                    </a:ext>
                  </a:extLst>
                </a:gridCol>
              </a:tblGrid>
              <a:tr h="370840">
                <a:tc>
                  <a:txBody>
                    <a:bodyPr/>
                    <a:lstStyle/>
                    <a:p>
                      <a:endParaRPr lang="en-AU"/>
                    </a:p>
                  </a:txBody>
                  <a:tcPr/>
                </a:tc>
                <a:tc>
                  <a:txBody>
                    <a:bodyPr/>
                    <a:lstStyle/>
                    <a:p>
                      <a:r>
                        <a:rPr lang="en-AU"/>
                        <a:t>5MS</a:t>
                      </a:r>
                    </a:p>
                  </a:txBody>
                  <a:tcPr/>
                </a:tc>
                <a:tc>
                  <a:txBody>
                    <a:bodyPr/>
                    <a:lstStyle/>
                    <a:p>
                      <a:r>
                        <a:rPr lang="en-AU"/>
                        <a:t>GS</a:t>
                      </a:r>
                    </a:p>
                  </a:txBody>
                  <a:tcPr/>
                </a:tc>
                <a:extLst>
                  <a:ext uri="{0D108BD9-81ED-4DB2-BD59-A6C34878D82A}">
                    <a16:rowId xmlns:a16="http://schemas.microsoft.com/office/drawing/2014/main" val="707888443"/>
                  </a:ext>
                </a:extLst>
              </a:tr>
              <a:tr h="370840">
                <a:tc>
                  <a:txBody>
                    <a:bodyPr/>
                    <a:lstStyle/>
                    <a:p>
                      <a:r>
                        <a:rPr lang="en-AU"/>
                        <a:t>Metering Coordinator</a:t>
                      </a:r>
                    </a:p>
                  </a:txBody>
                  <a:tcPr/>
                </a:tc>
                <a:tc>
                  <a:txBody>
                    <a:bodyPr/>
                    <a:lstStyle/>
                    <a:p>
                      <a:pPr fontAlgn="base"/>
                      <a:r>
                        <a:rPr lang="en-AU" sz="1579" b="0" i="0" kern="1200">
                          <a:solidFill>
                            <a:schemeClr val="dk1"/>
                          </a:solidFill>
                          <a:effectLst/>
                          <a:latin typeface="+mn-lt"/>
                          <a:ea typeface="+mn-ea"/>
                          <a:cs typeface="+mn-cs"/>
                        </a:rPr>
                        <a:t>Engage with financially responsible market participants (FRMPs) and metering providers on the configuration and/or replacement of certain meters to enable 5-minute granularity.</a:t>
                      </a:r>
                    </a:p>
                    <a:p>
                      <a:pPr fontAlgn="base"/>
                      <a:r>
                        <a:rPr lang="en-AU" sz="1579" b="0" i="0" kern="1200">
                          <a:solidFill>
                            <a:schemeClr val="dk1"/>
                          </a:solidFill>
                          <a:effectLst/>
                          <a:latin typeface="+mn-lt"/>
                          <a:ea typeface="+mn-ea"/>
                          <a:cs typeface="+mn-cs"/>
                        </a:rPr>
                        <a:t>Facilitate the installation of new and replacement 5-minute capable type 4 meters installed from December 2018 (or December 2019 in the case of type 4A meters).</a:t>
                      </a:r>
                    </a:p>
                    <a:p>
                      <a:endParaRPr lang="en-AU"/>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kern="1200">
                          <a:solidFill>
                            <a:schemeClr val="dk1"/>
                          </a:solidFill>
                          <a:effectLst/>
                          <a:latin typeface="+mn-lt"/>
                          <a:ea typeface="+mn-ea"/>
                          <a:cs typeface="+mn-cs"/>
                        </a:rPr>
                        <a:t>Assist with the resolution of any connection point or metering issues identified as part of UFE reporting, particularly cross-boundary metering.</a:t>
                      </a:r>
                    </a:p>
                    <a:p>
                      <a:endParaRPr lang="en-AU"/>
                    </a:p>
                  </a:txBody>
                  <a:tcPr/>
                </a:tc>
                <a:extLst>
                  <a:ext uri="{0D108BD9-81ED-4DB2-BD59-A6C34878D82A}">
                    <a16:rowId xmlns:a16="http://schemas.microsoft.com/office/drawing/2014/main" val="1973314607"/>
                  </a:ext>
                </a:extLst>
              </a:tr>
              <a:tr h="370840">
                <a:tc>
                  <a:txBody>
                    <a:bodyPr/>
                    <a:lstStyle/>
                    <a:p>
                      <a:r>
                        <a:rPr lang="en-AU"/>
                        <a:t>Metering Provider</a:t>
                      </a:r>
                    </a:p>
                  </a:txBody>
                  <a:tcPr/>
                </a:tc>
                <a:tc>
                  <a:txBody>
                    <a:bodyPr/>
                    <a:lstStyle/>
                    <a:p>
                      <a:r>
                        <a:rPr lang="en-AU"/>
                        <a:t>Where necessary, update accreditation</a:t>
                      </a:r>
                    </a:p>
                    <a:p>
                      <a:r>
                        <a:rPr lang="en-AU"/>
                        <a:t>Where necessary, Submit application to AEMO for metering installation data storage exemptions</a:t>
                      </a:r>
                    </a:p>
                    <a:p>
                      <a:r>
                        <a:rPr lang="en-AU"/>
                        <a:t>As arranged by MCs, </a:t>
                      </a:r>
                      <a:r>
                        <a:rPr lang="en-AU" sz="1579" b="0" i="0" kern="1200">
                          <a:solidFill>
                            <a:schemeClr val="dk1"/>
                          </a:solidFill>
                          <a:effectLst/>
                          <a:latin typeface="+mn-lt"/>
                          <a:ea typeface="+mn-ea"/>
                          <a:cs typeface="+mn-cs"/>
                        </a:rPr>
                        <a:t> install, replace or reconfigure meters to 5-minute trading intervals as required.</a:t>
                      </a:r>
                      <a:br>
                        <a:rPr lang="en-AU"/>
                      </a:br>
                      <a:r>
                        <a:rPr lang="en-AU" sz="1579" b="0" i="0" kern="1200">
                          <a:solidFill>
                            <a:schemeClr val="dk1"/>
                          </a:solidFill>
                          <a:effectLst/>
                          <a:latin typeface="+mn-lt"/>
                          <a:ea typeface="+mn-ea"/>
                          <a:cs typeface="+mn-cs"/>
                        </a:rPr>
                        <a:t>Create or update MSATS NMI standing data as required.</a:t>
                      </a:r>
                      <a:endParaRPr lang="en-AU"/>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kern="1200">
                          <a:solidFill>
                            <a:schemeClr val="dk1"/>
                          </a:solidFill>
                          <a:effectLst/>
                          <a:latin typeface="+mn-lt"/>
                          <a:ea typeface="+mn-ea"/>
                          <a:cs typeface="+mn-cs"/>
                        </a:rPr>
                        <a:t>Assist with the resolution of any connection point or metering issues identified as part of Unaccounted for Energy (UFE) publication.</a:t>
                      </a:r>
                    </a:p>
                    <a:p>
                      <a:endParaRPr lang="en-AU"/>
                    </a:p>
                  </a:txBody>
                  <a:tcPr/>
                </a:tc>
                <a:extLst>
                  <a:ext uri="{0D108BD9-81ED-4DB2-BD59-A6C34878D82A}">
                    <a16:rowId xmlns:a16="http://schemas.microsoft.com/office/drawing/2014/main" val="3735858881"/>
                  </a:ext>
                </a:extLst>
              </a:tr>
              <a:tr h="370840">
                <a:tc>
                  <a:txBody>
                    <a:bodyPr/>
                    <a:lstStyle/>
                    <a:p>
                      <a:r>
                        <a:rPr lang="en-AU"/>
                        <a:t>Metering data provider</a:t>
                      </a: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a:t>Where necessary, update accreditation</a:t>
                      </a:r>
                    </a:p>
                    <a:p>
                      <a:pPr fontAlgn="base"/>
                      <a:r>
                        <a:rPr lang="en-AU" sz="1579" b="0" i="0" kern="1200">
                          <a:solidFill>
                            <a:schemeClr val="dk1"/>
                          </a:solidFill>
                          <a:effectLst/>
                          <a:latin typeface="+mn-lt"/>
                          <a:ea typeface="+mn-ea"/>
                          <a:cs typeface="+mn-cs"/>
                        </a:rPr>
                        <a:t>Retrieve, store and deliver 5-minute metering data to Participants and AEMO</a:t>
                      </a:r>
                    </a:p>
                    <a:p>
                      <a:pPr fontAlgn="base"/>
                      <a:r>
                        <a:rPr lang="en-AU" sz="1579" b="0" i="0" kern="1200">
                          <a:solidFill>
                            <a:schemeClr val="dk1"/>
                          </a:solidFill>
                          <a:effectLst/>
                          <a:latin typeface="+mn-lt"/>
                          <a:ea typeface="+mn-ea"/>
                          <a:cs typeface="+mn-cs"/>
                        </a:rPr>
                        <a:t>Create or update MSATS </a:t>
                      </a:r>
                      <a:r>
                        <a:rPr lang="en-AU" sz="1579" b="0" i="0" kern="1200" err="1">
                          <a:solidFill>
                            <a:schemeClr val="dk1"/>
                          </a:solidFill>
                          <a:effectLst/>
                          <a:latin typeface="+mn-lt"/>
                          <a:ea typeface="+mn-ea"/>
                          <a:cs typeface="+mn-cs"/>
                        </a:rPr>
                        <a:t>datastream</a:t>
                      </a:r>
                      <a:r>
                        <a:rPr lang="en-AU" sz="1579" b="0" i="0" kern="1200">
                          <a:solidFill>
                            <a:schemeClr val="dk1"/>
                          </a:solidFill>
                          <a:effectLst/>
                          <a:latin typeface="+mn-lt"/>
                          <a:ea typeface="+mn-ea"/>
                          <a:cs typeface="+mn-cs"/>
                        </a:rPr>
                        <a:t> standing data as required.</a:t>
                      </a: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kern="1200">
                          <a:solidFill>
                            <a:schemeClr val="dk1"/>
                          </a:solidFill>
                          <a:effectLst/>
                          <a:latin typeface="+mn-lt"/>
                          <a:ea typeface="+mn-ea"/>
                          <a:cs typeface="+mn-cs"/>
                        </a:rPr>
                        <a:t>Assist with the resolution of any connection point or metering issues identified as part of Unaccounted for Energy (UFE) publication</a:t>
                      </a:r>
                    </a:p>
                    <a:p>
                      <a:endParaRPr lang="en-AU"/>
                    </a:p>
                  </a:txBody>
                  <a:tcPr/>
                </a:tc>
                <a:extLst>
                  <a:ext uri="{0D108BD9-81ED-4DB2-BD59-A6C34878D82A}">
                    <a16:rowId xmlns:a16="http://schemas.microsoft.com/office/drawing/2014/main" val="1600841947"/>
                  </a:ext>
                </a:extLst>
              </a:tr>
            </a:tbl>
          </a:graphicData>
        </a:graphic>
      </p:graphicFrame>
      <p:sp>
        <p:nvSpPr>
          <p:cNvPr id="4" name="Slide Number Placeholder 3">
            <a:extLst>
              <a:ext uri="{FF2B5EF4-FFF2-40B4-BE49-F238E27FC236}">
                <a16:creationId xmlns:a16="http://schemas.microsoft.com/office/drawing/2014/main" id="{C046CE7C-42E0-4581-8075-2C829CBAC190}"/>
              </a:ext>
            </a:extLst>
          </p:cNvPr>
          <p:cNvSpPr>
            <a:spLocks noGrp="1"/>
          </p:cNvSpPr>
          <p:nvPr>
            <p:ph type="sldNum" sz="quarter" idx="12"/>
          </p:nvPr>
        </p:nvSpPr>
        <p:spPr/>
        <p:txBody>
          <a:bodyPr/>
          <a:lstStyle/>
          <a:p>
            <a:fld id="{4EC81F68-4976-451A-B2E9-79BCBD2F70CC}" type="slidenum">
              <a:rPr lang="en-AU" smtClean="0"/>
              <a:t>21</a:t>
            </a:fld>
            <a:endParaRPr lang="en-AU"/>
          </a:p>
        </p:txBody>
      </p:sp>
      <p:sp>
        <p:nvSpPr>
          <p:cNvPr id="7" name="Rectangle: Rounded Corners 6">
            <a:extLst>
              <a:ext uri="{FF2B5EF4-FFF2-40B4-BE49-F238E27FC236}">
                <a16:creationId xmlns:a16="http://schemas.microsoft.com/office/drawing/2014/main" id="{0ACB4C6B-31AB-4400-A947-8B173DC7FD35}"/>
              </a:ext>
            </a:extLst>
          </p:cNvPr>
          <p:cNvSpPr/>
          <p:nvPr/>
        </p:nvSpPr>
        <p:spPr>
          <a:xfrm>
            <a:off x="4815868" y="92437"/>
            <a:ext cx="5466940" cy="910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Summarise and include timing  - especially in relation to GS- Soft start</a:t>
            </a:r>
          </a:p>
        </p:txBody>
      </p:sp>
    </p:spTree>
    <p:extLst>
      <p:ext uri="{BB962C8B-B14F-4D97-AF65-F5344CB8AC3E}">
        <p14:creationId xmlns:p14="http://schemas.microsoft.com/office/powerpoint/2010/main" val="95155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DE98-423C-46B4-B53C-CC7EE22977DD}"/>
              </a:ext>
            </a:extLst>
          </p:cNvPr>
          <p:cNvSpPr>
            <a:spLocks noGrp="1"/>
          </p:cNvSpPr>
          <p:nvPr>
            <p:ph type="title"/>
          </p:nvPr>
        </p:nvSpPr>
        <p:spPr>
          <a:xfrm>
            <a:off x="206547" y="150494"/>
            <a:ext cx="10255424" cy="1310695"/>
          </a:xfrm>
        </p:spPr>
        <p:txBody>
          <a:bodyPr/>
          <a:lstStyle/>
          <a:p>
            <a:r>
              <a:rPr lang="en-AU"/>
              <a:t>Some criteria is more important than others</a:t>
            </a:r>
          </a:p>
        </p:txBody>
      </p:sp>
      <p:sp>
        <p:nvSpPr>
          <p:cNvPr id="3" name="Content Placeholder 2">
            <a:extLst>
              <a:ext uri="{FF2B5EF4-FFF2-40B4-BE49-F238E27FC236}">
                <a16:creationId xmlns:a16="http://schemas.microsoft.com/office/drawing/2014/main" id="{7B83E0ED-03E7-4D97-9BC0-C821DA259398}"/>
              </a:ext>
            </a:extLst>
          </p:cNvPr>
          <p:cNvSpPr>
            <a:spLocks noGrp="1"/>
          </p:cNvSpPr>
          <p:nvPr>
            <p:ph idx="1"/>
          </p:nvPr>
        </p:nvSpPr>
        <p:spPr/>
        <p:txBody>
          <a:bodyPr/>
          <a:lstStyle/>
          <a:p>
            <a:r>
              <a:rPr lang="en-AU"/>
              <a:t>Working with the RWG, AEMO has identified “critical capability” for each participant type</a:t>
            </a:r>
          </a:p>
        </p:txBody>
      </p:sp>
      <p:sp>
        <p:nvSpPr>
          <p:cNvPr id="4" name="Slide Number Placeholder 3">
            <a:extLst>
              <a:ext uri="{FF2B5EF4-FFF2-40B4-BE49-F238E27FC236}">
                <a16:creationId xmlns:a16="http://schemas.microsoft.com/office/drawing/2014/main" id="{4EBB5878-A106-4CF2-9B84-75CB4CCDC2A3}"/>
              </a:ext>
            </a:extLst>
          </p:cNvPr>
          <p:cNvSpPr>
            <a:spLocks noGrp="1"/>
          </p:cNvSpPr>
          <p:nvPr>
            <p:ph type="sldNum" sz="quarter" idx="12"/>
          </p:nvPr>
        </p:nvSpPr>
        <p:spPr/>
        <p:txBody>
          <a:bodyPr/>
          <a:lstStyle/>
          <a:p>
            <a:fld id="{4EC81F68-4976-451A-B2E9-79BCBD2F70CC}" type="slidenum">
              <a:rPr lang="en-AU" smtClean="0"/>
              <a:t>22</a:t>
            </a:fld>
            <a:endParaRPr lang="en-AU"/>
          </a:p>
        </p:txBody>
      </p:sp>
      <p:sp>
        <p:nvSpPr>
          <p:cNvPr id="5" name="Rectangle: Rounded Corners 4">
            <a:extLst>
              <a:ext uri="{FF2B5EF4-FFF2-40B4-BE49-F238E27FC236}">
                <a16:creationId xmlns:a16="http://schemas.microsoft.com/office/drawing/2014/main" id="{7CF2428D-D226-42E7-B711-BD4A88E2F88C}"/>
              </a:ext>
            </a:extLst>
          </p:cNvPr>
          <p:cNvSpPr/>
          <p:nvPr/>
        </p:nvSpPr>
        <p:spPr>
          <a:xfrm>
            <a:off x="4888706" y="3322637"/>
            <a:ext cx="4142613" cy="910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Should this be more part of readiness </a:t>
            </a:r>
            <a:r>
              <a:rPr lang="en-US"/>
              <a:t>reporting – ie how will we know the industry is ready</a:t>
            </a:r>
          </a:p>
        </p:txBody>
      </p:sp>
    </p:spTree>
    <p:extLst>
      <p:ext uri="{BB962C8B-B14F-4D97-AF65-F5344CB8AC3E}">
        <p14:creationId xmlns:p14="http://schemas.microsoft.com/office/powerpoint/2010/main" val="2979953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52D15-F3F2-4BB9-B7AD-ACFF09007EE0}"/>
              </a:ext>
            </a:extLst>
          </p:cNvPr>
          <p:cNvSpPr>
            <a:spLocks noGrp="1"/>
          </p:cNvSpPr>
          <p:nvPr>
            <p:ph type="title"/>
          </p:nvPr>
        </p:nvSpPr>
        <p:spPr/>
        <p:txBody>
          <a:bodyPr/>
          <a:lstStyle/>
          <a:p>
            <a:r>
              <a:rPr lang="en-AU"/>
              <a:t>Market Trial	</a:t>
            </a:r>
          </a:p>
        </p:txBody>
      </p:sp>
      <p:sp>
        <p:nvSpPr>
          <p:cNvPr id="6" name="Text Placeholder 5">
            <a:extLst>
              <a:ext uri="{FF2B5EF4-FFF2-40B4-BE49-F238E27FC236}">
                <a16:creationId xmlns:a16="http://schemas.microsoft.com/office/drawing/2014/main" id="{5A4B661D-FF23-4C27-9CD8-890C5EB7E9C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A0B3BBD-A802-4355-812B-78EB9EADBE78}"/>
              </a:ext>
            </a:extLst>
          </p:cNvPr>
          <p:cNvSpPr>
            <a:spLocks noGrp="1"/>
          </p:cNvSpPr>
          <p:nvPr>
            <p:ph type="sldNum" sz="quarter" idx="12"/>
          </p:nvPr>
        </p:nvSpPr>
        <p:spPr/>
        <p:txBody>
          <a:bodyPr/>
          <a:lstStyle/>
          <a:p>
            <a:fld id="{4EC81F68-4976-451A-B2E9-79BCBD2F70CC}" type="slidenum">
              <a:rPr lang="en-AU" smtClean="0"/>
              <a:t>23</a:t>
            </a:fld>
            <a:endParaRPr lang="en-AU"/>
          </a:p>
        </p:txBody>
      </p:sp>
    </p:spTree>
    <p:extLst>
      <p:ext uri="{BB962C8B-B14F-4D97-AF65-F5344CB8AC3E}">
        <p14:creationId xmlns:p14="http://schemas.microsoft.com/office/powerpoint/2010/main" val="1627190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3B0457-7910-45FF-99D0-D8FA507F77E0}"/>
              </a:ext>
            </a:extLst>
          </p:cNvPr>
          <p:cNvSpPr>
            <a:spLocks noGrp="1"/>
          </p:cNvSpPr>
          <p:nvPr>
            <p:ph type="title"/>
          </p:nvPr>
        </p:nvSpPr>
        <p:spPr/>
        <p:txBody>
          <a:bodyPr/>
          <a:lstStyle/>
          <a:p>
            <a:r>
              <a:rPr lang="en-AU" sz="3850"/>
              <a:t>Participant Testing – what testing opportunities are there for particants</a:t>
            </a:r>
            <a:endParaRPr lang="en-AU"/>
          </a:p>
        </p:txBody>
      </p:sp>
      <p:sp>
        <p:nvSpPr>
          <p:cNvPr id="6" name="Content Placeholder 5">
            <a:extLst>
              <a:ext uri="{FF2B5EF4-FFF2-40B4-BE49-F238E27FC236}">
                <a16:creationId xmlns:a16="http://schemas.microsoft.com/office/drawing/2014/main" id="{1EEC06AA-E741-4C99-905C-67858298C893}"/>
              </a:ext>
            </a:extLst>
          </p:cNvPr>
          <p:cNvSpPr>
            <a:spLocks noGrp="1"/>
          </p:cNvSpPr>
          <p:nvPr>
            <p:ph idx="1"/>
          </p:nvPr>
        </p:nvSpPr>
        <p:spPr/>
        <p:txBody>
          <a:bodyPr vert="horz" lIns="91440" tIns="45720" rIns="91440" bIns="45720" rtlCol="0" anchor="t">
            <a:normAutofit fontScale="92500" lnSpcReduction="20000"/>
          </a:bodyPr>
          <a:lstStyle/>
          <a:p>
            <a:pPr marL="200025" indent="-200025"/>
            <a:r>
              <a:rPr lang="en-AU" sz="2450"/>
              <a:t>Talk a bit about our own internal testing (</a:t>
            </a:r>
            <a:r>
              <a:rPr lang="en-AU" sz="2450">
                <a:highlight>
                  <a:srgbClr val="FFFF00"/>
                </a:highlight>
              </a:rPr>
              <a:t>why – apart from when made available in pre-prod AEMO will have already performed its UAT etc</a:t>
            </a:r>
            <a:r>
              <a:rPr lang="en-AU" sz="2450"/>
              <a:t>)</a:t>
            </a:r>
            <a:endParaRPr lang="en-US"/>
          </a:p>
          <a:p>
            <a:pPr marL="200025" indent="-200025"/>
            <a:r>
              <a:rPr lang="en-AU"/>
              <a:t>Testing Strategy</a:t>
            </a:r>
          </a:p>
          <a:p>
            <a:pPr marL="200025" indent="-200025">
              <a:buFont typeface="Wingdings" panose="05000000000000000000" pitchFamily="2" charset="2"/>
              <a:buChar char="ü"/>
            </a:pPr>
            <a:r>
              <a:rPr lang="en-AU" sz="2450"/>
              <a:t>Staging – initial testing of interfaces </a:t>
            </a:r>
          </a:p>
          <a:p>
            <a:pPr marL="200025" indent="-200025">
              <a:buFont typeface="Wingdings" panose="05000000000000000000" pitchFamily="2" charset="2"/>
              <a:buChar char="ü"/>
            </a:pPr>
            <a:r>
              <a:rPr lang="en-AU" sz="2450"/>
              <a:t>Pre-prod (this is an environment where industry testing and market trials are performed)</a:t>
            </a:r>
          </a:p>
          <a:p>
            <a:pPr marL="200025" indent="-200025">
              <a:buFont typeface="Wingdings" panose="05000000000000000000" pitchFamily="2" charset="2"/>
              <a:buChar char="ü"/>
            </a:pPr>
            <a:r>
              <a:rPr lang="en-AU"/>
              <a:t>Industry testing – B2B testing</a:t>
            </a:r>
          </a:p>
          <a:p>
            <a:pPr marL="200025" indent="-200025">
              <a:buFont typeface="Wingdings" panose="05000000000000000000" pitchFamily="2" charset="2"/>
              <a:buChar char="ü"/>
            </a:pPr>
            <a:r>
              <a:rPr lang="en-AU"/>
              <a:t>Invitation testing</a:t>
            </a:r>
          </a:p>
          <a:p>
            <a:pPr marL="200025" indent="-200025"/>
            <a:r>
              <a:rPr lang="en-AU"/>
              <a:t>Market Trial</a:t>
            </a:r>
          </a:p>
          <a:p>
            <a:pPr marL="601345" lvl="1" indent="-200025"/>
            <a:r>
              <a:rPr lang="en-AU"/>
              <a:t>Purpose</a:t>
            </a:r>
          </a:p>
          <a:p>
            <a:pPr marL="601345" lvl="1" indent="-200025"/>
            <a:r>
              <a:rPr lang="en-AU"/>
              <a:t>Is it mandatory?</a:t>
            </a:r>
          </a:p>
          <a:p>
            <a:pPr marL="601345" lvl="1" indent="-200025"/>
            <a:r>
              <a:rPr lang="en-AU"/>
              <a:t>When is it</a:t>
            </a:r>
          </a:p>
          <a:p>
            <a:pPr marL="601345" lvl="1" indent="-200025"/>
            <a:r>
              <a:rPr lang="en-AU"/>
              <a:t>How is it being developed?</a:t>
            </a:r>
          </a:p>
          <a:p>
            <a:pPr marL="601345" lvl="1" indent="-200025"/>
            <a:r>
              <a:rPr lang="en-AU"/>
              <a:t>Do we know anything about the scenarios yet?</a:t>
            </a:r>
          </a:p>
          <a:p>
            <a:pPr marL="601345" lvl="1" indent="-200025"/>
            <a:r>
              <a:rPr lang="en-AU"/>
              <a:t>How do participants get involved?</a:t>
            </a:r>
          </a:p>
          <a:p>
            <a:pPr marL="601345" lvl="1" indent="-200025"/>
            <a:endParaRPr lang="en-AU"/>
          </a:p>
        </p:txBody>
      </p:sp>
      <p:sp>
        <p:nvSpPr>
          <p:cNvPr id="4" name="Slide Number Placeholder 3">
            <a:extLst>
              <a:ext uri="{FF2B5EF4-FFF2-40B4-BE49-F238E27FC236}">
                <a16:creationId xmlns:a16="http://schemas.microsoft.com/office/drawing/2014/main" id="{EBE2278E-DE10-471E-B505-AF02A87E9429}"/>
              </a:ext>
            </a:extLst>
          </p:cNvPr>
          <p:cNvSpPr>
            <a:spLocks noGrp="1"/>
          </p:cNvSpPr>
          <p:nvPr>
            <p:ph type="sldNum" sz="quarter" idx="12"/>
          </p:nvPr>
        </p:nvSpPr>
        <p:spPr/>
        <p:txBody>
          <a:bodyPr/>
          <a:lstStyle/>
          <a:p>
            <a:fld id="{4EC81F68-4976-451A-B2E9-79BCBD2F70CC}" type="slidenum">
              <a:rPr lang="en-AU" smtClean="0"/>
              <a:pPr/>
              <a:t>24</a:t>
            </a:fld>
            <a:endParaRPr lang="en-AU"/>
          </a:p>
        </p:txBody>
      </p:sp>
    </p:spTree>
    <p:extLst>
      <p:ext uri="{BB962C8B-B14F-4D97-AF65-F5344CB8AC3E}">
        <p14:creationId xmlns:p14="http://schemas.microsoft.com/office/powerpoint/2010/main" val="2689528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6C84-34A1-45A1-BFDE-CAEFC9E00527}"/>
              </a:ext>
            </a:extLst>
          </p:cNvPr>
          <p:cNvSpPr>
            <a:spLocks noGrp="1"/>
          </p:cNvSpPr>
          <p:nvPr>
            <p:ph type="title"/>
          </p:nvPr>
        </p:nvSpPr>
        <p:spPr/>
        <p:txBody>
          <a:bodyPr>
            <a:normAutofit/>
          </a:bodyPr>
          <a:lstStyle/>
          <a:p>
            <a:r>
              <a:rPr lang="en-AU" sz="3600"/>
              <a:t>AEMO 5MS Testing Environments</a:t>
            </a:r>
          </a:p>
        </p:txBody>
      </p:sp>
      <p:sp>
        <p:nvSpPr>
          <p:cNvPr id="3" name="Content Placeholder 2">
            <a:extLst>
              <a:ext uri="{FF2B5EF4-FFF2-40B4-BE49-F238E27FC236}">
                <a16:creationId xmlns:a16="http://schemas.microsoft.com/office/drawing/2014/main" id="{E830D579-7CC5-48BF-8C03-D795DC10FAFC}"/>
              </a:ext>
            </a:extLst>
          </p:cNvPr>
          <p:cNvSpPr>
            <a:spLocks noGrp="1"/>
          </p:cNvSpPr>
          <p:nvPr>
            <p:ph idx="1"/>
          </p:nvPr>
        </p:nvSpPr>
        <p:spPr>
          <a:xfrm>
            <a:off x="206546" y="2012414"/>
            <a:ext cx="10255425" cy="4796544"/>
          </a:xfrm>
        </p:spPr>
        <p:txBody>
          <a:bodyPr vert="horz" lIns="72000" tIns="50398" rIns="72000" bIns="50398" rtlCol="0" anchor="t">
            <a:normAutofit/>
          </a:bodyPr>
          <a:lstStyle/>
          <a:p>
            <a:pPr marL="0" indent="0">
              <a:buNone/>
            </a:pPr>
            <a:r>
              <a:rPr lang="en-AU" b="1"/>
              <a:t>5MS Staging Environment</a:t>
            </a:r>
          </a:p>
          <a:p>
            <a:pPr lvl="1">
              <a:lnSpc>
                <a:spcPct val="100000"/>
              </a:lnSpc>
              <a:spcBef>
                <a:spcPts val="600"/>
              </a:spcBef>
            </a:pPr>
            <a:r>
              <a:rPr lang="en-AU"/>
              <a:t>Provide software to enable early testing of functionality by participants</a:t>
            </a:r>
            <a:endParaRPr lang="en-AU">
              <a:cs typeface="Segoe UI Semilight"/>
            </a:endParaRPr>
          </a:p>
          <a:p>
            <a:pPr lvl="1">
              <a:lnSpc>
                <a:spcPct val="100000"/>
              </a:lnSpc>
              <a:spcBef>
                <a:spcPts val="600"/>
              </a:spcBef>
            </a:pPr>
            <a:r>
              <a:rPr lang="en-AU"/>
              <a:t>Environment is not fully integrated across all applications</a:t>
            </a:r>
            <a:endParaRPr lang="en-AU">
              <a:cs typeface="Segoe UI Semilight"/>
            </a:endParaRPr>
          </a:p>
          <a:p>
            <a:pPr lvl="1">
              <a:lnSpc>
                <a:spcPct val="100000"/>
              </a:lnSpc>
              <a:spcBef>
                <a:spcPts val="600"/>
              </a:spcBef>
            </a:pPr>
            <a:r>
              <a:rPr lang="en-AU"/>
              <a:t>Will be extended to support testing as part of deferred rule commencement dates</a:t>
            </a:r>
            <a:endParaRPr lang="en-AU">
              <a:cs typeface="Segoe UI Semilight"/>
            </a:endParaRPr>
          </a:p>
          <a:p>
            <a:pPr lvl="1"/>
            <a:endParaRPr lang="en-AU">
              <a:cs typeface="Segoe UI Semilight"/>
            </a:endParaRPr>
          </a:p>
          <a:p>
            <a:pPr marL="0" indent="0">
              <a:buNone/>
            </a:pPr>
            <a:r>
              <a:rPr lang="en-AU" b="1"/>
              <a:t>AEMO pre-production environment (pre-prod)</a:t>
            </a:r>
            <a:endParaRPr lang="en-AU" b="1">
              <a:cs typeface="Segoe UI Semilight"/>
            </a:endParaRPr>
          </a:p>
          <a:p>
            <a:pPr lvl="1">
              <a:lnSpc>
                <a:spcPct val="100000"/>
              </a:lnSpc>
              <a:spcBef>
                <a:spcPts val="600"/>
              </a:spcBef>
            </a:pPr>
            <a:r>
              <a:rPr lang="en-AU"/>
              <a:t>Used for all market trials and formal industry testing</a:t>
            </a:r>
            <a:endParaRPr lang="en-AU">
              <a:cs typeface="Segoe UI Semilight"/>
            </a:endParaRPr>
          </a:p>
          <a:p>
            <a:pPr lvl="1">
              <a:lnSpc>
                <a:spcPct val="100000"/>
              </a:lnSpc>
              <a:spcBef>
                <a:spcPts val="600"/>
              </a:spcBef>
            </a:pPr>
            <a:r>
              <a:rPr lang="en-AU"/>
              <a:t>Reflects production capability – and capability to be released during market trial and industry test period</a:t>
            </a:r>
            <a:endParaRPr lang="en-AU">
              <a:cs typeface="Segoe UI Semilight"/>
            </a:endParaRPr>
          </a:p>
          <a:p>
            <a:pPr marL="377979" lvl="1" indent="0">
              <a:buNone/>
            </a:pPr>
            <a:endParaRPr lang="en-AU"/>
          </a:p>
        </p:txBody>
      </p:sp>
      <p:sp>
        <p:nvSpPr>
          <p:cNvPr id="6" name="Slide Number Placeholder 5">
            <a:extLst>
              <a:ext uri="{FF2B5EF4-FFF2-40B4-BE49-F238E27FC236}">
                <a16:creationId xmlns:a16="http://schemas.microsoft.com/office/drawing/2014/main" id="{3C5B0215-8F5E-4385-8C30-7D9411229A45}"/>
              </a:ext>
            </a:extLst>
          </p:cNvPr>
          <p:cNvSpPr>
            <a:spLocks noGrp="1"/>
          </p:cNvSpPr>
          <p:nvPr>
            <p:ph type="sldNum" sz="quarter" idx="12"/>
          </p:nvPr>
        </p:nvSpPr>
        <p:spPr/>
        <p:txBody>
          <a:bodyPr/>
          <a:lstStyle/>
          <a:p>
            <a:fld id="{4EC81F68-4976-451A-B2E9-79BCBD2F70CC}" type="slidenum">
              <a:rPr lang="en-AU" smtClean="0"/>
              <a:t>25</a:t>
            </a:fld>
            <a:endParaRPr lang="en-AU"/>
          </a:p>
        </p:txBody>
      </p:sp>
    </p:spTree>
    <p:extLst>
      <p:ext uri="{BB962C8B-B14F-4D97-AF65-F5344CB8AC3E}">
        <p14:creationId xmlns:p14="http://schemas.microsoft.com/office/powerpoint/2010/main" val="4140742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56CC-9D76-48EE-9636-2DFBB9F11B9C}"/>
              </a:ext>
            </a:extLst>
          </p:cNvPr>
          <p:cNvSpPr>
            <a:spLocks noGrp="1"/>
          </p:cNvSpPr>
          <p:nvPr>
            <p:ph type="title"/>
          </p:nvPr>
        </p:nvSpPr>
        <p:spPr/>
        <p:txBody>
          <a:bodyPr>
            <a:normAutofit/>
          </a:bodyPr>
          <a:lstStyle/>
          <a:p>
            <a:r>
              <a:rPr lang="en-AU" sz="3600"/>
              <a:t>Participant Testing Types</a:t>
            </a:r>
          </a:p>
        </p:txBody>
      </p:sp>
      <p:sp>
        <p:nvSpPr>
          <p:cNvPr id="3" name="Content Placeholder 2">
            <a:extLst>
              <a:ext uri="{FF2B5EF4-FFF2-40B4-BE49-F238E27FC236}">
                <a16:creationId xmlns:a16="http://schemas.microsoft.com/office/drawing/2014/main" id="{7FDF8061-0FD0-4492-9FEB-09CDEA3A86F1}"/>
              </a:ext>
            </a:extLst>
          </p:cNvPr>
          <p:cNvSpPr>
            <a:spLocks noGrp="1"/>
          </p:cNvSpPr>
          <p:nvPr>
            <p:ph idx="1"/>
          </p:nvPr>
        </p:nvSpPr>
        <p:spPr>
          <a:xfrm>
            <a:off x="443370" y="1655144"/>
            <a:ext cx="9668168" cy="5677837"/>
          </a:xfrm>
        </p:spPr>
        <p:txBody>
          <a:bodyPr>
            <a:normAutofit/>
          </a:bodyPr>
          <a:lstStyle/>
          <a:p>
            <a:endParaRPr lang="en-AU"/>
          </a:p>
          <a:p>
            <a:endParaRPr lang="en-AU"/>
          </a:p>
          <a:p>
            <a:endParaRPr lang="en-AU"/>
          </a:p>
          <a:p>
            <a:endParaRPr lang="en-AU"/>
          </a:p>
          <a:p>
            <a:endParaRPr lang="en-AU"/>
          </a:p>
          <a:p>
            <a:endParaRPr lang="en-AU"/>
          </a:p>
          <a:p>
            <a:endParaRPr lang="en-AU"/>
          </a:p>
          <a:p>
            <a:endParaRPr lang="en-AU"/>
          </a:p>
          <a:p>
            <a:endParaRPr lang="en-AU"/>
          </a:p>
          <a:p>
            <a:pPr>
              <a:lnSpc>
                <a:spcPct val="100000"/>
              </a:lnSpc>
              <a:spcBef>
                <a:spcPts val="1200"/>
              </a:spcBef>
            </a:pPr>
            <a:r>
              <a:rPr lang="en-AU" sz="2000"/>
              <a:t>Approach to participant testing was developed in consultation with industry and is captured in the Industry Test and Market Trial Strategy</a:t>
            </a:r>
          </a:p>
        </p:txBody>
      </p:sp>
      <p:sp>
        <p:nvSpPr>
          <p:cNvPr id="6" name="Slide Number Placeholder 5">
            <a:extLst>
              <a:ext uri="{FF2B5EF4-FFF2-40B4-BE49-F238E27FC236}">
                <a16:creationId xmlns:a16="http://schemas.microsoft.com/office/drawing/2014/main" id="{740B06D5-63E2-4EEA-B833-D50D745177F4}"/>
              </a:ext>
            </a:extLst>
          </p:cNvPr>
          <p:cNvSpPr>
            <a:spLocks noGrp="1"/>
          </p:cNvSpPr>
          <p:nvPr>
            <p:ph type="sldNum" sz="quarter" idx="12"/>
          </p:nvPr>
        </p:nvSpPr>
        <p:spPr/>
        <p:txBody>
          <a:bodyPr/>
          <a:lstStyle/>
          <a:p>
            <a:fld id="{4EC81F68-4976-451A-B2E9-79BCBD2F70CC}" type="slidenum">
              <a:rPr lang="en-AU" smtClean="0"/>
              <a:t>26</a:t>
            </a:fld>
            <a:endParaRPr lang="en-AU"/>
          </a:p>
        </p:txBody>
      </p:sp>
      <p:graphicFrame>
        <p:nvGraphicFramePr>
          <p:cNvPr id="7" name="Table 7">
            <a:extLst>
              <a:ext uri="{FF2B5EF4-FFF2-40B4-BE49-F238E27FC236}">
                <a16:creationId xmlns:a16="http://schemas.microsoft.com/office/drawing/2014/main" id="{6F1EC8FB-9DDD-4E0E-9222-7D76CAAF11CF}"/>
              </a:ext>
            </a:extLst>
          </p:cNvPr>
          <p:cNvGraphicFramePr>
            <a:graphicFrameLocks noGrp="1"/>
          </p:cNvGraphicFramePr>
          <p:nvPr>
            <p:extLst>
              <p:ext uri="{D42A27DB-BD31-4B8C-83A1-F6EECF244321}">
                <p14:modId xmlns:p14="http://schemas.microsoft.com/office/powerpoint/2010/main" val="2266615679"/>
              </p:ext>
            </p:extLst>
          </p:nvPr>
        </p:nvGraphicFramePr>
        <p:xfrm>
          <a:off x="353635" y="1655144"/>
          <a:ext cx="9847638" cy="3939743"/>
        </p:xfrm>
        <a:graphic>
          <a:graphicData uri="http://schemas.openxmlformats.org/drawingml/2006/table">
            <a:tbl>
              <a:tblPr firstRow="1" bandRow="1">
                <a:tableStyleId>{21E4AEA4-8DFA-4A89-87EB-49C32662AFE0}</a:tableStyleId>
              </a:tblPr>
              <a:tblGrid>
                <a:gridCol w="2022609">
                  <a:extLst>
                    <a:ext uri="{9D8B030D-6E8A-4147-A177-3AD203B41FA5}">
                      <a16:colId xmlns:a16="http://schemas.microsoft.com/office/drawing/2014/main" val="1668004454"/>
                    </a:ext>
                  </a:extLst>
                </a:gridCol>
                <a:gridCol w="3819945">
                  <a:extLst>
                    <a:ext uri="{9D8B030D-6E8A-4147-A177-3AD203B41FA5}">
                      <a16:colId xmlns:a16="http://schemas.microsoft.com/office/drawing/2014/main" val="300963459"/>
                    </a:ext>
                  </a:extLst>
                </a:gridCol>
                <a:gridCol w="1543175">
                  <a:extLst>
                    <a:ext uri="{9D8B030D-6E8A-4147-A177-3AD203B41FA5}">
                      <a16:colId xmlns:a16="http://schemas.microsoft.com/office/drawing/2014/main" val="533889727"/>
                    </a:ext>
                  </a:extLst>
                </a:gridCol>
                <a:gridCol w="2461909">
                  <a:extLst>
                    <a:ext uri="{9D8B030D-6E8A-4147-A177-3AD203B41FA5}">
                      <a16:colId xmlns:a16="http://schemas.microsoft.com/office/drawing/2014/main" val="2816885252"/>
                    </a:ext>
                  </a:extLst>
                </a:gridCol>
              </a:tblGrid>
              <a:tr h="327855">
                <a:tc>
                  <a:txBody>
                    <a:bodyPr/>
                    <a:lstStyle/>
                    <a:p>
                      <a:r>
                        <a:rPr lang="en-AU" sz="1700"/>
                        <a:t>Type</a:t>
                      </a:r>
                    </a:p>
                  </a:txBody>
                  <a:tcPr marL="100796" marR="100796" marT="50398" marB="50398"/>
                </a:tc>
                <a:tc>
                  <a:txBody>
                    <a:bodyPr/>
                    <a:lstStyle/>
                    <a:p>
                      <a:r>
                        <a:rPr lang="en-AU" sz="1700"/>
                        <a:t>Definition</a:t>
                      </a:r>
                    </a:p>
                  </a:txBody>
                  <a:tcPr marL="100796" marR="100796" marT="50398" marB="50398"/>
                </a:tc>
                <a:tc>
                  <a:txBody>
                    <a:bodyPr/>
                    <a:lstStyle/>
                    <a:p>
                      <a:r>
                        <a:rPr lang="en-AU" sz="1700"/>
                        <a:t>Environment </a:t>
                      </a:r>
                    </a:p>
                  </a:txBody>
                  <a:tcPr marL="100796" marR="100796" marT="50398" marB="50398"/>
                </a:tc>
                <a:tc>
                  <a:txBody>
                    <a:bodyPr/>
                    <a:lstStyle/>
                    <a:p>
                      <a:r>
                        <a:rPr lang="en-AU" sz="1700"/>
                        <a:t>Example</a:t>
                      </a:r>
                    </a:p>
                  </a:txBody>
                  <a:tcPr marL="100796" marR="100796" marT="50398" marB="50398"/>
                </a:tc>
                <a:extLst>
                  <a:ext uri="{0D108BD9-81ED-4DB2-BD59-A6C34878D82A}">
                    <a16:rowId xmlns:a16="http://schemas.microsoft.com/office/drawing/2014/main" val="1785148903"/>
                  </a:ext>
                </a:extLst>
              </a:tr>
              <a:tr h="1271965">
                <a:tc>
                  <a:txBody>
                    <a:bodyPr/>
                    <a:lstStyle/>
                    <a:p>
                      <a:r>
                        <a:rPr lang="en-AU" sz="1700" b="1"/>
                        <a:t>Industry Testing </a:t>
                      </a:r>
                    </a:p>
                  </a:txBody>
                  <a:tcPr marL="100796" marR="100796" marT="50398" marB="50398" anchor="ctr">
                    <a:solidFill>
                      <a:schemeClr val="tx1">
                        <a:lumMod val="10000"/>
                        <a:lumOff val="90000"/>
                      </a:schemeClr>
                    </a:solidFill>
                  </a:tcPr>
                </a:tc>
                <a:tc>
                  <a:txBody>
                    <a:bodyPr/>
                    <a:lstStyle/>
                    <a:p>
                      <a:r>
                        <a:rPr lang="en-AU" sz="1700"/>
                        <a:t>Self-testing of functionality such as connectivity, and/or coordinated multiparty testing of functional scenarios </a:t>
                      </a:r>
                    </a:p>
                  </a:txBody>
                  <a:tcPr marL="100796" marR="100796" marT="50398" marB="50398" anchor="ctr">
                    <a:solidFill>
                      <a:schemeClr val="tx1">
                        <a:lumMod val="10000"/>
                        <a:lumOff val="90000"/>
                      </a:schemeClr>
                    </a:solidFill>
                  </a:tcPr>
                </a:tc>
                <a:tc>
                  <a:txBody>
                    <a:bodyPr/>
                    <a:lstStyle/>
                    <a:p>
                      <a:r>
                        <a:rPr lang="en-AU" sz="1700"/>
                        <a:t>Staging, pre-prod</a:t>
                      </a:r>
                    </a:p>
                  </a:txBody>
                  <a:tcPr marL="100796" marR="100796" marT="50398" marB="50398" anchor="ctr">
                    <a:solidFill>
                      <a:schemeClr val="tx1">
                        <a:lumMod val="10000"/>
                        <a:lumOff val="90000"/>
                      </a:schemeClr>
                    </a:solidFill>
                  </a:tcPr>
                </a:tc>
                <a:tc>
                  <a:txBody>
                    <a:bodyPr/>
                    <a:lstStyle/>
                    <a:p>
                      <a:pPr marL="285750" indent="-285750">
                        <a:buFont typeface="Arial" panose="020B0604020202020204" pitchFamily="34" charset="0"/>
                        <a:buChar char="•"/>
                      </a:pPr>
                      <a:r>
                        <a:rPr lang="en-AU" sz="1700"/>
                        <a:t>Testing a change request (CR) or processing a reallocation</a:t>
                      </a:r>
                    </a:p>
                  </a:txBody>
                  <a:tcPr marL="72000" marR="72000" marT="50398" marB="50398" anchor="ctr">
                    <a:solidFill>
                      <a:schemeClr val="tx1">
                        <a:lumMod val="10000"/>
                        <a:lumOff val="90000"/>
                      </a:schemeClr>
                    </a:solidFill>
                  </a:tcPr>
                </a:tc>
                <a:extLst>
                  <a:ext uri="{0D108BD9-81ED-4DB2-BD59-A6C34878D82A}">
                    <a16:rowId xmlns:a16="http://schemas.microsoft.com/office/drawing/2014/main" val="1128032592"/>
                  </a:ext>
                </a:extLst>
              </a:tr>
              <a:tr h="1035937">
                <a:tc>
                  <a:txBody>
                    <a:bodyPr/>
                    <a:lstStyle/>
                    <a:p>
                      <a:r>
                        <a:rPr lang="en-AU" sz="1700" b="1"/>
                        <a:t>Market Trial</a:t>
                      </a:r>
                    </a:p>
                  </a:txBody>
                  <a:tcPr marL="100796" marR="100796" marT="50398" marB="50398" anchor="ctr">
                    <a:solidFill>
                      <a:schemeClr val="bg1">
                        <a:lumMod val="85000"/>
                      </a:schemeClr>
                    </a:solidFill>
                  </a:tcPr>
                </a:tc>
                <a:tc>
                  <a:txBody>
                    <a:bodyPr/>
                    <a:lstStyle/>
                    <a:p>
                      <a:r>
                        <a:rPr lang="en-AU" sz="1700"/>
                        <a:t>AEMO coordinated multi-party end-to-end testing of business process scenarios </a:t>
                      </a:r>
                    </a:p>
                  </a:txBody>
                  <a:tcPr marL="100796" marR="100796" marT="50398" marB="50398" anchor="ctr">
                    <a:solidFill>
                      <a:schemeClr val="bg1">
                        <a:lumMod val="85000"/>
                      </a:schemeClr>
                    </a:solidFill>
                  </a:tcPr>
                </a:tc>
                <a:tc>
                  <a:txBody>
                    <a:bodyPr/>
                    <a:lstStyle/>
                    <a:p>
                      <a:r>
                        <a:rPr lang="en-AU" sz="1700"/>
                        <a:t>Pre-prod</a:t>
                      </a:r>
                    </a:p>
                  </a:txBody>
                  <a:tcPr marL="100796" marR="100796" marT="50398" marB="50398" anchor="ctr">
                    <a:solidFill>
                      <a:schemeClr val="bg1">
                        <a:lumMod val="85000"/>
                      </a:schemeClr>
                    </a:solidFill>
                  </a:tcPr>
                </a:tc>
                <a:tc>
                  <a:txBody>
                    <a:bodyPr/>
                    <a:lstStyle/>
                    <a:p>
                      <a:r>
                        <a:rPr lang="en-AU" sz="1700"/>
                        <a:t>Meter exchange involving CRs, services orders and 5-minute meter reads</a:t>
                      </a:r>
                    </a:p>
                  </a:txBody>
                  <a:tcPr marL="72000" marR="72000" marT="50398" marB="50398" anchor="ctr">
                    <a:solidFill>
                      <a:schemeClr val="bg1">
                        <a:lumMod val="85000"/>
                      </a:schemeClr>
                    </a:solidFill>
                  </a:tcPr>
                </a:tc>
                <a:extLst>
                  <a:ext uri="{0D108BD9-81ED-4DB2-BD59-A6C34878D82A}">
                    <a16:rowId xmlns:a16="http://schemas.microsoft.com/office/drawing/2014/main" val="2332116569"/>
                  </a:ext>
                </a:extLst>
              </a:tr>
              <a:tr h="1271965">
                <a:tc>
                  <a:txBody>
                    <a:bodyPr/>
                    <a:lstStyle/>
                    <a:p>
                      <a:r>
                        <a:rPr lang="en-AU" sz="1700" b="1"/>
                        <a:t>Invitation Industry Testing</a:t>
                      </a:r>
                    </a:p>
                  </a:txBody>
                  <a:tcPr marL="100796" marR="100796" marT="50398" marB="50398" anchor="ctr">
                    <a:solidFill>
                      <a:schemeClr val="tx1">
                        <a:lumMod val="10000"/>
                        <a:lumOff val="90000"/>
                      </a:schemeClr>
                    </a:solidFill>
                  </a:tcPr>
                </a:tc>
                <a:tc>
                  <a:txBody>
                    <a:bodyPr/>
                    <a:lstStyle/>
                    <a:p>
                      <a:r>
                        <a:rPr lang="en-AU" sz="1700"/>
                        <a:t>AEMO coordinated testing of business process scenarios with a select number or subset of participants with systems ready for testing.</a:t>
                      </a:r>
                    </a:p>
                  </a:txBody>
                  <a:tcPr marL="100796" marR="100796" marT="50398" marB="50398" anchor="ctr">
                    <a:solidFill>
                      <a:schemeClr val="tx1">
                        <a:lumMod val="10000"/>
                        <a:lumOff val="90000"/>
                      </a:schemeClr>
                    </a:solidFill>
                  </a:tcPr>
                </a:tc>
                <a:tc>
                  <a:txBody>
                    <a:bodyPr/>
                    <a:lstStyle/>
                    <a:p>
                      <a:r>
                        <a:rPr lang="en-AU" sz="1700"/>
                        <a:t>Pre-prod</a:t>
                      </a:r>
                    </a:p>
                  </a:txBody>
                  <a:tcPr marL="100796" marR="100796" marT="50398" marB="50398" anchor="ctr">
                    <a:solidFill>
                      <a:schemeClr val="tx1">
                        <a:lumMod val="10000"/>
                        <a:lumOff val="90000"/>
                      </a:schemeClr>
                    </a:solidFill>
                  </a:tcPr>
                </a:tc>
                <a:tc>
                  <a:txBody>
                    <a:bodyPr/>
                    <a:lstStyle/>
                    <a:p>
                      <a:r>
                        <a:rPr lang="en-AU" sz="1700"/>
                        <a:t>Testing NMI transfer Process </a:t>
                      </a:r>
                    </a:p>
                  </a:txBody>
                  <a:tcPr marL="72000" marR="72000" marT="50398" marB="50398" anchor="ctr">
                    <a:solidFill>
                      <a:schemeClr val="tx1">
                        <a:lumMod val="10000"/>
                        <a:lumOff val="90000"/>
                      </a:schemeClr>
                    </a:solidFill>
                  </a:tcPr>
                </a:tc>
                <a:extLst>
                  <a:ext uri="{0D108BD9-81ED-4DB2-BD59-A6C34878D82A}">
                    <a16:rowId xmlns:a16="http://schemas.microsoft.com/office/drawing/2014/main" val="2699470628"/>
                  </a:ext>
                </a:extLst>
              </a:tr>
            </a:tbl>
          </a:graphicData>
        </a:graphic>
      </p:graphicFrame>
    </p:spTree>
    <p:extLst>
      <p:ext uri="{BB962C8B-B14F-4D97-AF65-F5344CB8AC3E}">
        <p14:creationId xmlns:p14="http://schemas.microsoft.com/office/powerpoint/2010/main" val="3011097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FD55-7AC1-4500-960C-275092CEA227}"/>
              </a:ext>
            </a:extLst>
          </p:cNvPr>
          <p:cNvSpPr>
            <a:spLocks noGrp="1"/>
          </p:cNvSpPr>
          <p:nvPr>
            <p:ph type="title"/>
          </p:nvPr>
        </p:nvSpPr>
        <p:spPr>
          <a:xfrm>
            <a:off x="148491" y="169106"/>
            <a:ext cx="10679776" cy="1310695"/>
          </a:xfrm>
        </p:spPr>
        <p:txBody>
          <a:bodyPr>
            <a:normAutofit fontScale="90000"/>
          </a:bodyPr>
          <a:lstStyle/>
          <a:p>
            <a:r>
              <a:rPr lang="en-US" sz="4000"/>
              <a:t>5MS Program Timeline</a:t>
            </a:r>
            <a:br>
              <a:rPr lang="en-US"/>
            </a:br>
            <a:r>
              <a:rPr lang="en-US" sz="2976"/>
              <a:t>Level 1 &amp; Level 2 Milestones relating to Readiness and Participant Testing</a:t>
            </a:r>
          </a:p>
        </p:txBody>
      </p:sp>
      <p:sp>
        <p:nvSpPr>
          <p:cNvPr id="6" name="Slide Number Placeholder 5">
            <a:extLst>
              <a:ext uri="{FF2B5EF4-FFF2-40B4-BE49-F238E27FC236}">
                <a16:creationId xmlns:a16="http://schemas.microsoft.com/office/drawing/2014/main" id="{37CA8630-77CD-4CCF-9029-A8A4BDBA9C17}"/>
              </a:ext>
            </a:extLst>
          </p:cNvPr>
          <p:cNvSpPr>
            <a:spLocks noGrp="1"/>
          </p:cNvSpPr>
          <p:nvPr>
            <p:ph type="sldNum" sz="quarter" idx="12"/>
          </p:nvPr>
        </p:nvSpPr>
        <p:spPr>
          <a:xfrm>
            <a:off x="9956751" y="7101949"/>
            <a:ext cx="505220" cy="402483"/>
          </a:xfrm>
        </p:spPr>
        <p:txBody>
          <a:bodyPr/>
          <a:lstStyle/>
          <a:p>
            <a:fld id="{4EC81F68-4976-451A-B2E9-79BCBD2F70CC}" type="slidenum">
              <a:rPr lang="en-AU" smtClean="0"/>
              <a:t>27</a:t>
            </a:fld>
            <a:endParaRPr lang="en-AU"/>
          </a:p>
        </p:txBody>
      </p:sp>
      <p:sp>
        <p:nvSpPr>
          <p:cNvPr id="26" name="TextBox 25">
            <a:extLst>
              <a:ext uri="{FF2B5EF4-FFF2-40B4-BE49-F238E27FC236}">
                <a16:creationId xmlns:a16="http://schemas.microsoft.com/office/drawing/2014/main" id="{F8977D24-40DB-4835-AE5B-358CFD684419}"/>
              </a:ext>
            </a:extLst>
          </p:cNvPr>
          <p:cNvSpPr txBox="1"/>
          <p:nvPr/>
        </p:nvSpPr>
        <p:spPr>
          <a:xfrm>
            <a:off x="8013698" y="3629585"/>
            <a:ext cx="1193324" cy="307777"/>
          </a:xfrm>
          <a:prstGeom prst="rect">
            <a:avLst/>
          </a:prstGeom>
          <a:noFill/>
        </p:spPr>
        <p:txBody>
          <a:bodyPr wrap="square" rtlCol="0">
            <a:spAutoFit/>
          </a:bodyPr>
          <a:lstStyle/>
          <a:p>
            <a:r>
              <a:rPr lang="en-AU" sz="1400" b="1">
                <a:solidFill>
                  <a:schemeClr val="bg2">
                    <a:lumMod val="25000"/>
                  </a:schemeClr>
                </a:solidFill>
              </a:rPr>
              <a:t>2022 </a:t>
            </a:r>
          </a:p>
        </p:txBody>
      </p:sp>
      <p:cxnSp>
        <p:nvCxnSpPr>
          <p:cNvPr id="43" name="Straight Connector 42">
            <a:extLst>
              <a:ext uri="{FF2B5EF4-FFF2-40B4-BE49-F238E27FC236}">
                <a16:creationId xmlns:a16="http://schemas.microsoft.com/office/drawing/2014/main" id="{22469650-F4ED-472C-88D8-36EB1C1CFB76}"/>
              </a:ext>
            </a:extLst>
          </p:cNvPr>
          <p:cNvCxnSpPr>
            <a:cxnSpLocks/>
          </p:cNvCxnSpPr>
          <p:nvPr/>
        </p:nvCxnSpPr>
        <p:spPr>
          <a:xfrm>
            <a:off x="2247573" y="2917153"/>
            <a:ext cx="0" cy="100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0E055C8-74EA-4D28-99A7-9C162C5F734C}"/>
              </a:ext>
            </a:extLst>
          </p:cNvPr>
          <p:cNvSpPr/>
          <p:nvPr/>
        </p:nvSpPr>
        <p:spPr>
          <a:xfrm>
            <a:off x="4118072" y="2386114"/>
            <a:ext cx="1696298" cy="369332"/>
          </a:xfrm>
          <a:prstGeom prst="rect">
            <a:avLst/>
          </a:prstGeom>
        </p:spPr>
        <p:txBody>
          <a:bodyPr wrap="none">
            <a:spAutoFit/>
          </a:bodyPr>
          <a:lstStyle/>
          <a:p>
            <a:r>
              <a:rPr lang="en-AU" b="1">
                <a:solidFill>
                  <a:schemeClr val="accent5">
                    <a:lumMod val="60000"/>
                    <a:lumOff val="40000"/>
                  </a:schemeClr>
                </a:solidFill>
              </a:rPr>
              <a:t>Industry Testing</a:t>
            </a:r>
          </a:p>
        </p:txBody>
      </p:sp>
      <p:cxnSp>
        <p:nvCxnSpPr>
          <p:cNvPr id="57" name="Straight Connector 56">
            <a:extLst>
              <a:ext uri="{FF2B5EF4-FFF2-40B4-BE49-F238E27FC236}">
                <a16:creationId xmlns:a16="http://schemas.microsoft.com/office/drawing/2014/main" id="{B05238F9-89F6-48BB-A496-E30483C58331}"/>
              </a:ext>
            </a:extLst>
          </p:cNvPr>
          <p:cNvCxnSpPr>
            <a:cxnSpLocks/>
            <a:stCxn id="42" idx="4"/>
          </p:cNvCxnSpPr>
          <p:nvPr/>
        </p:nvCxnSpPr>
        <p:spPr>
          <a:xfrm>
            <a:off x="2913344" y="2116407"/>
            <a:ext cx="10360" cy="1872456"/>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DBD7369-103E-4A49-B07E-800833C11E87}"/>
              </a:ext>
            </a:extLst>
          </p:cNvPr>
          <p:cNvCxnSpPr>
            <a:cxnSpLocks/>
          </p:cNvCxnSpPr>
          <p:nvPr/>
        </p:nvCxnSpPr>
        <p:spPr>
          <a:xfrm>
            <a:off x="567368" y="2185844"/>
            <a:ext cx="7249" cy="1800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851D851-1107-401C-B9FC-25F79E8E31E4}"/>
              </a:ext>
            </a:extLst>
          </p:cNvPr>
          <p:cNvSpPr txBox="1"/>
          <p:nvPr/>
        </p:nvSpPr>
        <p:spPr>
          <a:xfrm>
            <a:off x="109072" y="3658923"/>
            <a:ext cx="614939" cy="307777"/>
          </a:xfrm>
          <a:prstGeom prst="rect">
            <a:avLst/>
          </a:prstGeom>
          <a:solidFill>
            <a:schemeClr val="bg2"/>
          </a:solidFill>
        </p:spPr>
        <p:txBody>
          <a:bodyPr wrap="square" rtlCol="0">
            <a:spAutoFit/>
          </a:bodyPr>
          <a:lstStyle/>
          <a:p>
            <a:r>
              <a:rPr lang="en-AU" sz="1400" b="1">
                <a:solidFill>
                  <a:schemeClr val="bg2">
                    <a:lumMod val="25000"/>
                  </a:schemeClr>
                </a:solidFill>
              </a:rPr>
              <a:t>2020 </a:t>
            </a:r>
          </a:p>
        </p:txBody>
      </p:sp>
      <p:sp>
        <p:nvSpPr>
          <p:cNvPr id="27" name="Rectangle: Rounded Corners 26">
            <a:extLst>
              <a:ext uri="{FF2B5EF4-FFF2-40B4-BE49-F238E27FC236}">
                <a16:creationId xmlns:a16="http://schemas.microsoft.com/office/drawing/2014/main" id="{2405CAB5-9683-4CBC-A2FD-DCE841217E15}"/>
              </a:ext>
            </a:extLst>
          </p:cNvPr>
          <p:cNvSpPr/>
          <p:nvPr/>
        </p:nvSpPr>
        <p:spPr>
          <a:xfrm>
            <a:off x="1535093" y="3953269"/>
            <a:ext cx="6362054" cy="396000"/>
          </a:xfrm>
          <a:prstGeom prst="roundRect">
            <a:avLst/>
          </a:prstGeom>
          <a:solidFill>
            <a:schemeClr val="bg2">
              <a:lumMod val="75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8" name="Table 6">
            <a:extLst>
              <a:ext uri="{FF2B5EF4-FFF2-40B4-BE49-F238E27FC236}">
                <a16:creationId xmlns:a16="http://schemas.microsoft.com/office/drawing/2014/main" id="{A3A24831-51C8-4993-A7EC-59CF88CA8316}"/>
              </a:ext>
            </a:extLst>
          </p:cNvPr>
          <p:cNvGraphicFramePr>
            <a:graphicFrameLocks noGrp="1"/>
          </p:cNvGraphicFramePr>
          <p:nvPr/>
        </p:nvGraphicFramePr>
        <p:xfrm>
          <a:off x="1575648" y="4015963"/>
          <a:ext cx="6280944" cy="304800"/>
        </p:xfrm>
        <a:graphic>
          <a:graphicData uri="http://schemas.openxmlformats.org/drawingml/2006/table">
            <a:tbl>
              <a:tblPr firstRow="1" bandRow="1">
                <a:tableStyleId>{5C22544A-7EE6-4342-B048-85BDC9FD1C3A}</a:tableStyleId>
              </a:tblPr>
              <a:tblGrid>
                <a:gridCol w="523412">
                  <a:extLst>
                    <a:ext uri="{9D8B030D-6E8A-4147-A177-3AD203B41FA5}">
                      <a16:colId xmlns:a16="http://schemas.microsoft.com/office/drawing/2014/main" val="1625275994"/>
                    </a:ext>
                  </a:extLst>
                </a:gridCol>
                <a:gridCol w="523412">
                  <a:extLst>
                    <a:ext uri="{9D8B030D-6E8A-4147-A177-3AD203B41FA5}">
                      <a16:colId xmlns:a16="http://schemas.microsoft.com/office/drawing/2014/main" val="4022237262"/>
                    </a:ext>
                  </a:extLst>
                </a:gridCol>
                <a:gridCol w="523412">
                  <a:extLst>
                    <a:ext uri="{9D8B030D-6E8A-4147-A177-3AD203B41FA5}">
                      <a16:colId xmlns:a16="http://schemas.microsoft.com/office/drawing/2014/main" val="2555872225"/>
                    </a:ext>
                  </a:extLst>
                </a:gridCol>
                <a:gridCol w="523412">
                  <a:extLst>
                    <a:ext uri="{9D8B030D-6E8A-4147-A177-3AD203B41FA5}">
                      <a16:colId xmlns:a16="http://schemas.microsoft.com/office/drawing/2014/main" val="3338917911"/>
                    </a:ext>
                  </a:extLst>
                </a:gridCol>
                <a:gridCol w="523412">
                  <a:extLst>
                    <a:ext uri="{9D8B030D-6E8A-4147-A177-3AD203B41FA5}">
                      <a16:colId xmlns:a16="http://schemas.microsoft.com/office/drawing/2014/main" val="1477907156"/>
                    </a:ext>
                  </a:extLst>
                </a:gridCol>
                <a:gridCol w="523412">
                  <a:extLst>
                    <a:ext uri="{9D8B030D-6E8A-4147-A177-3AD203B41FA5}">
                      <a16:colId xmlns:a16="http://schemas.microsoft.com/office/drawing/2014/main" val="555583821"/>
                    </a:ext>
                  </a:extLst>
                </a:gridCol>
                <a:gridCol w="523412">
                  <a:extLst>
                    <a:ext uri="{9D8B030D-6E8A-4147-A177-3AD203B41FA5}">
                      <a16:colId xmlns:a16="http://schemas.microsoft.com/office/drawing/2014/main" val="1197134631"/>
                    </a:ext>
                  </a:extLst>
                </a:gridCol>
                <a:gridCol w="523412">
                  <a:extLst>
                    <a:ext uri="{9D8B030D-6E8A-4147-A177-3AD203B41FA5}">
                      <a16:colId xmlns:a16="http://schemas.microsoft.com/office/drawing/2014/main" val="3171160828"/>
                    </a:ext>
                  </a:extLst>
                </a:gridCol>
                <a:gridCol w="523412">
                  <a:extLst>
                    <a:ext uri="{9D8B030D-6E8A-4147-A177-3AD203B41FA5}">
                      <a16:colId xmlns:a16="http://schemas.microsoft.com/office/drawing/2014/main" val="2540139210"/>
                    </a:ext>
                  </a:extLst>
                </a:gridCol>
                <a:gridCol w="523412">
                  <a:extLst>
                    <a:ext uri="{9D8B030D-6E8A-4147-A177-3AD203B41FA5}">
                      <a16:colId xmlns:a16="http://schemas.microsoft.com/office/drawing/2014/main" val="2189157976"/>
                    </a:ext>
                  </a:extLst>
                </a:gridCol>
                <a:gridCol w="523412">
                  <a:extLst>
                    <a:ext uri="{9D8B030D-6E8A-4147-A177-3AD203B41FA5}">
                      <a16:colId xmlns:a16="http://schemas.microsoft.com/office/drawing/2014/main" val="3616421236"/>
                    </a:ext>
                  </a:extLst>
                </a:gridCol>
                <a:gridCol w="523412">
                  <a:extLst>
                    <a:ext uri="{9D8B030D-6E8A-4147-A177-3AD203B41FA5}">
                      <a16:colId xmlns:a16="http://schemas.microsoft.com/office/drawing/2014/main" val="360218292"/>
                    </a:ext>
                  </a:extLst>
                </a:gridCol>
              </a:tblGrid>
              <a:tr h="265955">
                <a:tc>
                  <a:txBody>
                    <a:bodyPr/>
                    <a:lstStyle/>
                    <a:p>
                      <a:pPr marL="0" algn="l" defTabSz="801929" rtl="0" eaLnBrk="1" latinLnBrk="0" hangingPunct="1"/>
                      <a:r>
                        <a:rPr lang="en-AU" sz="1400" b="1" kern="1200">
                          <a:solidFill>
                            <a:schemeClr val="lt1"/>
                          </a:solidFill>
                          <a:latin typeface="+mn-lt"/>
                          <a:ea typeface="+mn-ea"/>
                          <a:cs typeface="+mn-cs"/>
                        </a:rPr>
                        <a:t>Jan</a:t>
                      </a:r>
                    </a:p>
                  </a:txBody>
                  <a:tcP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Feb</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Apr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Jul</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Aug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Sep</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Oct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Nov</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Dec</a:t>
                      </a:r>
                    </a:p>
                  </a:txBody>
                  <a:tcP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18935561"/>
                  </a:ext>
                </a:extLst>
              </a:tr>
            </a:tbl>
          </a:graphicData>
        </a:graphic>
      </p:graphicFrame>
      <p:sp>
        <p:nvSpPr>
          <p:cNvPr id="29" name="Rectangle 28">
            <a:extLst>
              <a:ext uri="{FF2B5EF4-FFF2-40B4-BE49-F238E27FC236}">
                <a16:creationId xmlns:a16="http://schemas.microsoft.com/office/drawing/2014/main" id="{772FBB43-F1B8-431F-B11B-2669DA7CAE79}"/>
              </a:ext>
            </a:extLst>
          </p:cNvPr>
          <p:cNvSpPr/>
          <p:nvPr/>
        </p:nvSpPr>
        <p:spPr>
          <a:xfrm>
            <a:off x="1560027" y="3669008"/>
            <a:ext cx="550151" cy="307777"/>
          </a:xfrm>
          <a:prstGeom prst="rect">
            <a:avLst/>
          </a:prstGeom>
        </p:spPr>
        <p:txBody>
          <a:bodyPr wrap="none">
            <a:spAutoFit/>
          </a:bodyPr>
          <a:lstStyle/>
          <a:p>
            <a:r>
              <a:rPr lang="en-AU" sz="1400" b="1">
                <a:solidFill>
                  <a:schemeClr val="bg2">
                    <a:lumMod val="25000"/>
                  </a:schemeClr>
                </a:solidFill>
              </a:rPr>
              <a:t>2021</a:t>
            </a:r>
          </a:p>
        </p:txBody>
      </p:sp>
      <p:sp>
        <p:nvSpPr>
          <p:cNvPr id="30" name="Rectangle: Rounded Corners 29">
            <a:extLst>
              <a:ext uri="{FF2B5EF4-FFF2-40B4-BE49-F238E27FC236}">
                <a16:creationId xmlns:a16="http://schemas.microsoft.com/office/drawing/2014/main" id="{59041F8E-870F-4AF8-99C7-AA5695A973FB}"/>
              </a:ext>
            </a:extLst>
          </p:cNvPr>
          <p:cNvSpPr/>
          <p:nvPr/>
        </p:nvSpPr>
        <p:spPr>
          <a:xfrm>
            <a:off x="8049270" y="3943744"/>
            <a:ext cx="2337772" cy="396000"/>
          </a:xfrm>
          <a:prstGeom prst="roundRect">
            <a:avLst/>
          </a:prstGeom>
          <a:solidFill>
            <a:schemeClr val="bg2">
              <a:lumMod val="50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9" name="Table 38">
            <a:extLst>
              <a:ext uri="{FF2B5EF4-FFF2-40B4-BE49-F238E27FC236}">
                <a16:creationId xmlns:a16="http://schemas.microsoft.com/office/drawing/2014/main" id="{27A9D33F-FAF3-4201-865A-820F0F741441}"/>
              </a:ext>
            </a:extLst>
          </p:cNvPr>
          <p:cNvGraphicFramePr>
            <a:graphicFrameLocks noGrp="1"/>
          </p:cNvGraphicFramePr>
          <p:nvPr/>
        </p:nvGraphicFramePr>
        <p:xfrm>
          <a:off x="8154750" y="4035277"/>
          <a:ext cx="2104544" cy="261610"/>
        </p:xfrm>
        <a:graphic>
          <a:graphicData uri="http://schemas.openxmlformats.org/drawingml/2006/table">
            <a:tbl>
              <a:tblPr firstRow="1" bandRow="1">
                <a:tableStyleId>{5C22544A-7EE6-4342-B048-85BDC9FD1C3A}</a:tableStyleId>
              </a:tblPr>
              <a:tblGrid>
                <a:gridCol w="526136">
                  <a:extLst>
                    <a:ext uri="{9D8B030D-6E8A-4147-A177-3AD203B41FA5}">
                      <a16:colId xmlns:a16="http://schemas.microsoft.com/office/drawing/2014/main" val="3123582968"/>
                    </a:ext>
                  </a:extLst>
                </a:gridCol>
                <a:gridCol w="526136">
                  <a:extLst>
                    <a:ext uri="{9D8B030D-6E8A-4147-A177-3AD203B41FA5}">
                      <a16:colId xmlns:a16="http://schemas.microsoft.com/office/drawing/2014/main" val="3032190726"/>
                    </a:ext>
                  </a:extLst>
                </a:gridCol>
                <a:gridCol w="526136">
                  <a:extLst>
                    <a:ext uri="{9D8B030D-6E8A-4147-A177-3AD203B41FA5}">
                      <a16:colId xmlns:a16="http://schemas.microsoft.com/office/drawing/2014/main" val="135026343"/>
                    </a:ext>
                  </a:extLst>
                </a:gridCol>
                <a:gridCol w="526136">
                  <a:extLst>
                    <a:ext uri="{9D8B030D-6E8A-4147-A177-3AD203B41FA5}">
                      <a16:colId xmlns:a16="http://schemas.microsoft.com/office/drawing/2014/main" val="321105717"/>
                    </a:ext>
                  </a:extLst>
                </a:gridCol>
              </a:tblGrid>
              <a:tr h="261610">
                <a:tc>
                  <a:txBody>
                    <a:bodyPr/>
                    <a:lstStyle/>
                    <a:p>
                      <a:pPr algn="ctr"/>
                      <a:r>
                        <a:rPr lang="en-AU" sz="1200"/>
                        <a:t>Jan</a:t>
                      </a:r>
                    </a:p>
                  </a:txBody>
                  <a:tcPr marL="36000" marR="36000" marT="36000" marB="3600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AU" sz="1200"/>
                        <a:t>Feb</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AU" sz="1200"/>
                        <a:t>Mar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AU" sz="1200"/>
                        <a:t>Apr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3136732394"/>
                  </a:ext>
                </a:extLst>
              </a:tr>
            </a:tbl>
          </a:graphicData>
        </a:graphic>
      </p:graphicFrame>
      <p:sp>
        <p:nvSpPr>
          <p:cNvPr id="31" name="Rectangle: Rounded Corners 30">
            <a:extLst>
              <a:ext uri="{FF2B5EF4-FFF2-40B4-BE49-F238E27FC236}">
                <a16:creationId xmlns:a16="http://schemas.microsoft.com/office/drawing/2014/main" id="{77131CD5-01B1-4164-A845-CC75879363B4}"/>
              </a:ext>
            </a:extLst>
          </p:cNvPr>
          <p:cNvSpPr/>
          <p:nvPr/>
        </p:nvSpPr>
        <p:spPr>
          <a:xfrm>
            <a:off x="124438" y="3937362"/>
            <a:ext cx="1203238" cy="396000"/>
          </a:xfrm>
          <a:prstGeom prst="roundRect">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2" name="Table 8">
            <a:extLst>
              <a:ext uri="{FF2B5EF4-FFF2-40B4-BE49-F238E27FC236}">
                <a16:creationId xmlns:a16="http://schemas.microsoft.com/office/drawing/2014/main" id="{FF9A83F3-BFB5-4F1C-8984-ABE382AE2FC2}"/>
              </a:ext>
            </a:extLst>
          </p:cNvPr>
          <p:cNvGraphicFramePr>
            <a:graphicFrameLocks noGrp="1"/>
          </p:cNvGraphicFramePr>
          <p:nvPr/>
        </p:nvGraphicFramePr>
        <p:xfrm>
          <a:off x="211536" y="4005563"/>
          <a:ext cx="1045764" cy="304800"/>
        </p:xfrm>
        <a:graphic>
          <a:graphicData uri="http://schemas.openxmlformats.org/drawingml/2006/table">
            <a:tbl>
              <a:tblPr firstRow="1" bandRow="1">
                <a:tableStyleId>{5C22544A-7EE6-4342-B048-85BDC9FD1C3A}</a:tableStyleId>
              </a:tblPr>
              <a:tblGrid>
                <a:gridCol w="522882">
                  <a:extLst>
                    <a:ext uri="{9D8B030D-6E8A-4147-A177-3AD203B41FA5}">
                      <a16:colId xmlns:a16="http://schemas.microsoft.com/office/drawing/2014/main" val="3553821153"/>
                    </a:ext>
                  </a:extLst>
                </a:gridCol>
                <a:gridCol w="522882">
                  <a:extLst>
                    <a:ext uri="{9D8B030D-6E8A-4147-A177-3AD203B41FA5}">
                      <a16:colId xmlns:a16="http://schemas.microsoft.com/office/drawing/2014/main" val="2796133565"/>
                    </a:ext>
                  </a:extLst>
                </a:gridCol>
              </a:tblGrid>
              <a:tr h="206351">
                <a:tc>
                  <a:txBody>
                    <a:bodyPr/>
                    <a:lstStyle/>
                    <a:p>
                      <a:pPr algn="ctr"/>
                      <a:r>
                        <a:rPr lang="en-AU" sz="1400"/>
                        <a:t>Nov</a:t>
                      </a:r>
                      <a:endParaRPr lang="en-AU"/>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a:t>Dec</a:t>
                      </a:r>
                      <a:endParaRPr lang="en-AU"/>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2081680"/>
                  </a:ext>
                </a:extLst>
              </a:tr>
            </a:tbl>
          </a:graphicData>
        </a:graphic>
      </p:graphicFrame>
      <p:sp>
        <p:nvSpPr>
          <p:cNvPr id="4" name="Rectangle 3">
            <a:extLst>
              <a:ext uri="{FF2B5EF4-FFF2-40B4-BE49-F238E27FC236}">
                <a16:creationId xmlns:a16="http://schemas.microsoft.com/office/drawing/2014/main" id="{56519A80-D67A-44FA-82B3-55950A64AC76}"/>
              </a:ext>
            </a:extLst>
          </p:cNvPr>
          <p:cNvSpPr/>
          <p:nvPr/>
        </p:nvSpPr>
        <p:spPr>
          <a:xfrm>
            <a:off x="4184446" y="6401214"/>
            <a:ext cx="1434495" cy="369332"/>
          </a:xfrm>
          <a:prstGeom prst="rect">
            <a:avLst/>
          </a:prstGeom>
        </p:spPr>
        <p:txBody>
          <a:bodyPr wrap="none">
            <a:spAutoFit/>
          </a:bodyPr>
          <a:lstStyle/>
          <a:p>
            <a:r>
              <a:rPr lang="en-AU" b="1">
                <a:solidFill>
                  <a:schemeClr val="accent5">
                    <a:lumMod val="60000"/>
                    <a:lumOff val="40000"/>
                  </a:schemeClr>
                </a:solidFill>
              </a:rPr>
              <a:t>Market Trials</a:t>
            </a:r>
            <a:endParaRPr lang="en-AU"/>
          </a:p>
        </p:txBody>
      </p:sp>
      <p:sp>
        <p:nvSpPr>
          <p:cNvPr id="5" name="Rectangle 4">
            <a:extLst>
              <a:ext uri="{FF2B5EF4-FFF2-40B4-BE49-F238E27FC236}">
                <a16:creationId xmlns:a16="http://schemas.microsoft.com/office/drawing/2014/main" id="{37227BFC-F7AD-460F-8FB6-E97C8EB994D0}"/>
              </a:ext>
            </a:extLst>
          </p:cNvPr>
          <p:cNvSpPr/>
          <p:nvPr/>
        </p:nvSpPr>
        <p:spPr>
          <a:xfrm>
            <a:off x="16424" y="1640491"/>
            <a:ext cx="1203235" cy="400110"/>
          </a:xfrm>
          <a:prstGeom prst="rect">
            <a:avLst/>
          </a:prstGeom>
        </p:spPr>
        <p:txBody>
          <a:bodyPr wrap="square">
            <a:spAutoFit/>
          </a:bodyPr>
          <a:lstStyle/>
          <a:p>
            <a:pPr algn="ctr">
              <a:spcAft>
                <a:spcPts val="200"/>
              </a:spcAft>
            </a:pPr>
            <a:r>
              <a:rPr lang="en-AU" sz="1000"/>
              <a:t>29-Nov: Dispatch Industry Test starts</a:t>
            </a:r>
          </a:p>
        </p:txBody>
      </p:sp>
      <p:sp>
        <p:nvSpPr>
          <p:cNvPr id="35" name="Flowchart: Connector 34">
            <a:extLst>
              <a:ext uri="{FF2B5EF4-FFF2-40B4-BE49-F238E27FC236}">
                <a16:creationId xmlns:a16="http://schemas.microsoft.com/office/drawing/2014/main" id="{E3F35EF2-2A36-45A6-B74E-69027F6E3FA4}"/>
              </a:ext>
            </a:extLst>
          </p:cNvPr>
          <p:cNvSpPr/>
          <p:nvPr/>
        </p:nvSpPr>
        <p:spPr>
          <a:xfrm>
            <a:off x="500763" y="1982364"/>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 name="Rectangle 6">
            <a:extLst>
              <a:ext uri="{FF2B5EF4-FFF2-40B4-BE49-F238E27FC236}">
                <a16:creationId xmlns:a16="http://schemas.microsoft.com/office/drawing/2014/main" id="{BB8DE9C8-4618-470D-8AAD-4ED4E8104019}"/>
              </a:ext>
            </a:extLst>
          </p:cNvPr>
          <p:cNvSpPr/>
          <p:nvPr/>
        </p:nvSpPr>
        <p:spPr>
          <a:xfrm>
            <a:off x="2140312" y="1661391"/>
            <a:ext cx="1411985" cy="400110"/>
          </a:xfrm>
          <a:prstGeom prst="rect">
            <a:avLst/>
          </a:prstGeom>
        </p:spPr>
        <p:txBody>
          <a:bodyPr wrap="square">
            <a:spAutoFit/>
          </a:bodyPr>
          <a:lstStyle/>
          <a:p>
            <a:pPr algn="ctr">
              <a:spcAft>
                <a:spcPts val="200"/>
              </a:spcAft>
            </a:pPr>
            <a:r>
              <a:rPr lang="en-AU" sz="1000"/>
              <a:t>15-Mar: Dispatch Industry Test concludes</a:t>
            </a:r>
          </a:p>
        </p:txBody>
      </p:sp>
      <p:sp>
        <p:nvSpPr>
          <p:cNvPr id="42" name="Flowchart: Connector 41">
            <a:extLst>
              <a:ext uri="{FF2B5EF4-FFF2-40B4-BE49-F238E27FC236}">
                <a16:creationId xmlns:a16="http://schemas.microsoft.com/office/drawing/2014/main" id="{037E1CC9-8769-4C3D-A47F-B67E5FE5F27B}"/>
              </a:ext>
            </a:extLst>
          </p:cNvPr>
          <p:cNvSpPr/>
          <p:nvPr/>
        </p:nvSpPr>
        <p:spPr>
          <a:xfrm>
            <a:off x="2841344" y="1972407"/>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12" name="Straight Arrow Connector 11">
            <a:extLst>
              <a:ext uri="{FF2B5EF4-FFF2-40B4-BE49-F238E27FC236}">
                <a16:creationId xmlns:a16="http://schemas.microsoft.com/office/drawing/2014/main" id="{A85E93AF-18C2-4CC7-A2B9-DBDE76CC6F9A}"/>
              </a:ext>
            </a:extLst>
          </p:cNvPr>
          <p:cNvCxnSpPr>
            <a:cxnSpLocks/>
          </p:cNvCxnSpPr>
          <p:nvPr/>
        </p:nvCxnSpPr>
        <p:spPr>
          <a:xfrm flipV="1">
            <a:off x="752586" y="2063600"/>
            <a:ext cx="1983948" cy="8022"/>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73EC95-8DDB-46FE-B31B-1403B8D073CC}"/>
              </a:ext>
            </a:extLst>
          </p:cNvPr>
          <p:cNvSpPr txBox="1"/>
          <p:nvPr/>
        </p:nvSpPr>
        <p:spPr>
          <a:xfrm>
            <a:off x="1350765" y="1886192"/>
            <a:ext cx="692332" cy="369332"/>
          </a:xfrm>
          <a:prstGeom prst="rect">
            <a:avLst/>
          </a:prstGeom>
          <a:solidFill>
            <a:schemeClr val="bg2"/>
          </a:solidFill>
        </p:spPr>
        <p:txBody>
          <a:bodyPr wrap="square" rtlCol="0">
            <a:spAutoFit/>
          </a:bodyPr>
          <a:lstStyle/>
          <a:p>
            <a:pPr algn="ctr"/>
            <a:r>
              <a:rPr lang="en-AU" sz="900" b="1">
                <a:solidFill>
                  <a:srgbClr val="583A5F"/>
                </a:solidFill>
              </a:rPr>
              <a:t>Dispatch Testing</a:t>
            </a:r>
            <a:endParaRPr lang="en-AU" sz="1200" b="1">
              <a:solidFill>
                <a:srgbClr val="583A5F"/>
              </a:solidFill>
            </a:endParaRPr>
          </a:p>
        </p:txBody>
      </p:sp>
      <p:sp>
        <p:nvSpPr>
          <p:cNvPr id="50" name="Rectangle 49">
            <a:extLst>
              <a:ext uri="{FF2B5EF4-FFF2-40B4-BE49-F238E27FC236}">
                <a16:creationId xmlns:a16="http://schemas.microsoft.com/office/drawing/2014/main" id="{2E5BE36A-70E5-49BB-8610-2ACC8EABC7B8}"/>
              </a:ext>
            </a:extLst>
          </p:cNvPr>
          <p:cNvSpPr/>
          <p:nvPr/>
        </p:nvSpPr>
        <p:spPr>
          <a:xfrm>
            <a:off x="1505411" y="2257294"/>
            <a:ext cx="1912536" cy="400110"/>
          </a:xfrm>
          <a:prstGeom prst="rect">
            <a:avLst/>
          </a:prstGeom>
          <a:solidFill>
            <a:schemeClr val="bg2"/>
          </a:solidFill>
        </p:spPr>
        <p:txBody>
          <a:bodyPr wrap="square">
            <a:spAutoFit/>
          </a:bodyPr>
          <a:lstStyle/>
          <a:p>
            <a:pPr algn="ctr">
              <a:spcAft>
                <a:spcPts val="200"/>
              </a:spcAft>
            </a:pPr>
            <a:r>
              <a:rPr lang="en-AU" sz="1000"/>
              <a:t>17-Feb: Settlements Industry Test starts &amp; 15-Mar: concludes</a:t>
            </a:r>
          </a:p>
        </p:txBody>
      </p:sp>
      <p:sp>
        <p:nvSpPr>
          <p:cNvPr id="53" name="Flowchart: Connector 52">
            <a:extLst>
              <a:ext uri="{FF2B5EF4-FFF2-40B4-BE49-F238E27FC236}">
                <a16:creationId xmlns:a16="http://schemas.microsoft.com/office/drawing/2014/main" id="{83110C64-5A5E-4F82-AFEE-0531EAC2C836}"/>
              </a:ext>
            </a:extLst>
          </p:cNvPr>
          <p:cNvSpPr/>
          <p:nvPr/>
        </p:nvSpPr>
        <p:spPr>
          <a:xfrm>
            <a:off x="2192370" y="2659744"/>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62" name="Flowchart: Connector 61">
            <a:extLst>
              <a:ext uri="{FF2B5EF4-FFF2-40B4-BE49-F238E27FC236}">
                <a16:creationId xmlns:a16="http://schemas.microsoft.com/office/drawing/2014/main" id="{98263C74-6501-45A4-A0FC-B01EA946A094}"/>
              </a:ext>
            </a:extLst>
          </p:cNvPr>
          <p:cNvSpPr/>
          <p:nvPr/>
        </p:nvSpPr>
        <p:spPr>
          <a:xfrm>
            <a:off x="2855723" y="265662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33" name="Straight Arrow Connector 32">
            <a:extLst>
              <a:ext uri="{FF2B5EF4-FFF2-40B4-BE49-F238E27FC236}">
                <a16:creationId xmlns:a16="http://schemas.microsoft.com/office/drawing/2014/main" id="{19F88CD5-F775-4EF3-AE90-38DBBA9E74E4}"/>
              </a:ext>
            </a:extLst>
          </p:cNvPr>
          <p:cNvCxnSpPr/>
          <p:nvPr/>
        </p:nvCxnSpPr>
        <p:spPr>
          <a:xfrm>
            <a:off x="2433104" y="2785652"/>
            <a:ext cx="360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886ABD9D-DDDB-4A9E-BF0C-F12E4CD7AC9C}"/>
              </a:ext>
            </a:extLst>
          </p:cNvPr>
          <p:cNvSpPr/>
          <p:nvPr/>
        </p:nvSpPr>
        <p:spPr>
          <a:xfrm>
            <a:off x="2260790" y="2797091"/>
            <a:ext cx="700833" cy="369332"/>
          </a:xfrm>
          <a:prstGeom prst="rect">
            <a:avLst/>
          </a:prstGeom>
        </p:spPr>
        <p:txBody>
          <a:bodyPr wrap="none">
            <a:spAutoFit/>
          </a:bodyPr>
          <a:lstStyle/>
          <a:p>
            <a:pPr algn="ctr"/>
            <a:r>
              <a:rPr lang="en-AU" sz="900" b="1">
                <a:solidFill>
                  <a:srgbClr val="583A5F"/>
                </a:solidFill>
              </a:rPr>
              <a:t>Settlem’ts </a:t>
            </a:r>
          </a:p>
          <a:p>
            <a:pPr algn="ctr"/>
            <a:r>
              <a:rPr lang="en-AU" sz="900" b="1">
                <a:solidFill>
                  <a:srgbClr val="583A5F"/>
                </a:solidFill>
              </a:rPr>
              <a:t>Testing</a:t>
            </a:r>
          </a:p>
        </p:txBody>
      </p:sp>
      <p:sp>
        <p:nvSpPr>
          <p:cNvPr id="46" name="Rectangle 45">
            <a:extLst>
              <a:ext uri="{FF2B5EF4-FFF2-40B4-BE49-F238E27FC236}">
                <a16:creationId xmlns:a16="http://schemas.microsoft.com/office/drawing/2014/main" id="{D2EB4C55-D3E4-4B48-9EE0-F34905B02C20}"/>
              </a:ext>
            </a:extLst>
          </p:cNvPr>
          <p:cNvSpPr/>
          <p:nvPr/>
        </p:nvSpPr>
        <p:spPr>
          <a:xfrm>
            <a:off x="1811142" y="3194648"/>
            <a:ext cx="1603923" cy="380480"/>
          </a:xfrm>
          <a:prstGeom prst="rect">
            <a:avLst/>
          </a:prstGeom>
          <a:solidFill>
            <a:schemeClr val="bg2"/>
          </a:solidFill>
        </p:spPr>
        <p:txBody>
          <a:bodyPr wrap="square" lIns="36000" tIns="36000" rIns="36000" bIns="36000">
            <a:spAutoFit/>
          </a:bodyPr>
          <a:lstStyle/>
          <a:p>
            <a:pPr algn="ctr">
              <a:spcAft>
                <a:spcPts val="200"/>
              </a:spcAft>
            </a:pPr>
            <a:r>
              <a:rPr lang="en-AU" sz="1000"/>
              <a:t>1-Feb Retail MDM/B2M starts &amp; 3-Mar: concludes</a:t>
            </a:r>
          </a:p>
        </p:txBody>
      </p:sp>
      <p:sp>
        <p:nvSpPr>
          <p:cNvPr id="47" name="Rectangle 46">
            <a:extLst>
              <a:ext uri="{FF2B5EF4-FFF2-40B4-BE49-F238E27FC236}">
                <a16:creationId xmlns:a16="http://schemas.microsoft.com/office/drawing/2014/main" id="{21133544-11C1-4559-91A7-92BAC186AABE}"/>
              </a:ext>
            </a:extLst>
          </p:cNvPr>
          <p:cNvSpPr/>
          <p:nvPr/>
        </p:nvSpPr>
        <p:spPr>
          <a:xfrm>
            <a:off x="2258780" y="3672981"/>
            <a:ext cx="723275" cy="223138"/>
          </a:xfrm>
          <a:prstGeom prst="rect">
            <a:avLst/>
          </a:prstGeom>
        </p:spPr>
        <p:txBody>
          <a:bodyPr wrap="none">
            <a:spAutoFit/>
          </a:bodyPr>
          <a:lstStyle/>
          <a:p>
            <a:r>
              <a:rPr lang="en-AU" sz="850" b="1">
                <a:solidFill>
                  <a:srgbClr val="583A5F"/>
                </a:solidFill>
              </a:rPr>
              <a:t>MDM/B2M </a:t>
            </a:r>
          </a:p>
        </p:txBody>
      </p:sp>
      <p:sp>
        <p:nvSpPr>
          <p:cNvPr id="64" name="Flowchart: Connector 63">
            <a:extLst>
              <a:ext uri="{FF2B5EF4-FFF2-40B4-BE49-F238E27FC236}">
                <a16:creationId xmlns:a16="http://schemas.microsoft.com/office/drawing/2014/main" id="{B6BE4114-D128-4D65-9254-57EAA114610A}"/>
              </a:ext>
            </a:extLst>
          </p:cNvPr>
          <p:cNvSpPr/>
          <p:nvPr/>
        </p:nvSpPr>
        <p:spPr>
          <a:xfrm>
            <a:off x="2855723" y="3516678"/>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63" name="Flowchart: Connector 62">
            <a:extLst>
              <a:ext uri="{FF2B5EF4-FFF2-40B4-BE49-F238E27FC236}">
                <a16:creationId xmlns:a16="http://schemas.microsoft.com/office/drawing/2014/main" id="{A9F1EE93-1BD2-42F6-8814-181C54D5A4C4}"/>
              </a:ext>
            </a:extLst>
          </p:cNvPr>
          <p:cNvSpPr/>
          <p:nvPr/>
        </p:nvSpPr>
        <p:spPr>
          <a:xfrm>
            <a:off x="2192370" y="353414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65" name="Straight Connector 64">
            <a:extLst>
              <a:ext uri="{FF2B5EF4-FFF2-40B4-BE49-F238E27FC236}">
                <a16:creationId xmlns:a16="http://schemas.microsoft.com/office/drawing/2014/main" id="{A84E48CD-4420-498D-BFB3-96E5910D6516}"/>
              </a:ext>
            </a:extLst>
          </p:cNvPr>
          <p:cNvCxnSpPr>
            <a:cxnSpLocks/>
          </p:cNvCxnSpPr>
          <p:nvPr/>
        </p:nvCxnSpPr>
        <p:spPr>
          <a:xfrm>
            <a:off x="4838540" y="4385304"/>
            <a:ext cx="7249" cy="122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BFCAC1B0-44F1-4B1A-9E58-7FF2DCA857E7}"/>
              </a:ext>
            </a:extLst>
          </p:cNvPr>
          <p:cNvSpPr/>
          <p:nvPr/>
        </p:nvSpPr>
        <p:spPr>
          <a:xfrm>
            <a:off x="4118072" y="5695020"/>
            <a:ext cx="1195582" cy="400110"/>
          </a:xfrm>
          <a:prstGeom prst="rect">
            <a:avLst/>
          </a:prstGeom>
        </p:spPr>
        <p:txBody>
          <a:bodyPr wrap="square">
            <a:spAutoFit/>
          </a:bodyPr>
          <a:lstStyle/>
          <a:p>
            <a:pPr algn="ctr">
              <a:spcAft>
                <a:spcPts val="200"/>
              </a:spcAft>
            </a:pPr>
            <a:r>
              <a:rPr lang="en-AU" sz="1000"/>
              <a:t>5-Jul:5MS Market Trial starts</a:t>
            </a:r>
          </a:p>
        </p:txBody>
      </p:sp>
      <p:sp>
        <p:nvSpPr>
          <p:cNvPr id="67" name="Flowchart: Connector 66">
            <a:extLst>
              <a:ext uri="{FF2B5EF4-FFF2-40B4-BE49-F238E27FC236}">
                <a16:creationId xmlns:a16="http://schemas.microsoft.com/office/drawing/2014/main" id="{AA5948A4-DB1E-4C46-BF7B-7DC297A983F4}"/>
              </a:ext>
            </a:extLst>
          </p:cNvPr>
          <p:cNvSpPr/>
          <p:nvPr/>
        </p:nvSpPr>
        <p:spPr>
          <a:xfrm>
            <a:off x="4766540" y="5460723"/>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68" name="Straight Connector 67">
            <a:extLst>
              <a:ext uri="{FF2B5EF4-FFF2-40B4-BE49-F238E27FC236}">
                <a16:creationId xmlns:a16="http://schemas.microsoft.com/office/drawing/2014/main" id="{C079D46A-B4F2-46B4-92B2-290B770F714F}"/>
              </a:ext>
            </a:extLst>
          </p:cNvPr>
          <p:cNvCxnSpPr>
            <a:cxnSpLocks/>
          </p:cNvCxnSpPr>
          <p:nvPr/>
        </p:nvCxnSpPr>
        <p:spPr>
          <a:xfrm>
            <a:off x="5629566" y="4367566"/>
            <a:ext cx="7249" cy="1260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B98CD6DF-08DE-444B-984F-B0543F587AC0}"/>
              </a:ext>
            </a:extLst>
          </p:cNvPr>
          <p:cNvSpPr/>
          <p:nvPr/>
        </p:nvSpPr>
        <p:spPr>
          <a:xfrm>
            <a:off x="4882689" y="5072574"/>
            <a:ext cx="779380" cy="369332"/>
          </a:xfrm>
          <a:prstGeom prst="rect">
            <a:avLst/>
          </a:prstGeom>
        </p:spPr>
        <p:txBody>
          <a:bodyPr wrap="none">
            <a:spAutoFit/>
          </a:bodyPr>
          <a:lstStyle/>
          <a:p>
            <a:pPr algn="ctr"/>
            <a:r>
              <a:rPr lang="en-AU" sz="900" b="1">
                <a:solidFill>
                  <a:srgbClr val="583A5F"/>
                </a:solidFill>
              </a:rPr>
              <a:t>5MS </a:t>
            </a:r>
          </a:p>
          <a:p>
            <a:pPr algn="ctr"/>
            <a:r>
              <a:rPr lang="en-AU" sz="900" b="1">
                <a:solidFill>
                  <a:srgbClr val="583A5F"/>
                </a:solidFill>
              </a:rPr>
              <a:t>Market Trial</a:t>
            </a:r>
          </a:p>
        </p:txBody>
      </p:sp>
      <p:cxnSp>
        <p:nvCxnSpPr>
          <p:cNvPr id="72" name="Straight Arrow Connector 71">
            <a:extLst>
              <a:ext uri="{FF2B5EF4-FFF2-40B4-BE49-F238E27FC236}">
                <a16:creationId xmlns:a16="http://schemas.microsoft.com/office/drawing/2014/main" id="{FD9D67D1-B610-40CC-B0BA-33AFC1F13712}"/>
              </a:ext>
            </a:extLst>
          </p:cNvPr>
          <p:cNvCxnSpPr/>
          <p:nvPr/>
        </p:nvCxnSpPr>
        <p:spPr>
          <a:xfrm>
            <a:off x="5056379" y="5532203"/>
            <a:ext cx="432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0E9F969-02F5-4EE1-9589-A1F2A0673A51}"/>
              </a:ext>
            </a:extLst>
          </p:cNvPr>
          <p:cNvCxnSpPr>
            <a:cxnSpLocks/>
          </p:cNvCxnSpPr>
          <p:nvPr/>
        </p:nvCxnSpPr>
        <p:spPr>
          <a:xfrm>
            <a:off x="8859682" y="4385303"/>
            <a:ext cx="0" cy="792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34D399A-959F-47AC-9E9F-642265A0AEA2}"/>
              </a:ext>
            </a:extLst>
          </p:cNvPr>
          <p:cNvCxnSpPr>
            <a:cxnSpLocks/>
          </p:cNvCxnSpPr>
          <p:nvPr/>
        </p:nvCxnSpPr>
        <p:spPr>
          <a:xfrm>
            <a:off x="9574057" y="4366253"/>
            <a:ext cx="0" cy="82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76" name="Flowchart: Connector 75">
            <a:extLst>
              <a:ext uri="{FF2B5EF4-FFF2-40B4-BE49-F238E27FC236}">
                <a16:creationId xmlns:a16="http://schemas.microsoft.com/office/drawing/2014/main" id="{CEBC3686-FA24-4B79-9963-BAEC694CFD92}"/>
              </a:ext>
            </a:extLst>
          </p:cNvPr>
          <p:cNvSpPr/>
          <p:nvPr/>
        </p:nvSpPr>
        <p:spPr>
          <a:xfrm>
            <a:off x="8787682" y="5174464"/>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7" name="Flowchart: Connector 76">
            <a:extLst>
              <a:ext uri="{FF2B5EF4-FFF2-40B4-BE49-F238E27FC236}">
                <a16:creationId xmlns:a16="http://schemas.microsoft.com/office/drawing/2014/main" id="{0BBBD321-C6E7-48DA-AF1A-D5219AF2C758}"/>
              </a:ext>
            </a:extLst>
          </p:cNvPr>
          <p:cNvSpPr/>
          <p:nvPr/>
        </p:nvSpPr>
        <p:spPr>
          <a:xfrm>
            <a:off x="9502057" y="517416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8" name="Rectangle 77">
            <a:extLst>
              <a:ext uri="{FF2B5EF4-FFF2-40B4-BE49-F238E27FC236}">
                <a16:creationId xmlns:a16="http://schemas.microsoft.com/office/drawing/2014/main" id="{B107070C-97E5-499F-8126-BD1D54CD390D}"/>
              </a:ext>
            </a:extLst>
          </p:cNvPr>
          <p:cNvSpPr/>
          <p:nvPr/>
        </p:nvSpPr>
        <p:spPr>
          <a:xfrm>
            <a:off x="8817332" y="4804980"/>
            <a:ext cx="779380" cy="369332"/>
          </a:xfrm>
          <a:prstGeom prst="rect">
            <a:avLst/>
          </a:prstGeom>
        </p:spPr>
        <p:txBody>
          <a:bodyPr wrap="none">
            <a:spAutoFit/>
          </a:bodyPr>
          <a:lstStyle/>
          <a:p>
            <a:pPr algn="ctr"/>
            <a:r>
              <a:rPr lang="en-AU" sz="900" b="1">
                <a:solidFill>
                  <a:srgbClr val="583A5F"/>
                </a:solidFill>
              </a:rPr>
              <a:t>GS </a:t>
            </a:r>
          </a:p>
          <a:p>
            <a:pPr algn="ctr"/>
            <a:r>
              <a:rPr lang="en-AU" sz="900" b="1">
                <a:solidFill>
                  <a:srgbClr val="583A5F"/>
                </a:solidFill>
              </a:rPr>
              <a:t>Market Trial</a:t>
            </a:r>
          </a:p>
        </p:txBody>
      </p:sp>
      <p:cxnSp>
        <p:nvCxnSpPr>
          <p:cNvPr id="79" name="Straight Arrow Connector 78">
            <a:extLst>
              <a:ext uri="{FF2B5EF4-FFF2-40B4-BE49-F238E27FC236}">
                <a16:creationId xmlns:a16="http://schemas.microsoft.com/office/drawing/2014/main" id="{9BAE462A-F98E-4AEB-9409-74F26E6FB705}"/>
              </a:ext>
            </a:extLst>
          </p:cNvPr>
          <p:cNvCxnSpPr/>
          <p:nvPr/>
        </p:nvCxnSpPr>
        <p:spPr>
          <a:xfrm>
            <a:off x="9004955" y="5246169"/>
            <a:ext cx="432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935A40C1-3E7A-48C2-BBD8-D5D43B32EB76}"/>
              </a:ext>
            </a:extLst>
          </p:cNvPr>
          <p:cNvSpPr/>
          <p:nvPr/>
        </p:nvSpPr>
        <p:spPr>
          <a:xfrm>
            <a:off x="9222419" y="5402891"/>
            <a:ext cx="1161986" cy="553998"/>
          </a:xfrm>
          <a:prstGeom prst="rect">
            <a:avLst/>
          </a:prstGeom>
        </p:spPr>
        <p:txBody>
          <a:bodyPr wrap="square">
            <a:spAutoFit/>
          </a:bodyPr>
          <a:lstStyle/>
          <a:p>
            <a:pPr algn="ctr">
              <a:spcAft>
                <a:spcPts val="200"/>
              </a:spcAft>
            </a:pPr>
            <a:r>
              <a:rPr lang="en-AU" sz="1000"/>
              <a:t>15-Mar:5MS Market Trial Concludes</a:t>
            </a:r>
          </a:p>
        </p:txBody>
      </p:sp>
      <p:sp>
        <p:nvSpPr>
          <p:cNvPr id="81" name="Rectangle 80">
            <a:extLst>
              <a:ext uri="{FF2B5EF4-FFF2-40B4-BE49-F238E27FC236}">
                <a16:creationId xmlns:a16="http://schemas.microsoft.com/office/drawing/2014/main" id="{30FE7387-65FF-4240-BBD2-F28B4C652718}"/>
              </a:ext>
            </a:extLst>
          </p:cNvPr>
          <p:cNvSpPr/>
          <p:nvPr/>
        </p:nvSpPr>
        <p:spPr>
          <a:xfrm>
            <a:off x="8206689" y="5423629"/>
            <a:ext cx="1161986" cy="553998"/>
          </a:xfrm>
          <a:prstGeom prst="rect">
            <a:avLst/>
          </a:prstGeom>
        </p:spPr>
        <p:txBody>
          <a:bodyPr wrap="square">
            <a:spAutoFit/>
          </a:bodyPr>
          <a:lstStyle/>
          <a:p>
            <a:pPr algn="ctr">
              <a:spcAft>
                <a:spcPts val="200"/>
              </a:spcAft>
            </a:pPr>
            <a:r>
              <a:rPr lang="en-AU" sz="1000"/>
              <a:t>1-Feb:5MS </a:t>
            </a:r>
            <a:br>
              <a:rPr lang="en-AU" sz="1000"/>
            </a:br>
            <a:r>
              <a:rPr lang="en-AU" sz="1000"/>
              <a:t>Market Trial </a:t>
            </a:r>
            <a:br>
              <a:rPr lang="en-AU" sz="1000"/>
            </a:br>
            <a:r>
              <a:rPr lang="en-AU" sz="1000"/>
              <a:t>starts</a:t>
            </a:r>
          </a:p>
        </p:txBody>
      </p:sp>
      <p:sp>
        <p:nvSpPr>
          <p:cNvPr id="83" name="Rectangle 82">
            <a:extLst>
              <a:ext uri="{FF2B5EF4-FFF2-40B4-BE49-F238E27FC236}">
                <a16:creationId xmlns:a16="http://schemas.microsoft.com/office/drawing/2014/main" id="{01997D63-AD95-4C49-8379-81ABE10F406A}"/>
              </a:ext>
            </a:extLst>
          </p:cNvPr>
          <p:cNvSpPr/>
          <p:nvPr/>
        </p:nvSpPr>
        <p:spPr>
          <a:xfrm>
            <a:off x="2620417" y="5058191"/>
            <a:ext cx="1808699" cy="400110"/>
          </a:xfrm>
          <a:prstGeom prst="rect">
            <a:avLst/>
          </a:prstGeom>
        </p:spPr>
        <p:txBody>
          <a:bodyPr wrap="square">
            <a:spAutoFit/>
          </a:bodyPr>
          <a:lstStyle/>
          <a:p>
            <a:r>
              <a:rPr lang="en-AU" sz="1000"/>
              <a:t>Sept20: 5MS Market Trial Plan through to May21</a:t>
            </a:r>
          </a:p>
        </p:txBody>
      </p:sp>
      <p:sp>
        <p:nvSpPr>
          <p:cNvPr id="84" name="Flowchart: Connector 83">
            <a:extLst>
              <a:ext uri="{FF2B5EF4-FFF2-40B4-BE49-F238E27FC236}">
                <a16:creationId xmlns:a16="http://schemas.microsoft.com/office/drawing/2014/main" id="{413275C4-FCD0-4A8B-BA1E-606E6CCC2E42}"/>
              </a:ext>
            </a:extLst>
          </p:cNvPr>
          <p:cNvSpPr/>
          <p:nvPr/>
        </p:nvSpPr>
        <p:spPr>
          <a:xfrm>
            <a:off x="5557566" y="5460203"/>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85" name="Straight Connector 84">
            <a:extLst>
              <a:ext uri="{FF2B5EF4-FFF2-40B4-BE49-F238E27FC236}">
                <a16:creationId xmlns:a16="http://schemas.microsoft.com/office/drawing/2014/main" id="{61578C58-0784-4CA5-9465-CD32DEBBDED2}"/>
              </a:ext>
            </a:extLst>
          </p:cNvPr>
          <p:cNvCxnSpPr>
            <a:cxnSpLocks/>
          </p:cNvCxnSpPr>
          <p:nvPr/>
        </p:nvCxnSpPr>
        <p:spPr>
          <a:xfrm>
            <a:off x="3885602" y="4376369"/>
            <a:ext cx="7249" cy="57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86" name="Flowchart: Connector 85">
            <a:extLst>
              <a:ext uri="{FF2B5EF4-FFF2-40B4-BE49-F238E27FC236}">
                <a16:creationId xmlns:a16="http://schemas.microsoft.com/office/drawing/2014/main" id="{E94854D9-FCA9-4A2B-A915-BAACE3D79BDC}"/>
              </a:ext>
            </a:extLst>
          </p:cNvPr>
          <p:cNvSpPr/>
          <p:nvPr/>
        </p:nvSpPr>
        <p:spPr>
          <a:xfrm>
            <a:off x="3835935" y="4885685"/>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100" name="Straight Arrow Connector 99">
            <a:extLst>
              <a:ext uri="{FF2B5EF4-FFF2-40B4-BE49-F238E27FC236}">
                <a16:creationId xmlns:a16="http://schemas.microsoft.com/office/drawing/2014/main" id="{FF98E84E-E606-4D4F-975B-88082E4EC19D}"/>
              </a:ext>
            </a:extLst>
          </p:cNvPr>
          <p:cNvCxnSpPr/>
          <p:nvPr/>
        </p:nvCxnSpPr>
        <p:spPr>
          <a:xfrm>
            <a:off x="99698" y="5246169"/>
            <a:ext cx="2502134"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21B14A74-F95C-423E-AE72-9F7DB4E73AEF}"/>
              </a:ext>
            </a:extLst>
          </p:cNvPr>
          <p:cNvSpPr/>
          <p:nvPr/>
        </p:nvSpPr>
        <p:spPr>
          <a:xfrm>
            <a:off x="697007" y="5130753"/>
            <a:ext cx="1279517" cy="230832"/>
          </a:xfrm>
          <a:prstGeom prst="rect">
            <a:avLst/>
          </a:prstGeom>
          <a:solidFill>
            <a:schemeClr val="bg2"/>
          </a:solidFill>
        </p:spPr>
        <p:txBody>
          <a:bodyPr wrap="none">
            <a:spAutoFit/>
          </a:bodyPr>
          <a:lstStyle/>
          <a:p>
            <a:r>
              <a:rPr lang="en-AU" sz="900" b="1">
                <a:solidFill>
                  <a:srgbClr val="583A5F"/>
                </a:solidFill>
              </a:rPr>
              <a:t>5MS Market Trial Plan </a:t>
            </a:r>
          </a:p>
        </p:txBody>
      </p:sp>
      <p:sp>
        <p:nvSpPr>
          <p:cNvPr id="103" name="Rectangle 102">
            <a:extLst>
              <a:ext uri="{FF2B5EF4-FFF2-40B4-BE49-F238E27FC236}">
                <a16:creationId xmlns:a16="http://schemas.microsoft.com/office/drawing/2014/main" id="{8648F854-B244-4616-8652-8579B79DC049}"/>
              </a:ext>
            </a:extLst>
          </p:cNvPr>
          <p:cNvSpPr/>
          <p:nvPr/>
        </p:nvSpPr>
        <p:spPr>
          <a:xfrm>
            <a:off x="5878335" y="6836793"/>
            <a:ext cx="1840867" cy="400110"/>
          </a:xfrm>
          <a:prstGeom prst="rect">
            <a:avLst/>
          </a:prstGeom>
        </p:spPr>
        <p:txBody>
          <a:bodyPr wrap="square">
            <a:spAutoFit/>
          </a:bodyPr>
          <a:lstStyle/>
          <a:p>
            <a:pPr algn="ctr">
              <a:spcAft>
                <a:spcPts val="200"/>
              </a:spcAft>
            </a:pPr>
            <a:r>
              <a:rPr lang="en-AU" sz="1000"/>
              <a:t>Sep21: GS Market Trial Plan Sep through to Dec 21</a:t>
            </a:r>
          </a:p>
        </p:txBody>
      </p:sp>
      <p:cxnSp>
        <p:nvCxnSpPr>
          <p:cNvPr id="104" name="Straight Connector 103">
            <a:extLst>
              <a:ext uri="{FF2B5EF4-FFF2-40B4-BE49-F238E27FC236}">
                <a16:creationId xmlns:a16="http://schemas.microsoft.com/office/drawing/2014/main" id="{C0EB6FAF-E98E-44CC-9F77-5A401048EDD4}"/>
              </a:ext>
            </a:extLst>
          </p:cNvPr>
          <p:cNvCxnSpPr>
            <a:cxnSpLocks/>
          </p:cNvCxnSpPr>
          <p:nvPr/>
        </p:nvCxnSpPr>
        <p:spPr>
          <a:xfrm>
            <a:off x="6059171" y="4347863"/>
            <a:ext cx="0" cy="237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A0AA50C-9A81-4952-9D17-B5AABBC14D21}"/>
              </a:ext>
            </a:extLst>
          </p:cNvPr>
          <p:cNvCxnSpPr>
            <a:cxnSpLocks/>
          </p:cNvCxnSpPr>
          <p:nvPr/>
        </p:nvCxnSpPr>
        <p:spPr>
          <a:xfrm flipV="1">
            <a:off x="6206139" y="6656546"/>
            <a:ext cx="1185261" cy="401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7" name="Flowchart: Connector 106">
            <a:extLst>
              <a:ext uri="{FF2B5EF4-FFF2-40B4-BE49-F238E27FC236}">
                <a16:creationId xmlns:a16="http://schemas.microsoft.com/office/drawing/2014/main" id="{AB6BFBCD-8C3B-493D-B0A7-570323F4B376}"/>
              </a:ext>
            </a:extLst>
          </p:cNvPr>
          <p:cNvSpPr/>
          <p:nvPr/>
        </p:nvSpPr>
        <p:spPr>
          <a:xfrm>
            <a:off x="5987171" y="6584546"/>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69" name="Rectangle 68">
            <a:extLst>
              <a:ext uri="{FF2B5EF4-FFF2-40B4-BE49-F238E27FC236}">
                <a16:creationId xmlns:a16="http://schemas.microsoft.com/office/drawing/2014/main" id="{914E719C-4779-44D0-9CFB-454F50D4E33B}"/>
              </a:ext>
            </a:extLst>
          </p:cNvPr>
          <p:cNvSpPr/>
          <p:nvPr/>
        </p:nvSpPr>
        <p:spPr>
          <a:xfrm>
            <a:off x="5223728" y="5645134"/>
            <a:ext cx="1228333" cy="380480"/>
          </a:xfrm>
          <a:prstGeom prst="rect">
            <a:avLst/>
          </a:prstGeom>
          <a:solidFill>
            <a:schemeClr val="bg2"/>
          </a:solidFill>
        </p:spPr>
        <p:txBody>
          <a:bodyPr wrap="square" lIns="36000" tIns="36000" rIns="36000" bIns="36000">
            <a:spAutoFit/>
          </a:bodyPr>
          <a:lstStyle/>
          <a:p>
            <a:pPr algn="ctr">
              <a:spcAft>
                <a:spcPts val="200"/>
              </a:spcAft>
            </a:pPr>
            <a:r>
              <a:rPr lang="en-AU" sz="1000"/>
              <a:t>27-Aug:5MS Market Trial concludes</a:t>
            </a:r>
          </a:p>
        </p:txBody>
      </p:sp>
      <p:cxnSp>
        <p:nvCxnSpPr>
          <p:cNvPr id="108" name="Straight Connector 107">
            <a:extLst>
              <a:ext uri="{FF2B5EF4-FFF2-40B4-BE49-F238E27FC236}">
                <a16:creationId xmlns:a16="http://schemas.microsoft.com/office/drawing/2014/main" id="{26ECC8CD-AC0C-4D66-B9F1-4D79F67D5D52}"/>
              </a:ext>
            </a:extLst>
          </p:cNvPr>
          <p:cNvCxnSpPr>
            <a:cxnSpLocks/>
          </p:cNvCxnSpPr>
          <p:nvPr/>
        </p:nvCxnSpPr>
        <p:spPr>
          <a:xfrm>
            <a:off x="7564121" y="4392266"/>
            <a:ext cx="0" cy="219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09" name="Flowchart: Connector 108">
            <a:extLst>
              <a:ext uri="{FF2B5EF4-FFF2-40B4-BE49-F238E27FC236}">
                <a16:creationId xmlns:a16="http://schemas.microsoft.com/office/drawing/2014/main" id="{EF75124B-E134-41B2-9FAE-ED0C4F6B8031}"/>
              </a:ext>
            </a:extLst>
          </p:cNvPr>
          <p:cNvSpPr/>
          <p:nvPr/>
        </p:nvSpPr>
        <p:spPr>
          <a:xfrm>
            <a:off x="7492121" y="6559822"/>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112" name="Rectangle 111">
            <a:extLst>
              <a:ext uri="{FF2B5EF4-FFF2-40B4-BE49-F238E27FC236}">
                <a16:creationId xmlns:a16="http://schemas.microsoft.com/office/drawing/2014/main" id="{AE5AF214-00EF-4E68-8DB0-2DABC9E324AB}"/>
              </a:ext>
            </a:extLst>
          </p:cNvPr>
          <p:cNvSpPr/>
          <p:nvPr/>
        </p:nvSpPr>
        <p:spPr>
          <a:xfrm>
            <a:off x="6448433" y="6481695"/>
            <a:ext cx="639015" cy="349702"/>
          </a:xfrm>
          <a:prstGeom prst="rect">
            <a:avLst/>
          </a:prstGeom>
          <a:solidFill>
            <a:schemeClr val="bg2"/>
          </a:solidFill>
        </p:spPr>
        <p:txBody>
          <a:bodyPr wrap="square" lIns="36000" tIns="36000" rIns="36000" bIns="36000">
            <a:spAutoFit/>
          </a:bodyPr>
          <a:lstStyle/>
          <a:p>
            <a:pPr algn="ctr"/>
            <a:r>
              <a:rPr lang="en-AU" sz="900" b="1">
                <a:solidFill>
                  <a:srgbClr val="583A5F"/>
                </a:solidFill>
              </a:rPr>
              <a:t>GS Market Trial Plan </a:t>
            </a:r>
          </a:p>
        </p:txBody>
      </p:sp>
      <p:pic>
        <p:nvPicPr>
          <p:cNvPr id="114" name="Picture 113">
            <a:extLst>
              <a:ext uri="{FF2B5EF4-FFF2-40B4-BE49-F238E27FC236}">
                <a16:creationId xmlns:a16="http://schemas.microsoft.com/office/drawing/2014/main" id="{3F06C8A0-C977-448B-91B5-013DCB175E96}"/>
              </a:ext>
            </a:extLst>
          </p:cNvPr>
          <p:cNvPicPr>
            <a:picLocks noChangeAspect="1"/>
          </p:cNvPicPr>
          <p:nvPr/>
        </p:nvPicPr>
        <p:blipFill>
          <a:blip r:embed="rId3"/>
          <a:stretch>
            <a:fillRect/>
          </a:stretch>
        </p:blipFill>
        <p:spPr>
          <a:xfrm>
            <a:off x="9310522" y="1510739"/>
            <a:ext cx="1257409" cy="1120237"/>
          </a:xfrm>
          <a:prstGeom prst="rect">
            <a:avLst/>
          </a:prstGeom>
        </p:spPr>
      </p:pic>
      <p:graphicFrame>
        <p:nvGraphicFramePr>
          <p:cNvPr id="115" name="Table 114">
            <a:extLst>
              <a:ext uri="{FF2B5EF4-FFF2-40B4-BE49-F238E27FC236}">
                <a16:creationId xmlns:a16="http://schemas.microsoft.com/office/drawing/2014/main" id="{CFB8658E-8149-4DE9-B33B-7E6B966A1C2C}"/>
              </a:ext>
            </a:extLst>
          </p:cNvPr>
          <p:cNvGraphicFramePr>
            <a:graphicFrameLocks noGrp="1"/>
          </p:cNvGraphicFramePr>
          <p:nvPr/>
        </p:nvGraphicFramePr>
        <p:xfrm>
          <a:off x="9209534" y="6555348"/>
          <a:ext cx="1410841" cy="512202"/>
        </p:xfrm>
        <a:graphic>
          <a:graphicData uri="http://schemas.openxmlformats.org/drawingml/2006/table">
            <a:tbl>
              <a:tblPr firstRow="1" bandRow="1">
                <a:tableStyleId>{5C22544A-7EE6-4342-B048-85BDC9FD1C3A}</a:tableStyleId>
              </a:tblPr>
              <a:tblGrid>
                <a:gridCol w="332568">
                  <a:extLst>
                    <a:ext uri="{9D8B030D-6E8A-4147-A177-3AD203B41FA5}">
                      <a16:colId xmlns:a16="http://schemas.microsoft.com/office/drawing/2014/main" val="1129113556"/>
                    </a:ext>
                  </a:extLst>
                </a:gridCol>
                <a:gridCol w="1078273">
                  <a:extLst>
                    <a:ext uri="{9D8B030D-6E8A-4147-A177-3AD203B41FA5}">
                      <a16:colId xmlns:a16="http://schemas.microsoft.com/office/drawing/2014/main" val="1325644438"/>
                    </a:ext>
                  </a:extLst>
                </a:gridCol>
              </a:tblGrid>
              <a:tr h="130262">
                <a:tc gridSpan="2">
                  <a:txBody>
                    <a:bodyPr/>
                    <a:lstStyle/>
                    <a:p>
                      <a:r>
                        <a:rPr lang="en-AU" sz="1000"/>
                        <a:t>Reference Key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hMerge="1">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28342539"/>
                  </a:ext>
                </a:extLst>
              </a:tr>
              <a:tr h="268362">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Readiness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32073060"/>
                  </a:ext>
                </a:extLst>
              </a:tr>
            </a:tbl>
          </a:graphicData>
        </a:graphic>
      </p:graphicFrame>
      <p:sp>
        <p:nvSpPr>
          <p:cNvPr id="116" name="Flowchart: Connector 115">
            <a:extLst>
              <a:ext uri="{FF2B5EF4-FFF2-40B4-BE49-F238E27FC236}">
                <a16:creationId xmlns:a16="http://schemas.microsoft.com/office/drawing/2014/main" id="{F04EBA7F-BE67-40D1-8FC5-6D7F114C6E77}"/>
              </a:ext>
            </a:extLst>
          </p:cNvPr>
          <p:cNvSpPr/>
          <p:nvPr/>
        </p:nvSpPr>
        <p:spPr>
          <a:xfrm>
            <a:off x="9290046" y="685638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3" name="Rectangle: Rounded Corners 2">
            <a:extLst>
              <a:ext uri="{FF2B5EF4-FFF2-40B4-BE49-F238E27FC236}">
                <a16:creationId xmlns:a16="http://schemas.microsoft.com/office/drawing/2014/main" id="{179F7E3D-3244-476A-93D2-1E071255CEA8}"/>
              </a:ext>
            </a:extLst>
          </p:cNvPr>
          <p:cNvSpPr/>
          <p:nvPr/>
        </p:nvSpPr>
        <p:spPr>
          <a:xfrm>
            <a:off x="6448433" y="1809549"/>
            <a:ext cx="2669849" cy="1189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dirty="0"/>
              <a:t>Update with new dates – </a:t>
            </a:r>
            <a:r>
              <a:rPr lang="en-AU"/>
              <a:t>and include Staging opportunities</a:t>
            </a:r>
          </a:p>
        </p:txBody>
      </p:sp>
    </p:spTree>
    <p:extLst>
      <p:ext uri="{BB962C8B-B14F-4D97-AF65-F5344CB8AC3E}">
        <p14:creationId xmlns:p14="http://schemas.microsoft.com/office/powerpoint/2010/main" val="253633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7BC1-2CCC-4FBC-8E31-0449E8E4CB5D}"/>
              </a:ext>
            </a:extLst>
          </p:cNvPr>
          <p:cNvSpPr>
            <a:spLocks noGrp="1"/>
          </p:cNvSpPr>
          <p:nvPr>
            <p:ph type="title"/>
          </p:nvPr>
        </p:nvSpPr>
        <p:spPr/>
        <p:txBody>
          <a:bodyPr/>
          <a:lstStyle/>
          <a:p>
            <a:r>
              <a:rPr lang="en-AU"/>
              <a:t>Industry Readiness – how is the industry progressing?</a:t>
            </a:r>
          </a:p>
        </p:txBody>
      </p:sp>
      <p:sp>
        <p:nvSpPr>
          <p:cNvPr id="3" name="Text Placeholder 2">
            <a:extLst>
              <a:ext uri="{FF2B5EF4-FFF2-40B4-BE49-F238E27FC236}">
                <a16:creationId xmlns:a16="http://schemas.microsoft.com/office/drawing/2014/main" id="{362BFF02-A6F3-46D0-A4DF-49016476184D}"/>
              </a:ext>
            </a:extLst>
          </p:cNvPr>
          <p:cNvSpPr>
            <a:spLocks noGrp="1"/>
          </p:cNvSpPr>
          <p:nvPr>
            <p:ph type="body" idx="1"/>
          </p:nvPr>
        </p:nvSpPr>
        <p:spPr/>
        <p:txBody>
          <a:bodyPr/>
          <a:lstStyle/>
          <a:p>
            <a:r>
              <a:rPr lang="en-AU"/>
              <a:t>Greg Minney</a:t>
            </a:r>
          </a:p>
        </p:txBody>
      </p:sp>
      <p:sp>
        <p:nvSpPr>
          <p:cNvPr id="4" name="Slide Number Placeholder 3">
            <a:extLst>
              <a:ext uri="{FF2B5EF4-FFF2-40B4-BE49-F238E27FC236}">
                <a16:creationId xmlns:a16="http://schemas.microsoft.com/office/drawing/2014/main" id="{33CAE93E-4838-4479-B106-2B44E3532ED8}"/>
              </a:ext>
            </a:extLst>
          </p:cNvPr>
          <p:cNvSpPr>
            <a:spLocks noGrp="1"/>
          </p:cNvSpPr>
          <p:nvPr>
            <p:ph type="sldNum" sz="quarter" idx="12"/>
          </p:nvPr>
        </p:nvSpPr>
        <p:spPr/>
        <p:txBody>
          <a:bodyPr/>
          <a:lstStyle/>
          <a:p>
            <a:fld id="{4EC81F68-4976-451A-B2E9-79BCBD2F70CC}" type="slidenum">
              <a:rPr lang="en-AU" smtClean="0"/>
              <a:pPr/>
              <a:t>28</a:t>
            </a:fld>
            <a:endParaRPr lang="en-AU"/>
          </a:p>
        </p:txBody>
      </p:sp>
    </p:spTree>
    <p:extLst>
      <p:ext uri="{BB962C8B-B14F-4D97-AF65-F5344CB8AC3E}">
        <p14:creationId xmlns:p14="http://schemas.microsoft.com/office/powerpoint/2010/main" val="138114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Readiness approach</a:t>
            </a:r>
          </a:p>
        </p:txBody>
      </p:sp>
      <p:sp>
        <p:nvSpPr>
          <p:cNvPr id="23" name="Freeform 22"/>
          <p:cNvSpPr/>
          <p:nvPr/>
        </p:nvSpPr>
        <p:spPr>
          <a:xfrm>
            <a:off x="1430118" y="4107574"/>
            <a:ext cx="1318302" cy="1311567"/>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rgbClr val="583A5F"/>
          </a:solidFill>
          <a:ln w="15875">
            <a:solidFill>
              <a:schemeClr val="bg2">
                <a:lumMod val="90000"/>
              </a:schemeClr>
            </a:solidFill>
          </a:ln>
          <a:effectLst>
            <a:outerShdw blurRad="50800" dist="38100" dir="5400000" algn="t"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37" tIns="227527" rIns="228637" bIns="227527" numCol="1" spcCol="1270" anchor="ctr" anchorCtr="0">
            <a:noAutofit/>
          </a:bodyPr>
          <a:lstStyle/>
          <a:p>
            <a:pPr algn="ctr" defTabSz="783936">
              <a:lnSpc>
                <a:spcPct val="90000"/>
              </a:lnSpc>
              <a:spcBef>
                <a:spcPct val="0"/>
              </a:spcBef>
              <a:spcAft>
                <a:spcPct val="35000"/>
              </a:spcAft>
            </a:pPr>
            <a:r>
              <a:rPr lang="en-US" sz="1543">
                <a:solidFill>
                  <a:srgbClr val="FFFFFF"/>
                </a:solidFill>
              </a:rPr>
              <a:t>Market Readiness Strategy</a:t>
            </a:r>
          </a:p>
        </p:txBody>
      </p:sp>
      <p:sp>
        <p:nvSpPr>
          <p:cNvPr id="24" name="Rounded Rectangle 23"/>
          <p:cNvSpPr/>
          <p:nvPr/>
        </p:nvSpPr>
        <p:spPr>
          <a:xfrm>
            <a:off x="3295296" y="2741876"/>
            <a:ext cx="1980000" cy="684000"/>
          </a:xfrm>
          <a:prstGeom prst="roundRect">
            <a:avLst>
              <a:gd name="adj" fmla="val 50000"/>
            </a:avLst>
          </a:prstGeom>
          <a:solidFill>
            <a:srgbClr val="660033"/>
          </a:solidFill>
          <a:ln w="15875">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850" tIns="39850" rIns="39850" bIns="39850" numCol="1" spcCol="1270" anchor="ctr" anchorCtr="0">
            <a:noAutofit/>
          </a:bodyPr>
          <a:lstStyle/>
          <a:p>
            <a:pPr algn="ctr" defTabSz="783936">
              <a:lnSpc>
                <a:spcPct val="90000"/>
              </a:lnSpc>
              <a:spcBef>
                <a:spcPct val="0"/>
              </a:spcBef>
              <a:spcAft>
                <a:spcPct val="35000"/>
              </a:spcAft>
            </a:pPr>
            <a:r>
              <a:rPr lang="en-US" sz="1400">
                <a:solidFill>
                  <a:srgbClr val="FFFFFF"/>
                </a:solidFill>
              </a:rPr>
              <a:t>Industry readiness reporting </a:t>
            </a:r>
          </a:p>
        </p:txBody>
      </p:sp>
      <p:sp>
        <p:nvSpPr>
          <p:cNvPr id="25" name="Rounded Rectangle 24"/>
          <p:cNvSpPr/>
          <p:nvPr/>
        </p:nvSpPr>
        <p:spPr>
          <a:xfrm>
            <a:off x="3247261" y="3818862"/>
            <a:ext cx="1980000" cy="684000"/>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850" tIns="39850" rIns="39850" bIns="39850" numCol="1" spcCol="1270" anchor="ctr" anchorCtr="0">
            <a:noAutofit/>
          </a:bodyPr>
          <a:lstStyle/>
          <a:p>
            <a:pPr algn="ctr" defTabSz="783936">
              <a:lnSpc>
                <a:spcPct val="90000"/>
              </a:lnSpc>
              <a:spcBef>
                <a:spcPct val="0"/>
              </a:spcBef>
              <a:spcAft>
                <a:spcPct val="35000"/>
              </a:spcAft>
            </a:pPr>
            <a:r>
              <a:rPr lang="en-US" sz="1400">
                <a:solidFill>
                  <a:srgbClr val="FFFFFF"/>
                </a:solidFill>
              </a:rPr>
              <a:t>Industry testing &amp; Market trials </a:t>
            </a:r>
          </a:p>
        </p:txBody>
      </p:sp>
      <p:sp>
        <p:nvSpPr>
          <p:cNvPr id="26" name="Rounded Rectangle 25"/>
          <p:cNvSpPr/>
          <p:nvPr/>
        </p:nvSpPr>
        <p:spPr>
          <a:xfrm>
            <a:off x="3239054" y="4984130"/>
            <a:ext cx="1980000" cy="684000"/>
          </a:xfrm>
          <a:prstGeom prst="roundRect">
            <a:avLst>
              <a:gd name="adj" fmla="val 50000"/>
            </a:avLst>
          </a:prstGeom>
          <a:solidFill>
            <a:srgbClr val="C00000"/>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850" tIns="39850" rIns="39850" bIns="39850" numCol="1" spcCol="1270" anchor="ctr" anchorCtr="0">
            <a:noAutofit/>
          </a:bodyPr>
          <a:lstStyle/>
          <a:p>
            <a:pPr algn="ctr" defTabSz="783936">
              <a:lnSpc>
                <a:spcPct val="90000"/>
              </a:lnSpc>
              <a:spcBef>
                <a:spcPct val="0"/>
              </a:spcBef>
              <a:spcAft>
                <a:spcPct val="35000"/>
              </a:spcAft>
            </a:pPr>
            <a:r>
              <a:rPr lang="en-US" sz="1400">
                <a:solidFill>
                  <a:srgbClr val="FFFFFF"/>
                </a:solidFill>
              </a:rPr>
              <a:t>Industry transition &amp; Go-live </a:t>
            </a:r>
          </a:p>
        </p:txBody>
      </p:sp>
      <p:sp>
        <p:nvSpPr>
          <p:cNvPr id="27" name="Rounded Rectangle 26"/>
          <p:cNvSpPr/>
          <p:nvPr/>
        </p:nvSpPr>
        <p:spPr>
          <a:xfrm>
            <a:off x="3232170" y="6125997"/>
            <a:ext cx="1980000" cy="684000"/>
          </a:xfrm>
          <a:prstGeom prst="roundRect">
            <a:avLst>
              <a:gd name="adj" fmla="val 50000"/>
            </a:avLst>
          </a:prstGeom>
          <a:solidFill>
            <a:schemeClr val="bg2">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850" tIns="39850" rIns="39850" bIns="39850" numCol="1" spcCol="1270" anchor="ctr" anchorCtr="0">
            <a:noAutofit/>
          </a:bodyPr>
          <a:lstStyle/>
          <a:p>
            <a:pPr algn="ctr" defTabSz="783936">
              <a:lnSpc>
                <a:spcPct val="90000"/>
              </a:lnSpc>
              <a:spcBef>
                <a:spcPct val="0"/>
              </a:spcBef>
              <a:spcAft>
                <a:spcPct val="35000"/>
              </a:spcAft>
            </a:pPr>
            <a:r>
              <a:rPr lang="en-US" sz="1400">
                <a:solidFill>
                  <a:srgbClr val="FFFFFF"/>
                </a:solidFill>
              </a:rPr>
              <a:t>Metering service provider accreditation update </a:t>
            </a:r>
          </a:p>
        </p:txBody>
      </p:sp>
      <p:cxnSp>
        <p:nvCxnSpPr>
          <p:cNvPr id="43" name="Elbow Connector 42"/>
          <p:cNvCxnSpPr>
            <a:cxnSpLocks/>
          </p:cNvCxnSpPr>
          <p:nvPr/>
        </p:nvCxnSpPr>
        <p:spPr>
          <a:xfrm flipV="1">
            <a:off x="5438343" y="6226792"/>
            <a:ext cx="297209" cy="43098"/>
          </a:xfrm>
          <a:prstGeom prst="bentConnector3">
            <a:avLst/>
          </a:prstGeom>
          <a:ln w="3175" cmpd="sng">
            <a:solidFill>
              <a:schemeClr val="bg2"/>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1" name="Elbow Connector 50"/>
          <p:cNvCxnSpPr>
            <a:cxnSpLocks/>
          </p:cNvCxnSpPr>
          <p:nvPr/>
        </p:nvCxnSpPr>
        <p:spPr>
          <a:xfrm flipV="1">
            <a:off x="2728543" y="3064076"/>
            <a:ext cx="546875" cy="1699282"/>
          </a:xfrm>
          <a:prstGeom prst="bentConnector3">
            <a:avLst>
              <a:gd name="adj1" fmla="val 50000"/>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23" idx="2"/>
            <a:endCxn id="25" idx="1"/>
          </p:cNvCxnSpPr>
          <p:nvPr/>
        </p:nvCxnSpPr>
        <p:spPr>
          <a:xfrm flipV="1">
            <a:off x="2748421" y="4160862"/>
            <a:ext cx="498840" cy="602496"/>
          </a:xfrm>
          <a:prstGeom prst="bentConnector3">
            <a:avLst/>
          </a:prstGeom>
          <a:ln w="3175" cmpd="sng">
            <a:solidFill>
              <a:schemeClr val="accent3"/>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3" idx="2"/>
            <a:endCxn id="26" idx="1"/>
          </p:cNvCxnSpPr>
          <p:nvPr/>
        </p:nvCxnSpPr>
        <p:spPr>
          <a:xfrm>
            <a:off x="2748421" y="4763358"/>
            <a:ext cx="490633" cy="562772"/>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7" name="Elbow Connector 56"/>
          <p:cNvCxnSpPr>
            <a:cxnSpLocks/>
          </p:cNvCxnSpPr>
          <p:nvPr/>
        </p:nvCxnSpPr>
        <p:spPr>
          <a:xfrm>
            <a:off x="2768162" y="4776261"/>
            <a:ext cx="463871" cy="1620000"/>
          </a:xfrm>
          <a:prstGeom prst="bentConnector3">
            <a:avLst/>
          </a:prstGeom>
          <a:ln w="3175" cmpd="sng">
            <a:solidFill>
              <a:schemeClr val="bg2">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F6EA5A79-69AB-4C3F-9CD8-302E95816962}"/>
              </a:ext>
            </a:extLst>
          </p:cNvPr>
          <p:cNvCxnSpPr>
            <a:cxnSpLocks/>
          </p:cNvCxnSpPr>
          <p:nvPr/>
        </p:nvCxnSpPr>
        <p:spPr>
          <a:xfrm>
            <a:off x="5235312" y="4158998"/>
            <a:ext cx="576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2D8494F0-F3CF-4AC1-A0AE-0430713F0ED8}"/>
              </a:ext>
            </a:extLst>
          </p:cNvPr>
          <p:cNvSpPr/>
          <p:nvPr/>
        </p:nvSpPr>
        <p:spPr>
          <a:xfrm>
            <a:off x="6124316" y="4039099"/>
            <a:ext cx="4370176" cy="346754"/>
          </a:xfrm>
          <a:prstGeom prst="rect">
            <a:avLst/>
          </a:prstGeom>
        </p:spPr>
        <p:txBody>
          <a:bodyPr wrap="square" lIns="201591" rIns="201591" bIns="80637">
            <a:spAutoFit/>
          </a:bodyPr>
          <a:lstStyle/>
          <a:p>
            <a:pPr marL="171450" indent="-171450">
              <a:lnSpc>
                <a:spcPct val="89000"/>
              </a:lnSpc>
              <a:buFont typeface="Arial" panose="020B0604020202020204" pitchFamily="34" charset="0"/>
              <a:buChar char="•"/>
            </a:pPr>
            <a:r>
              <a:rPr lang="en-US" sz="1600"/>
              <a:t>Market trial/ Industry test plans</a:t>
            </a:r>
          </a:p>
        </p:txBody>
      </p:sp>
      <p:cxnSp>
        <p:nvCxnSpPr>
          <p:cNvPr id="64" name="Straight Connector 63">
            <a:extLst>
              <a:ext uri="{FF2B5EF4-FFF2-40B4-BE49-F238E27FC236}">
                <a16:creationId xmlns:a16="http://schemas.microsoft.com/office/drawing/2014/main" id="{F3349136-6B9B-4F74-87BC-45E627434C38}"/>
              </a:ext>
            </a:extLst>
          </p:cNvPr>
          <p:cNvCxnSpPr>
            <a:cxnSpLocks/>
          </p:cNvCxnSpPr>
          <p:nvPr/>
        </p:nvCxnSpPr>
        <p:spPr>
          <a:xfrm>
            <a:off x="5217097" y="5280088"/>
            <a:ext cx="468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6" name="Graphic 65" descr="Newspaper">
            <a:extLst>
              <a:ext uri="{FF2B5EF4-FFF2-40B4-BE49-F238E27FC236}">
                <a16:creationId xmlns:a16="http://schemas.microsoft.com/office/drawing/2014/main" id="{D22D83DF-E7DD-4A7A-862C-9153E05143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2673" y="3978998"/>
            <a:ext cx="360000" cy="360000"/>
          </a:xfrm>
          <a:prstGeom prst="rect">
            <a:avLst/>
          </a:prstGeom>
        </p:spPr>
      </p:pic>
      <p:sp>
        <p:nvSpPr>
          <p:cNvPr id="69" name="Rectangle 68">
            <a:extLst>
              <a:ext uri="{FF2B5EF4-FFF2-40B4-BE49-F238E27FC236}">
                <a16:creationId xmlns:a16="http://schemas.microsoft.com/office/drawing/2014/main" id="{9BC2E5A3-ED70-4CAB-977D-3FD2B565DDC9}"/>
              </a:ext>
            </a:extLst>
          </p:cNvPr>
          <p:cNvSpPr/>
          <p:nvPr/>
        </p:nvSpPr>
        <p:spPr>
          <a:xfrm>
            <a:off x="6155467" y="4898456"/>
            <a:ext cx="4370176" cy="346754"/>
          </a:xfrm>
          <a:prstGeom prst="rect">
            <a:avLst/>
          </a:prstGeom>
        </p:spPr>
        <p:txBody>
          <a:bodyPr wrap="square" lIns="201591" rIns="201591" bIns="80637">
            <a:spAutoFit/>
          </a:bodyPr>
          <a:lstStyle/>
          <a:p>
            <a:pPr marL="171450" indent="-171450">
              <a:lnSpc>
                <a:spcPct val="89000"/>
              </a:lnSpc>
              <a:buFont typeface="Arial" panose="020B0604020202020204" pitchFamily="34" charset="0"/>
              <a:buChar char="•"/>
            </a:pPr>
            <a:r>
              <a:rPr lang="en-US" sz="1600"/>
              <a:t>Transition plans</a:t>
            </a:r>
          </a:p>
        </p:txBody>
      </p:sp>
      <p:sp>
        <p:nvSpPr>
          <p:cNvPr id="70" name="Rectangle 69">
            <a:extLst>
              <a:ext uri="{FF2B5EF4-FFF2-40B4-BE49-F238E27FC236}">
                <a16:creationId xmlns:a16="http://schemas.microsoft.com/office/drawing/2014/main" id="{A4B9866D-A524-4076-91B1-1BE73D8D025A}"/>
              </a:ext>
            </a:extLst>
          </p:cNvPr>
          <p:cNvSpPr/>
          <p:nvPr/>
        </p:nvSpPr>
        <p:spPr>
          <a:xfrm>
            <a:off x="6162481" y="5206722"/>
            <a:ext cx="4370176" cy="346754"/>
          </a:xfrm>
          <a:prstGeom prst="rect">
            <a:avLst/>
          </a:prstGeom>
        </p:spPr>
        <p:txBody>
          <a:bodyPr wrap="square" lIns="201591" rIns="201591" bIns="80637">
            <a:spAutoFit/>
          </a:bodyPr>
          <a:lstStyle/>
          <a:p>
            <a:pPr marL="171450" indent="-171450">
              <a:lnSpc>
                <a:spcPct val="89000"/>
              </a:lnSpc>
              <a:buFont typeface="Arial" panose="020B0604020202020204" pitchFamily="34" charset="0"/>
              <a:buChar char="•"/>
            </a:pPr>
            <a:r>
              <a:rPr lang="en-US" sz="1600"/>
              <a:t>Cut-over plans</a:t>
            </a:r>
          </a:p>
        </p:txBody>
      </p:sp>
      <p:pic>
        <p:nvPicPr>
          <p:cNvPr id="71" name="Graphic 70" descr="Newspaper">
            <a:extLst>
              <a:ext uri="{FF2B5EF4-FFF2-40B4-BE49-F238E27FC236}">
                <a16:creationId xmlns:a16="http://schemas.microsoft.com/office/drawing/2014/main" id="{FB627988-B6D3-488C-B1F3-4D79CF241B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2066" y="5497502"/>
            <a:ext cx="360000" cy="360000"/>
          </a:xfrm>
          <a:prstGeom prst="rect">
            <a:avLst/>
          </a:prstGeom>
          <a:effectLst/>
        </p:spPr>
      </p:pic>
      <p:sp>
        <p:nvSpPr>
          <p:cNvPr id="72" name="Rectangle 71">
            <a:extLst>
              <a:ext uri="{FF2B5EF4-FFF2-40B4-BE49-F238E27FC236}">
                <a16:creationId xmlns:a16="http://schemas.microsoft.com/office/drawing/2014/main" id="{7F14B031-6A5A-4ED0-ACBC-A39CD5B69214}"/>
              </a:ext>
            </a:extLst>
          </p:cNvPr>
          <p:cNvSpPr/>
          <p:nvPr/>
        </p:nvSpPr>
        <p:spPr>
          <a:xfrm>
            <a:off x="6155467" y="5536428"/>
            <a:ext cx="4370176" cy="346754"/>
          </a:xfrm>
          <a:prstGeom prst="rect">
            <a:avLst/>
          </a:prstGeom>
        </p:spPr>
        <p:txBody>
          <a:bodyPr wrap="square" lIns="201591" rIns="201591" bIns="80637">
            <a:spAutoFit/>
          </a:bodyPr>
          <a:lstStyle/>
          <a:p>
            <a:pPr marL="171450" indent="-171450">
              <a:lnSpc>
                <a:spcPct val="89000"/>
              </a:lnSpc>
              <a:buFont typeface="Arial" panose="020B0604020202020204" pitchFamily="34" charset="0"/>
              <a:buChar char="•"/>
            </a:pPr>
            <a:r>
              <a:rPr lang="en-US" sz="1600"/>
              <a:t>Industry contingency</a:t>
            </a:r>
          </a:p>
        </p:txBody>
      </p:sp>
      <p:cxnSp>
        <p:nvCxnSpPr>
          <p:cNvPr id="75" name="Straight Connector 74">
            <a:extLst>
              <a:ext uri="{FF2B5EF4-FFF2-40B4-BE49-F238E27FC236}">
                <a16:creationId xmlns:a16="http://schemas.microsoft.com/office/drawing/2014/main" id="{7DF5C8D2-9E31-46FC-B863-EC345A7ABFF3}"/>
              </a:ext>
            </a:extLst>
          </p:cNvPr>
          <p:cNvCxnSpPr/>
          <p:nvPr/>
        </p:nvCxnSpPr>
        <p:spPr>
          <a:xfrm>
            <a:off x="5702139" y="4998957"/>
            <a:ext cx="0" cy="648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A03E98E-74D6-45AF-A8F3-74EA322BF70E}"/>
              </a:ext>
            </a:extLst>
          </p:cNvPr>
          <p:cNvCxnSpPr/>
          <p:nvPr/>
        </p:nvCxnSpPr>
        <p:spPr>
          <a:xfrm>
            <a:off x="5692673" y="5277018"/>
            <a:ext cx="18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E0A8E6-AD46-476E-9CA5-5ADFA4D450A3}"/>
              </a:ext>
            </a:extLst>
          </p:cNvPr>
          <p:cNvCxnSpPr/>
          <p:nvPr/>
        </p:nvCxnSpPr>
        <p:spPr>
          <a:xfrm>
            <a:off x="5700650" y="4998957"/>
            <a:ext cx="19878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7" name="Graphic 66" descr="Newspaper">
            <a:extLst>
              <a:ext uri="{FF2B5EF4-FFF2-40B4-BE49-F238E27FC236}">
                <a16:creationId xmlns:a16="http://schemas.microsoft.com/office/drawing/2014/main" id="{3FA6536D-A314-4323-A8C9-B48E23B7D9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2066" y="4848775"/>
            <a:ext cx="360000" cy="360000"/>
          </a:xfrm>
          <a:prstGeom prst="rect">
            <a:avLst/>
          </a:prstGeom>
          <a:effectLst/>
        </p:spPr>
      </p:pic>
      <p:pic>
        <p:nvPicPr>
          <p:cNvPr id="68" name="Graphic 67" descr="Newspaper">
            <a:extLst>
              <a:ext uri="{FF2B5EF4-FFF2-40B4-BE49-F238E27FC236}">
                <a16:creationId xmlns:a16="http://schemas.microsoft.com/office/drawing/2014/main" id="{EE4B242E-D005-4973-8362-6ED000C555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2066" y="5168169"/>
            <a:ext cx="360000" cy="360000"/>
          </a:xfrm>
          <a:prstGeom prst="rect">
            <a:avLst/>
          </a:prstGeom>
          <a:effectLst/>
        </p:spPr>
      </p:pic>
      <p:cxnSp>
        <p:nvCxnSpPr>
          <p:cNvPr id="79" name="Straight Connector 78">
            <a:extLst>
              <a:ext uri="{FF2B5EF4-FFF2-40B4-BE49-F238E27FC236}">
                <a16:creationId xmlns:a16="http://schemas.microsoft.com/office/drawing/2014/main" id="{13F4212B-3D2B-4C65-9DB4-E3130BCD28AB}"/>
              </a:ext>
            </a:extLst>
          </p:cNvPr>
          <p:cNvCxnSpPr/>
          <p:nvPr/>
        </p:nvCxnSpPr>
        <p:spPr>
          <a:xfrm>
            <a:off x="5715867" y="5648076"/>
            <a:ext cx="19878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8E2309DA-3FDC-4876-97AE-B8D6EF8A6EC6}"/>
              </a:ext>
            </a:extLst>
          </p:cNvPr>
          <p:cNvSpPr txBox="1"/>
          <p:nvPr/>
        </p:nvSpPr>
        <p:spPr>
          <a:xfrm>
            <a:off x="166790" y="1570383"/>
            <a:ext cx="10557531" cy="707886"/>
          </a:xfrm>
          <a:prstGeom prst="rect">
            <a:avLst/>
          </a:prstGeom>
          <a:noFill/>
        </p:spPr>
        <p:txBody>
          <a:bodyPr wrap="square" rtlCol="0">
            <a:spAutoFit/>
          </a:bodyPr>
          <a:lstStyle/>
          <a:p>
            <a:r>
              <a:rPr lang="en-AU" sz="2000"/>
              <a:t>AEMO's Readiness Workstream is responsible for activities in preparation for transition to and commencement of the 5-Minute Settlements and Global Settlement rules. Activities include: </a:t>
            </a:r>
            <a:endParaRPr lang="en-AU" sz="2000">
              <a:solidFill>
                <a:srgbClr val="FF0000"/>
              </a:solidFill>
            </a:endParaRPr>
          </a:p>
        </p:txBody>
      </p:sp>
    </p:spTree>
    <p:extLst>
      <p:ext uri="{BB962C8B-B14F-4D97-AF65-F5344CB8AC3E}">
        <p14:creationId xmlns:p14="http://schemas.microsoft.com/office/powerpoint/2010/main" val="274013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CC60-7D7F-4E9E-8326-428B1B2C268E}"/>
              </a:ext>
            </a:extLst>
          </p:cNvPr>
          <p:cNvSpPr>
            <a:spLocks noGrp="1"/>
          </p:cNvSpPr>
          <p:nvPr>
            <p:ph type="title"/>
          </p:nvPr>
        </p:nvSpPr>
        <p:spPr/>
        <p:txBody>
          <a:bodyPr/>
          <a:lstStyle/>
          <a:p>
            <a:r>
              <a:rPr lang="en-AU" sz="3600"/>
              <a:t>Purpose of the Information Session</a:t>
            </a:r>
          </a:p>
        </p:txBody>
      </p:sp>
      <p:sp>
        <p:nvSpPr>
          <p:cNvPr id="3" name="Slide Number Placeholder 2">
            <a:extLst>
              <a:ext uri="{FF2B5EF4-FFF2-40B4-BE49-F238E27FC236}">
                <a16:creationId xmlns:a16="http://schemas.microsoft.com/office/drawing/2014/main" id="{A563E97C-BB81-4A28-8FBC-EACB8640C154}"/>
              </a:ext>
            </a:extLst>
          </p:cNvPr>
          <p:cNvSpPr>
            <a:spLocks noGrp="1"/>
          </p:cNvSpPr>
          <p:nvPr>
            <p:ph type="sldNum" sz="quarter" idx="12"/>
          </p:nvPr>
        </p:nvSpPr>
        <p:spPr/>
        <p:txBody>
          <a:bodyPr/>
          <a:lstStyle/>
          <a:p>
            <a:fld id="{4EC81F68-4976-451A-B2E9-79BCBD2F70CC}" type="slidenum">
              <a:rPr lang="en-AU" smtClean="0"/>
              <a:t>3</a:t>
            </a:fld>
            <a:endParaRPr lang="en-AU"/>
          </a:p>
        </p:txBody>
      </p:sp>
      <p:sp>
        <p:nvSpPr>
          <p:cNvPr id="4" name="Text Placeholder 3">
            <a:extLst>
              <a:ext uri="{FF2B5EF4-FFF2-40B4-BE49-F238E27FC236}">
                <a16:creationId xmlns:a16="http://schemas.microsoft.com/office/drawing/2014/main" id="{690BC07F-381B-48A9-9179-A2CDCD76B6A1}"/>
              </a:ext>
            </a:extLst>
          </p:cNvPr>
          <p:cNvSpPr>
            <a:spLocks noGrp="1"/>
          </p:cNvSpPr>
          <p:nvPr>
            <p:ph type="body" sz="quarter" idx="13"/>
          </p:nvPr>
        </p:nvSpPr>
        <p:spPr/>
        <p:txBody>
          <a:bodyPr>
            <a:normAutofit/>
          </a:bodyPr>
          <a:lstStyle/>
          <a:p>
            <a:pPr marL="0" indent="0">
              <a:lnSpc>
                <a:spcPct val="100000"/>
              </a:lnSpc>
              <a:spcBef>
                <a:spcPts val="1200"/>
              </a:spcBef>
              <a:spcAft>
                <a:spcPts val="1200"/>
              </a:spcAft>
              <a:buNone/>
            </a:pPr>
            <a:r>
              <a:rPr lang="en-AU" sz="2400"/>
              <a:t>The general information session provides an opportunity for stakeholders who:</a:t>
            </a:r>
          </a:p>
          <a:p>
            <a:pPr>
              <a:lnSpc>
                <a:spcPct val="100000"/>
              </a:lnSpc>
              <a:spcBef>
                <a:spcPts val="1200"/>
              </a:spcBef>
              <a:spcAft>
                <a:spcPts val="1200"/>
              </a:spcAft>
            </a:pPr>
            <a:r>
              <a:rPr lang="en-AU" sz="2400"/>
              <a:t>Are not directly engaged in the 5MS Program to receive an </a:t>
            </a:r>
            <a:r>
              <a:rPr lang="en-AU" sz="2400" b="1"/>
              <a:t>update</a:t>
            </a:r>
            <a:r>
              <a:rPr lang="en-AU" sz="2400"/>
              <a:t> on the Program’s progress and an </a:t>
            </a:r>
            <a:r>
              <a:rPr lang="en-AU" sz="2400" b="1"/>
              <a:t>insight</a:t>
            </a:r>
            <a:r>
              <a:rPr lang="en-AU" sz="2400"/>
              <a:t> into the key areas of focus.</a:t>
            </a:r>
          </a:p>
          <a:p>
            <a:pPr>
              <a:lnSpc>
                <a:spcPct val="100000"/>
              </a:lnSpc>
              <a:spcBef>
                <a:spcPts val="1800"/>
              </a:spcBef>
            </a:pPr>
            <a:r>
              <a:rPr lang="en-AU" sz="2400"/>
              <a:t>Have not previously engaged with the 5MS Program to receive a high-level </a:t>
            </a:r>
            <a:r>
              <a:rPr lang="en-AU" sz="2400" b="1"/>
              <a:t>introduction</a:t>
            </a:r>
            <a:r>
              <a:rPr lang="en-AU" sz="2400"/>
              <a:t> to the Program.</a:t>
            </a:r>
          </a:p>
        </p:txBody>
      </p:sp>
    </p:spTree>
    <p:extLst>
      <p:ext uri="{BB962C8B-B14F-4D97-AF65-F5344CB8AC3E}">
        <p14:creationId xmlns:p14="http://schemas.microsoft.com/office/powerpoint/2010/main" val="162122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2BA6-4815-43E3-9A4C-3E13E1D93F0D}"/>
              </a:ext>
            </a:extLst>
          </p:cNvPr>
          <p:cNvSpPr>
            <a:spLocks noGrp="1"/>
          </p:cNvSpPr>
          <p:nvPr>
            <p:ph type="title"/>
          </p:nvPr>
        </p:nvSpPr>
        <p:spPr/>
        <p:txBody>
          <a:bodyPr>
            <a:normAutofit/>
          </a:bodyPr>
          <a:lstStyle/>
          <a:p>
            <a:r>
              <a:rPr lang="en-AU" sz="3600"/>
              <a:t>Readiness reporting approach</a:t>
            </a:r>
          </a:p>
        </p:txBody>
      </p:sp>
      <p:sp>
        <p:nvSpPr>
          <p:cNvPr id="4" name="Slide Number Placeholder 3">
            <a:extLst>
              <a:ext uri="{FF2B5EF4-FFF2-40B4-BE49-F238E27FC236}">
                <a16:creationId xmlns:a16="http://schemas.microsoft.com/office/drawing/2014/main" id="{CB0576EB-79DD-4A83-83DE-DD327D6EB5FF}"/>
              </a:ext>
            </a:extLst>
          </p:cNvPr>
          <p:cNvSpPr>
            <a:spLocks noGrp="1"/>
          </p:cNvSpPr>
          <p:nvPr>
            <p:ph type="sldNum" sz="quarter" idx="12"/>
          </p:nvPr>
        </p:nvSpPr>
        <p:spPr>
          <a:xfrm>
            <a:off x="10062335" y="7088147"/>
            <a:ext cx="505220" cy="402483"/>
          </a:xfrm>
        </p:spPr>
        <p:txBody>
          <a:bodyPr/>
          <a:lstStyle/>
          <a:p>
            <a:fld id="{4EC81F68-4976-451A-B2E9-79BCBD2F70CC}" type="slidenum">
              <a:rPr lang="en-AU" smtClean="0"/>
              <a:t>30</a:t>
            </a:fld>
            <a:endParaRPr lang="en-AU"/>
          </a:p>
        </p:txBody>
      </p:sp>
      <p:sp>
        <p:nvSpPr>
          <p:cNvPr id="17" name="TextBox 16">
            <a:extLst>
              <a:ext uri="{FF2B5EF4-FFF2-40B4-BE49-F238E27FC236}">
                <a16:creationId xmlns:a16="http://schemas.microsoft.com/office/drawing/2014/main" id="{EBE06D8C-2714-40C1-8A6F-F99B825E2BDC}"/>
              </a:ext>
            </a:extLst>
          </p:cNvPr>
          <p:cNvSpPr txBox="1"/>
          <p:nvPr/>
        </p:nvSpPr>
        <p:spPr>
          <a:xfrm>
            <a:off x="3792509" y="4611296"/>
            <a:ext cx="1461574" cy="276999"/>
          </a:xfrm>
          <a:prstGeom prst="rect">
            <a:avLst/>
          </a:prstGeom>
          <a:noFill/>
        </p:spPr>
        <p:txBody>
          <a:bodyPr wrap="square" rtlCol="0">
            <a:spAutoFit/>
          </a:bodyPr>
          <a:lstStyle/>
          <a:p>
            <a:r>
              <a:rPr lang="en-AU" sz="1200" b="1" i="1">
                <a:solidFill>
                  <a:srgbClr val="51103C"/>
                </a:solidFill>
              </a:rPr>
              <a:t>Full Report</a:t>
            </a:r>
          </a:p>
        </p:txBody>
      </p:sp>
      <p:sp>
        <p:nvSpPr>
          <p:cNvPr id="18" name="TextBox 17">
            <a:extLst>
              <a:ext uri="{FF2B5EF4-FFF2-40B4-BE49-F238E27FC236}">
                <a16:creationId xmlns:a16="http://schemas.microsoft.com/office/drawing/2014/main" id="{A5411311-5AE2-4B80-8BF4-CDBBE305FAB9}"/>
              </a:ext>
            </a:extLst>
          </p:cNvPr>
          <p:cNvSpPr txBox="1"/>
          <p:nvPr/>
        </p:nvSpPr>
        <p:spPr>
          <a:xfrm>
            <a:off x="343717" y="4576536"/>
            <a:ext cx="1919146" cy="276999"/>
          </a:xfrm>
          <a:prstGeom prst="rect">
            <a:avLst/>
          </a:prstGeom>
          <a:noFill/>
        </p:spPr>
        <p:txBody>
          <a:bodyPr wrap="square" rtlCol="0">
            <a:spAutoFit/>
          </a:bodyPr>
          <a:lstStyle/>
          <a:p>
            <a:r>
              <a:rPr lang="en-AU" sz="1200" b="1" i="1">
                <a:solidFill>
                  <a:srgbClr val="51103C"/>
                </a:solidFill>
              </a:rPr>
              <a:t>Online Participant survey</a:t>
            </a:r>
          </a:p>
        </p:txBody>
      </p:sp>
      <p:pic>
        <p:nvPicPr>
          <p:cNvPr id="20" name="Picture 19">
            <a:extLst>
              <a:ext uri="{FF2B5EF4-FFF2-40B4-BE49-F238E27FC236}">
                <a16:creationId xmlns:a16="http://schemas.microsoft.com/office/drawing/2014/main" id="{61A15464-DD9E-4586-BEBF-FADEDC702DA6}"/>
              </a:ext>
            </a:extLst>
          </p:cNvPr>
          <p:cNvPicPr>
            <a:picLocks noChangeAspect="1"/>
          </p:cNvPicPr>
          <p:nvPr/>
        </p:nvPicPr>
        <p:blipFill rotWithShape="1">
          <a:blip r:embed="rId3"/>
          <a:srcRect l="3960" r="-6349" b="10612"/>
          <a:stretch/>
        </p:blipFill>
        <p:spPr>
          <a:xfrm>
            <a:off x="549447" y="4903236"/>
            <a:ext cx="1375072" cy="2000059"/>
          </a:xfrm>
          <a:prstGeom prst="rect">
            <a:avLst/>
          </a:prstGeom>
          <a:effectLst>
            <a:outerShdw blurRad="50800" dist="38100" dir="5400000" algn="t" rotWithShape="0">
              <a:prstClr val="black">
                <a:alpha val="40000"/>
              </a:prstClr>
            </a:outerShdw>
          </a:effectLst>
        </p:spPr>
      </p:pic>
      <p:pic>
        <p:nvPicPr>
          <p:cNvPr id="21" name="Graphic 20" descr="Gears">
            <a:extLst>
              <a:ext uri="{FF2B5EF4-FFF2-40B4-BE49-F238E27FC236}">
                <a16:creationId xmlns:a16="http://schemas.microsoft.com/office/drawing/2014/main" id="{DBD151B5-CB62-4841-A07A-F48871F7A9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619" y="5273306"/>
            <a:ext cx="707348" cy="707348"/>
          </a:xfrm>
          <a:prstGeom prst="rect">
            <a:avLst/>
          </a:prstGeom>
          <a:effectLst>
            <a:outerShdw blurRad="50800" dist="38100" dir="5400000" algn="t" rotWithShape="0">
              <a:prstClr val="black">
                <a:alpha val="40000"/>
              </a:prstClr>
            </a:outerShdw>
          </a:effectLst>
        </p:spPr>
      </p:pic>
      <p:sp>
        <p:nvSpPr>
          <p:cNvPr id="22" name="Arrow: Right 21">
            <a:extLst>
              <a:ext uri="{FF2B5EF4-FFF2-40B4-BE49-F238E27FC236}">
                <a16:creationId xmlns:a16="http://schemas.microsoft.com/office/drawing/2014/main" id="{D2C46E15-9CAF-4C1F-836F-3F94DA209EDD}"/>
              </a:ext>
            </a:extLst>
          </p:cNvPr>
          <p:cNvSpPr/>
          <p:nvPr/>
        </p:nvSpPr>
        <p:spPr>
          <a:xfrm>
            <a:off x="2064914" y="5413929"/>
            <a:ext cx="197949" cy="347870"/>
          </a:xfrm>
          <a:prstGeom prst="rightArrow">
            <a:avLst/>
          </a:prstGeom>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B00E5C51-FAF2-4B9A-9F6A-285162FE9FBD}"/>
              </a:ext>
            </a:extLst>
          </p:cNvPr>
          <p:cNvSpPr txBox="1"/>
          <p:nvPr/>
        </p:nvSpPr>
        <p:spPr>
          <a:xfrm>
            <a:off x="122635" y="1560402"/>
            <a:ext cx="10569178" cy="2246769"/>
          </a:xfrm>
          <a:prstGeom prst="rect">
            <a:avLst/>
          </a:prstGeom>
          <a:noFill/>
        </p:spPr>
        <p:txBody>
          <a:bodyPr wrap="square" rtlCol="0">
            <a:spAutoFit/>
          </a:bodyPr>
          <a:lstStyle/>
          <a:p>
            <a:pPr marL="342900" indent="-342900">
              <a:spcBef>
                <a:spcPts val="600"/>
              </a:spcBef>
              <a:spcAft>
                <a:spcPts val="600"/>
              </a:spcAft>
              <a:buAutoNum type="arabicPeriod"/>
            </a:pPr>
            <a:r>
              <a:rPr lang="en-AU" sz="2000"/>
              <a:t>Readiness reporting is </a:t>
            </a:r>
            <a:r>
              <a:rPr lang="en-AU" sz="2000" b="1"/>
              <a:t>voluntary</a:t>
            </a:r>
          </a:p>
          <a:p>
            <a:pPr marL="342900" indent="-342900">
              <a:spcBef>
                <a:spcPts val="600"/>
              </a:spcBef>
              <a:spcAft>
                <a:spcPts val="600"/>
              </a:spcAft>
              <a:buAutoNum type="arabicPeriod"/>
            </a:pPr>
            <a:r>
              <a:rPr lang="en-AU" sz="2000"/>
              <a:t>We encourage </a:t>
            </a:r>
            <a:r>
              <a:rPr lang="en-AU" sz="2000" b="1"/>
              <a:t>open</a:t>
            </a:r>
            <a:r>
              <a:rPr lang="en-AU" sz="2000"/>
              <a:t> and </a:t>
            </a:r>
            <a:r>
              <a:rPr lang="en-AU" sz="2000" b="1"/>
              <a:t>honest self-assessment</a:t>
            </a:r>
          </a:p>
          <a:p>
            <a:pPr marL="342900" indent="-342900">
              <a:spcBef>
                <a:spcPts val="600"/>
              </a:spcBef>
              <a:spcAft>
                <a:spcPts val="600"/>
              </a:spcAft>
              <a:buAutoNum type="arabicPeriod"/>
            </a:pPr>
            <a:r>
              <a:rPr lang="en-AU" sz="2000"/>
              <a:t>Responses are </a:t>
            </a:r>
            <a:r>
              <a:rPr lang="en-AU" sz="2000" b="1"/>
              <a:t>confidential</a:t>
            </a:r>
            <a:r>
              <a:rPr lang="en-AU" sz="2000"/>
              <a:t> (although we do publish a list of respondents)</a:t>
            </a:r>
          </a:p>
          <a:p>
            <a:pPr marL="342900" indent="-342900">
              <a:spcBef>
                <a:spcPts val="600"/>
              </a:spcBef>
              <a:spcAft>
                <a:spcPts val="600"/>
              </a:spcAft>
              <a:buAutoNum type="arabicPeriod"/>
            </a:pPr>
            <a:r>
              <a:rPr lang="en-AU" sz="2000"/>
              <a:t>Results are </a:t>
            </a:r>
            <a:r>
              <a:rPr lang="en-AU" sz="2000" b="1"/>
              <a:t>aggregated</a:t>
            </a:r>
            <a:r>
              <a:rPr lang="en-AU" sz="2000"/>
              <a:t> to produce a report</a:t>
            </a:r>
          </a:p>
          <a:p>
            <a:pPr marL="342900" indent="-342900">
              <a:spcBef>
                <a:spcPts val="600"/>
              </a:spcBef>
              <a:spcAft>
                <a:spcPts val="600"/>
              </a:spcAft>
              <a:buAutoNum type="arabicPeriod"/>
            </a:pPr>
            <a:r>
              <a:rPr lang="en-AU" sz="2000"/>
              <a:t>Results are </a:t>
            </a:r>
            <a:r>
              <a:rPr lang="en-AU" sz="2000" b="1"/>
              <a:t>discussed</a:t>
            </a:r>
            <a:r>
              <a:rPr lang="en-AU" sz="2000"/>
              <a:t> with our RWG and </a:t>
            </a:r>
            <a:r>
              <a:rPr lang="en-AU" sz="2000" b="1"/>
              <a:t>together</a:t>
            </a:r>
            <a:r>
              <a:rPr lang="en-AU" sz="2000"/>
              <a:t> we identify any actions that need to be taken</a:t>
            </a:r>
          </a:p>
        </p:txBody>
      </p:sp>
      <p:pic>
        <p:nvPicPr>
          <p:cNvPr id="28" name="Picture 27">
            <a:extLst>
              <a:ext uri="{FF2B5EF4-FFF2-40B4-BE49-F238E27FC236}">
                <a16:creationId xmlns:a16="http://schemas.microsoft.com/office/drawing/2014/main" id="{75C90745-C2EE-4E4F-AD1D-BAF8B66DD8AE}"/>
              </a:ext>
            </a:extLst>
          </p:cNvPr>
          <p:cNvPicPr>
            <a:picLocks noChangeAspect="1"/>
          </p:cNvPicPr>
          <p:nvPr/>
        </p:nvPicPr>
        <p:blipFill>
          <a:blip r:embed="rId6"/>
          <a:stretch>
            <a:fillRect/>
          </a:stretch>
        </p:blipFill>
        <p:spPr>
          <a:xfrm>
            <a:off x="6116272" y="5082918"/>
            <a:ext cx="1310754" cy="1310754"/>
          </a:xfrm>
          <a:prstGeom prst="rect">
            <a:avLst/>
          </a:prstGeom>
          <a:ln w="15875">
            <a:solidFill>
              <a:schemeClr val="bg1">
                <a:lumMod val="85000"/>
              </a:schemeClr>
            </a:solidFill>
          </a:ln>
          <a:effectLst>
            <a:outerShdw blurRad="50800" dist="38100" dir="5400000" algn="t" rotWithShape="0">
              <a:prstClr val="black">
                <a:alpha val="40000"/>
              </a:prstClr>
            </a:outerShdw>
          </a:effectLst>
        </p:spPr>
      </p:pic>
      <p:sp>
        <p:nvSpPr>
          <p:cNvPr id="29" name="Arrow: Right 28">
            <a:extLst>
              <a:ext uri="{FF2B5EF4-FFF2-40B4-BE49-F238E27FC236}">
                <a16:creationId xmlns:a16="http://schemas.microsoft.com/office/drawing/2014/main" id="{A10E78CA-14D3-4918-9E9F-97C93DFC42A0}"/>
              </a:ext>
            </a:extLst>
          </p:cNvPr>
          <p:cNvSpPr/>
          <p:nvPr/>
        </p:nvSpPr>
        <p:spPr>
          <a:xfrm>
            <a:off x="5467229" y="5494063"/>
            <a:ext cx="197949" cy="347870"/>
          </a:xfrm>
          <a:prstGeom prst="rightArrow">
            <a:avLst/>
          </a:prstGeom>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45318EF4-AA2D-46A1-9286-6A7FEB3EF0B6}"/>
              </a:ext>
            </a:extLst>
          </p:cNvPr>
          <p:cNvSpPr txBox="1"/>
          <p:nvPr/>
        </p:nvSpPr>
        <p:spPr>
          <a:xfrm>
            <a:off x="6082113" y="4543251"/>
            <a:ext cx="1461574" cy="461665"/>
          </a:xfrm>
          <a:prstGeom prst="rect">
            <a:avLst/>
          </a:prstGeom>
          <a:noFill/>
        </p:spPr>
        <p:txBody>
          <a:bodyPr wrap="square" rtlCol="0">
            <a:spAutoFit/>
          </a:bodyPr>
          <a:lstStyle/>
          <a:p>
            <a:r>
              <a:rPr lang="en-AU" sz="1200" b="1" i="1">
                <a:solidFill>
                  <a:srgbClr val="51103C"/>
                </a:solidFill>
              </a:rPr>
              <a:t>Discuss results at working groups</a:t>
            </a:r>
          </a:p>
        </p:txBody>
      </p:sp>
      <p:sp>
        <p:nvSpPr>
          <p:cNvPr id="31" name="Arrow: Right 30">
            <a:extLst>
              <a:ext uri="{FF2B5EF4-FFF2-40B4-BE49-F238E27FC236}">
                <a16:creationId xmlns:a16="http://schemas.microsoft.com/office/drawing/2014/main" id="{E09BF27F-FD72-4CDE-B466-EC5C98C67D83}"/>
              </a:ext>
            </a:extLst>
          </p:cNvPr>
          <p:cNvSpPr/>
          <p:nvPr/>
        </p:nvSpPr>
        <p:spPr>
          <a:xfrm>
            <a:off x="7919218" y="5402337"/>
            <a:ext cx="197949" cy="347870"/>
          </a:xfrm>
          <a:prstGeom prst="rightArrow">
            <a:avLst/>
          </a:prstGeom>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3" name="Graphic 32" descr="Bullseye">
            <a:extLst>
              <a:ext uri="{FF2B5EF4-FFF2-40B4-BE49-F238E27FC236}">
                <a16:creationId xmlns:a16="http://schemas.microsoft.com/office/drawing/2014/main" id="{E28DDFB6-F935-4ACF-91A6-75E6ED9058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6242" y="5171132"/>
            <a:ext cx="914400" cy="914400"/>
          </a:xfrm>
          <a:prstGeom prst="rect">
            <a:avLst/>
          </a:prstGeom>
          <a:effectLst>
            <a:outerShdw blurRad="50800" dist="38100" dir="5400000" algn="t" rotWithShape="0">
              <a:prstClr val="black">
                <a:alpha val="40000"/>
              </a:prstClr>
            </a:outerShdw>
          </a:effectLst>
        </p:spPr>
      </p:pic>
      <p:sp>
        <p:nvSpPr>
          <p:cNvPr id="34" name="TextBox 33">
            <a:extLst>
              <a:ext uri="{FF2B5EF4-FFF2-40B4-BE49-F238E27FC236}">
                <a16:creationId xmlns:a16="http://schemas.microsoft.com/office/drawing/2014/main" id="{5B824F9D-67D3-4427-9F68-8B3FCC2300F3}"/>
              </a:ext>
            </a:extLst>
          </p:cNvPr>
          <p:cNvSpPr txBox="1"/>
          <p:nvPr/>
        </p:nvSpPr>
        <p:spPr>
          <a:xfrm>
            <a:off x="8146610" y="4626236"/>
            <a:ext cx="1265067" cy="276999"/>
          </a:xfrm>
          <a:prstGeom prst="rect">
            <a:avLst/>
          </a:prstGeom>
          <a:noFill/>
        </p:spPr>
        <p:txBody>
          <a:bodyPr wrap="square" rtlCol="0">
            <a:spAutoFit/>
          </a:bodyPr>
          <a:lstStyle/>
          <a:p>
            <a:r>
              <a:rPr lang="en-AU" sz="1200" b="1" i="1">
                <a:solidFill>
                  <a:srgbClr val="51103C"/>
                </a:solidFill>
              </a:rPr>
              <a:t>Targeted action</a:t>
            </a:r>
          </a:p>
        </p:txBody>
      </p:sp>
      <p:pic>
        <p:nvPicPr>
          <p:cNvPr id="3" name="Picture 2">
            <a:extLst>
              <a:ext uri="{FF2B5EF4-FFF2-40B4-BE49-F238E27FC236}">
                <a16:creationId xmlns:a16="http://schemas.microsoft.com/office/drawing/2014/main" id="{A9FC7427-AA35-45CF-8826-D74D6CA96B35}"/>
              </a:ext>
            </a:extLst>
          </p:cNvPr>
          <p:cNvPicPr>
            <a:picLocks noChangeAspect="1"/>
          </p:cNvPicPr>
          <p:nvPr/>
        </p:nvPicPr>
        <p:blipFill>
          <a:blip r:embed="rId9"/>
          <a:stretch>
            <a:fillRect/>
          </a:stretch>
        </p:blipFill>
        <p:spPr>
          <a:xfrm>
            <a:off x="3868381" y="4987508"/>
            <a:ext cx="1228675" cy="1650772"/>
          </a:xfrm>
          <a:prstGeom prst="rect">
            <a:avLst/>
          </a:prstGeom>
          <a:effectLst>
            <a:outerShdw blurRad="50800" dist="38100" dir="5400000" algn="t" rotWithShape="0">
              <a:prstClr val="black">
                <a:alpha val="40000"/>
              </a:prstClr>
            </a:outerShdw>
          </a:effectLst>
        </p:spPr>
      </p:pic>
      <p:pic>
        <p:nvPicPr>
          <p:cNvPr id="36" name="Picture 35">
            <a:extLst>
              <a:ext uri="{FF2B5EF4-FFF2-40B4-BE49-F238E27FC236}">
                <a16:creationId xmlns:a16="http://schemas.microsoft.com/office/drawing/2014/main" id="{5118C2F0-F392-4AE3-84D7-026C24449DFA}"/>
              </a:ext>
            </a:extLst>
          </p:cNvPr>
          <p:cNvPicPr>
            <a:picLocks noChangeAspect="1"/>
          </p:cNvPicPr>
          <p:nvPr/>
        </p:nvPicPr>
        <p:blipFill>
          <a:blip r:embed="rId9"/>
          <a:stretch>
            <a:fillRect/>
          </a:stretch>
        </p:blipFill>
        <p:spPr>
          <a:xfrm>
            <a:off x="3792509" y="5017804"/>
            <a:ext cx="1228675" cy="1650772"/>
          </a:xfrm>
          <a:prstGeom prst="rect">
            <a:avLst/>
          </a:prstGeom>
          <a:effectLst>
            <a:outerShdw blurRad="50800" dist="38100" dir="5400000" algn="t" rotWithShape="0">
              <a:prstClr val="black">
                <a:alpha val="40000"/>
              </a:prstClr>
            </a:outerShdw>
          </a:effectLst>
        </p:spPr>
      </p:pic>
      <p:pic>
        <p:nvPicPr>
          <p:cNvPr id="37" name="Picture 36">
            <a:extLst>
              <a:ext uri="{FF2B5EF4-FFF2-40B4-BE49-F238E27FC236}">
                <a16:creationId xmlns:a16="http://schemas.microsoft.com/office/drawing/2014/main" id="{DE07F6B0-B946-485D-AD8D-2927264377AC}"/>
              </a:ext>
            </a:extLst>
          </p:cNvPr>
          <p:cNvPicPr>
            <a:picLocks noChangeAspect="1"/>
          </p:cNvPicPr>
          <p:nvPr/>
        </p:nvPicPr>
        <p:blipFill>
          <a:blip r:embed="rId9"/>
          <a:stretch>
            <a:fillRect/>
          </a:stretch>
        </p:blipFill>
        <p:spPr>
          <a:xfrm>
            <a:off x="3703834" y="5048100"/>
            <a:ext cx="1228675" cy="1650772"/>
          </a:xfrm>
          <a:prstGeom prst="rect">
            <a:avLst/>
          </a:prstGeom>
          <a:effectLst>
            <a:outerShdw blurRad="50800" dist="38100" dir="5400000" algn="t" rotWithShape="0">
              <a:prstClr val="black">
                <a:alpha val="40000"/>
              </a:prstClr>
            </a:outerShdw>
          </a:effectLst>
        </p:spPr>
      </p:pic>
      <p:sp>
        <p:nvSpPr>
          <p:cNvPr id="38" name="Arrow: Right 37">
            <a:extLst>
              <a:ext uri="{FF2B5EF4-FFF2-40B4-BE49-F238E27FC236}">
                <a16:creationId xmlns:a16="http://schemas.microsoft.com/office/drawing/2014/main" id="{B10887D8-EAE8-453A-A117-A4431B45BD94}"/>
              </a:ext>
            </a:extLst>
          </p:cNvPr>
          <p:cNvSpPr/>
          <p:nvPr/>
        </p:nvSpPr>
        <p:spPr>
          <a:xfrm>
            <a:off x="3299301" y="5453045"/>
            <a:ext cx="197949" cy="347870"/>
          </a:xfrm>
          <a:prstGeom prst="rightArrow">
            <a:avLst/>
          </a:prstGeom>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39235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8F50-87B7-48DE-A5D1-5822F835C0F6}"/>
              </a:ext>
            </a:extLst>
          </p:cNvPr>
          <p:cNvSpPr>
            <a:spLocks noGrp="1"/>
          </p:cNvSpPr>
          <p:nvPr>
            <p:ph type="title"/>
          </p:nvPr>
        </p:nvSpPr>
        <p:spPr/>
        <p:txBody>
          <a:bodyPr>
            <a:normAutofit/>
          </a:bodyPr>
          <a:lstStyle/>
          <a:p>
            <a:r>
              <a:rPr lang="en-AU" sz="3600"/>
              <a:t>Reporting Criteria</a:t>
            </a:r>
          </a:p>
        </p:txBody>
      </p:sp>
      <p:sp>
        <p:nvSpPr>
          <p:cNvPr id="4" name="Slide Number Placeholder 3">
            <a:extLst>
              <a:ext uri="{FF2B5EF4-FFF2-40B4-BE49-F238E27FC236}">
                <a16:creationId xmlns:a16="http://schemas.microsoft.com/office/drawing/2014/main" id="{F84B4610-3DCF-48DE-87D4-281D5BC8AD7E}"/>
              </a:ext>
            </a:extLst>
          </p:cNvPr>
          <p:cNvSpPr>
            <a:spLocks noGrp="1"/>
          </p:cNvSpPr>
          <p:nvPr>
            <p:ph type="sldNum" sz="quarter" idx="12"/>
          </p:nvPr>
        </p:nvSpPr>
        <p:spPr>
          <a:xfrm>
            <a:off x="9974311" y="6951480"/>
            <a:ext cx="505220" cy="402483"/>
          </a:xfrm>
        </p:spPr>
        <p:txBody>
          <a:bodyPr/>
          <a:lstStyle/>
          <a:p>
            <a:fld id="{4EC81F68-4976-451A-B2E9-79BCBD2F70CC}" type="slidenum">
              <a:rPr lang="en-AU" smtClean="0"/>
              <a:t>31</a:t>
            </a:fld>
            <a:endParaRPr lang="en-AU"/>
          </a:p>
        </p:txBody>
      </p:sp>
      <p:graphicFrame>
        <p:nvGraphicFramePr>
          <p:cNvPr id="6" name="Diagram 5">
            <a:extLst>
              <a:ext uri="{FF2B5EF4-FFF2-40B4-BE49-F238E27FC236}">
                <a16:creationId xmlns:a16="http://schemas.microsoft.com/office/drawing/2014/main" id="{C4E4F1E3-478C-49DA-971B-5266A1179647}"/>
              </a:ext>
            </a:extLst>
          </p:cNvPr>
          <p:cNvGraphicFramePr/>
          <p:nvPr>
            <p:extLst>
              <p:ext uri="{D42A27DB-BD31-4B8C-83A1-F6EECF244321}">
                <p14:modId xmlns:p14="http://schemas.microsoft.com/office/powerpoint/2010/main" val="3057429614"/>
              </p:ext>
            </p:extLst>
          </p:nvPr>
        </p:nvGraphicFramePr>
        <p:xfrm>
          <a:off x="212282" y="1823302"/>
          <a:ext cx="9581448" cy="520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D42FEE83-675C-4D89-A88F-35D4A4484744}"/>
              </a:ext>
            </a:extLst>
          </p:cNvPr>
          <p:cNvSpPr/>
          <p:nvPr/>
        </p:nvSpPr>
        <p:spPr>
          <a:xfrm>
            <a:off x="5480689" y="3778353"/>
            <a:ext cx="4544214" cy="1231106"/>
          </a:xfrm>
          <a:prstGeom prst="rect">
            <a:avLst/>
          </a:prstGeom>
        </p:spPr>
        <p:txBody>
          <a:bodyPr wrap="square">
            <a:spAutoFit/>
          </a:bodyPr>
          <a:lstStyle/>
          <a:p>
            <a:pPr marL="180975" lvl="0" indent="-180975">
              <a:spcAft>
                <a:spcPts val="600"/>
              </a:spcAft>
              <a:buClr>
                <a:schemeClr val="bg2">
                  <a:lumMod val="50000"/>
                </a:schemeClr>
              </a:buClr>
              <a:buFont typeface="Arial" panose="020B0604020202020204" pitchFamily="34" charset="0"/>
              <a:buChar char="•"/>
            </a:pPr>
            <a:r>
              <a:rPr lang="en-AU" sz="1600"/>
              <a:t>Implementation of capability for 5MS/GS</a:t>
            </a:r>
          </a:p>
          <a:p>
            <a:pPr marL="180975" lvl="0" indent="-180975">
              <a:spcAft>
                <a:spcPts val="600"/>
              </a:spcAft>
              <a:buClr>
                <a:schemeClr val="bg2">
                  <a:lumMod val="50000"/>
                </a:schemeClr>
              </a:buClr>
              <a:buFont typeface="Arial" panose="020B0604020202020204" pitchFamily="34" charset="0"/>
              <a:buChar char="•"/>
            </a:pPr>
            <a:r>
              <a:rPr lang="en-AU" sz="1600"/>
              <a:t>Specific to participant type, including AEMO</a:t>
            </a:r>
          </a:p>
          <a:p>
            <a:pPr marL="180975" lvl="0" indent="-180975">
              <a:spcAft>
                <a:spcPts val="600"/>
              </a:spcAft>
              <a:buClr>
                <a:schemeClr val="bg2">
                  <a:lumMod val="50000"/>
                </a:schemeClr>
              </a:buClr>
              <a:buFont typeface="Arial" panose="020B0604020202020204" pitchFamily="34" charset="0"/>
              <a:buChar char="•"/>
            </a:pPr>
            <a:r>
              <a:rPr lang="en-AU" sz="1600"/>
              <a:t>Required for the successful operation of the market in 5MS/GS scenario</a:t>
            </a:r>
          </a:p>
        </p:txBody>
      </p:sp>
      <p:grpSp>
        <p:nvGrpSpPr>
          <p:cNvPr id="7" name="Group 6">
            <a:extLst>
              <a:ext uri="{FF2B5EF4-FFF2-40B4-BE49-F238E27FC236}">
                <a16:creationId xmlns:a16="http://schemas.microsoft.com/office/drawing/2014/main" id="{C7C5EC66-EE70-45A1-885D-51BCBC7B6001}"/>
              </a:ext>
            </a:extLst>
          </p:cNvPr>
          <p:cNvGrpSpPr/>
          <p:nvPr/>
        </p:nvGrpSpPr>
        <p:grpSpPr>
          <a:xfrm>
            <a:off x="6360511" y="5392021"/>
            <a:ext cx="4250337" cy="1255030"/>
            <a:chOff x="6078550" y="3666870"/>
            <a:chExt cx="2918653" cy="1255030"/>
          </a:xfrm>
        </p:grpSpPr>
        <p:sp>
          <p:nvSpPr>
            <p:cNvPr id="8" name="Rectangle 7">
              <a:extLst>
                <a:ext uri="{FF2B5EF4-FFF2-40B4-BE49-F238E27FC236}">
                  <a16:creationId xmlns:a16="http://schemas.microsoft.com/office/drawing/2014/main" id="{20F6922A-5ADF-474A-AB1E-3E61E1CA0889}"/>
                </a:ext>
              </a:extLst>
            </p:cNvPr>
            <p:cNvSpPr/>
            <p:nvPr/>
          </p:nvSpPr>
          <p:spPr>
            <a:xfrm>
              <a:off x="6101441" y="3666870"/>
              <a:ext cx="2152270" cy="11571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3DDEADAA-97DC-4800-A8FD-DDA0364E1091}"/>
                </a:ext>
              </a:extLst>
            </p:cNvPr>
            <p:cNvSpPr txBox="1"/>
            <p:nvPr/>
          </p:nvSpPr>
          <p:spPr>
            <a:xfrm>
              <a:off x="6078550" y="3764766"/>
              <a:ext cx="2918653" cy="11571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80975" lvl="0" indent="-180975" algn="l" defTabSz="622300">
                <a:lnSpc>
                  <a:spcPct val="90000"/>
                </a:lnSpc>
                <a:spcBef>
                  <a:spcPct val="0"/>
                </a:spcBef>
                <a:spcAft>
                  <a:spcPct val="35000"/>
                </a:spcAft>
                <a:buClr>
                  <a:srgbClr val="92D050"/>
                </a:buClr>
                <a:buFont typeface="Arial" panose="020B0604020202020204" pitchFamily="34" charset="0"/>
                <a:buChar char="•"/>
              </a:pPr>
              <a:r>
                <a:rPr lang="en-AU" sz="1600" kern="1200"/>
                <a:t>Monitors the status of metering transition activities defined in the Metering transition plan</a:t>
              </a:r>
            </a:p>
          </p:txBody>
        </p:sp>
      </p:grpSp>
      <p:sp>
        <p:nvSpPr>
          <p:cNvPr id="5" name="Rectangle 4">
            <a:extLst>
              <a:ext uri="{FF2B5EF4-FFF2-40B4-BE49-F238E27FC236}">
                <a16:creationId xmlns:a16="http://schemas.microsoft.com/office/drawing/2014/main" id="{AC14B30E-2370-4EB9-9757-3A4AB56A8878}"/>
              </a:ext>
            </a:extLst>
          </p:cNvPr>
          <p:cNvSpPr/>
          <p:nvPr/>
        </p:nvSpPr>
        <p:spPr>
          <a:xfrm>
            <a:off x="4707922" y="2167653"/>
            <a:ext cx="3702654" cy="984885"/>
          </a:xfrm>
          <a:prstGeom prst="rect">
            <a:avLst/>
          </a:prstGeom>
        </p:spPr>
        <p:txBody>
          <a:bodyPr wrap="square">
            <a:spAutoFit/>
          </a:bodyPr>
          <a:lstStyle/>
          <a:p>
            <a:pPr marL="180975" indent="-180975">
              <a:spcAft>
                <a:spcPts val="600"/>
              </a:spcAft>
              <a:buClr>
                <a:schemeClr val="accent2"/>
              </a:buClr>
              <a:buFont typeface="Arial" panose="020B0604020202020204" pitchFamily="34" charset="0"/>
              <a:buChar char="•"/>
            </a:pPr>
            <a:r>
              <a:rPr lang="en-AU" sz="1600"/>
              <a:t>Program establishment and progress</a:t>
            </a:r>
          </a:p>
          <a:p>
            <a:pPr marL="180975" indent="-180975">
              <a:spcAft>
                <a:spcPts val="600"/>
              </a:spcAft>
              <a:buClr>
                <a:schemeClr val="accent2"/>
              </a:buClr>
              <a:buFont typeface="Arial" panose="020B0604020202020204" pitchFamily="34" charset="0"/>
              <a:buChar char="•"/>
            </a:pPr>
            <a:r>
              <a:rPr lang="en-AU" sz="1600"/>
              <a:t>Overall governance</a:t>
            </a:r>
          </a:p>
          <a:p>
            <a:pPr marL="180975" indent="-180975">
              <a:spcAft>
                <a:spcPts val="600"/>
              </a:spcAft>
              <a:buClr>
                <a:schemeClr val="accent2"/>
              </a:buClr>
              <a:buFont typeface="Arial" panose="020B0604020202020204" pitchFamily="34" charset="0"/>
              <a:buChar char="•"/>
            </a:pPr>
            <a:r>
              <a:rPr lang="en-AU" sz="1600"/>
              <a:t>Common to all participants</a:t>
            </a:r>
          </a:p>
        </p:txBody>
      </p:sp>
    </p:spTree>
    <p:extLst>
      <p:ext uri="{BB962C8B-B14F-4D97-AF65-F5344CB8AC3E}">
        <p14:creationId xmlns:p14="http://schemas.microsoft.com/office/powerpoint/2010/main" val="1673788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01F0-346D-4277-9621-936A12561D47}"/>
              </a:ext>
            </a:extLst>
          </p:cNvPr>
          <p:cNvSpPr>
            <a:spLocks noGrp="1"/>
          </p:cNvSpPr>
          <p:nvPr>
            <p:ph type="title"/>
          </p:nvPr>
        </p:nvSpPr>
        <p:spPr/>
        <p:txBody>
          <a:bodyPr>
            <a:normAutofit/>
          </a:bodyPr>
          <a:lstStyle/>
          <a:p>
            <a:r>
              <a:rPr lang="en-AU" sz="3600"/>
              <a:t>Summary of results so far  </a:t>
            </a:r>
          </a:p>
        </p:txBody>
      </p:sp>
      <p:sp>
        <p:nvSpPr>
          <p:cNvPr id="4" name="Slide Number Placeholder 3">
            <a:extLst>
              <a:ext uri="{FF2B5EF4-FFF2-40B4-BE49-F238E27FC236}">
                <a16:creationId xmlns:a16="http://schemas.microsoft.com/office/drawing/2014/main" id="{E867E367-1935-4573-9376-48D2DC98898C}"/>
              </a:ext>
            </a:extLst>
          </p:cNvPr>
          <p:cNvSpPr>
            <a:spLocks noGrp="1"/>
          </p:cNvSpPr>
          <p:nvPr>
            <p:ph type="sldNum" sz="quarter" idx="12"/>
          </p:nvPr>
        </p:nvSpPr>
        <p:spPr/>
        <p:txBody>
          <a:bodyPr/>
          <a:lstStyle/>
          <a:p>
            <a:fld id="{4EC81F68-4976-451A-B2E9-79BCBD2F70CC}" type="slidenum">
              <a:rPr lang="en-AU" smtClean="0"/>
              <a:t>32</a:t>
            </a:fld>
            <a:endParaRPr lang="en-AU"/>
          </a:p>
        </p:txBody>
      </p:sp>
      <p:pic>
        <p:nvPicPr>
          <p:cNvPr id="7" name="Picture 7" descr="A screenshot of a cell phone&#10;&#10;Description automatically generated">
            <a:extLst>
              <a:ext uri="{FF2B5EF4-FFF2-40B4-BE49-F238E27FC236}">
                <a16:creationId xmlns:a16="http://schemas.microsoft.com/office/drawing/2014/main" id="{5BF790FD-AC0A-4BD7-87C6-67152FB14B23}"/>
              </a:ext>
            </a:extLst>
          </p:cNvPr>
          <p:cNvPicPr>
            <a:picLocks noGrp="1" noChangeAspect="1"/>
          </p:cNvPicPr>
          <p:nvPr>
            <p:ph idx="1"/>
          </p:nvPr>
        </p:nvPicPr>
        <p:blipFill>
          <a:blip r:embed="rId2"/>
          <a:stretch>
            <a:fillRect/>
          </a:stretch>
        </p:blipFill>
        <p:spPr>
          <a:xfrm>
            <a:off x="922277" y="1820749"/>
            <a:ext cx="3552241" cy="2428875"/>
          </a:xfrm>
        </p:spPr>
      </p:pic>
      <p:pic>
        <p:nvPicPr>
          <p:cNvPr id="8" name="Picture 8" descr="A screenshot of a cell phone&#10;&#10;Description automatically generated">
            <a:extLst>
              <a:ext uri="{FF2B5EF4-FFF2-40B4-BE49-F238E27FC236}">
                <a16:creationId xmlns:a16="http://schemas.microsoft.com/office/drawing/2014/main" id="{AA318AAA-5AD5-4F3C-B2F4-5EFDDA0F9AC7}"/>
              </a:ext>
            </a:extLst>
          </p:cNvPr>
          <p:cNvPicPr>
            <a:picLocks noChangeAspect="1"/>
          </p:cNvPicPr>
          <p:nvPr/>
        </p:nvPicPr>
        <p:blipFill>
          <a:blip r:embed="rId3"/>
          <a:stretch>
            <a:fillRect/>
          </a:stretch>
        </p:blipFill>
        <p:spPr>
          <a:xfrm>
            <a:off x="5657944" y="1820122"/>
            <a:ext cx="3675965" cy="2427644"/>
          </a:xfrm>
          <a:prstGeom prst="rect">
            <a:avLst/>
          </a:prstGeom>
        </p:spPr>
      </p:pic>
      <p:sp>
        <p:nvSpPr>
          <p:cNvPr id="9" name="TextBox 8">
            <a:extLst>
              <a:ext uri="{FF2B5EF4-FFF2-40B4-BE49-F238E27FC236}">
                <a16:creationId xmlns:a16="http://schemas.microsoft.com/office/drawing/2014/main" id="{C9B10AB9-1621-4770-9E41-A4BF6EB46E64}"/>
              </a:ext>
            </a:extLst>
          </p:cNvPr>
          <p:cNvSpPr txBox="1"/>
          <p:nvPr/>
        </p:nvSpPr>
        <p:spPr>
          <a:xfrm>
            <a:off x="5716553" y="4331184"/>
            <a:ext cx="3583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Overall Delivery progress by Participant type</a:t>
            </a:r>
            <a:endParaRPr lang="en-US" sz="3200"/>
          </a:p>
        </p:txBody>
      </p:sp>
      <p:pic>
        <p:nvPicPr>
          <p:cNvPr id="3" name="Picture 4" descr="A screenshot of a map&#10;&#10;Description automatically generated">
            <a:extLst>
              <a:ext uri="{FF2B5EF4-FFF2-40B4-BE49-F238E27FC236}">
                <a16:creationId xmlns:a16="http://schemas.microsoft.com/office/drawing/2014/main" id="{FD4829F6-B7F1-4DCC-ABF0-BF82867B687B}"/>
              </a:ext>
            </a:extLst>
          </p:cNvPr>
          <p:cNvPicPr>
            <a:picLocks noChangeAspect="1"/>
          </p:cNvPicPr>
          <p:nvPr/>
        </p:nvPicPr>
        <p:blipFill>
          <a:blip r:embed="rId4"/>
          <a:stretch>
            <a:fillRect/>
          </a:stretch>
        </p:blipFill>
        <p:spPr>
          <a:xfrm>
            <a:off x="945714" y="4907003"/>
            <a:ext cx="3527639" cy="2221003"/>
          </a:xfrm>
          <a:prstGeom prst="rect">
            <a:avLst/>
          </a:prstGeom>
        </p:spPr>
      </p:pic>
      <p:sp>
        <p:nvSpPr>
          <p:cNvPr id="10" name="TextBox 9">
            <a:extLst>
              <a:ext uri="{FF2B5EF4-FFF2-40B4-BE49-F238E27FC236}">
                <a16:creationId xmlns:a16="http://schemas.microsoft.com/office/drawing/2014/main" id="{C0E1993E-2975-4CC6-AFEA-B2C3C3E4470C}"/>
              </a:ext>
            </a:extLst>
          </p:cNvPr>
          <p:cNvSpPr txBox="1"/>
          <p:nvPr/>
        </p:nvSpPr>
        <p:spPr>
          <a:xfrm>
            <a:off x="845333" y="7178349"/>
            <a:ext cx="3583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Overall Participation by Participant type</a:t>
            </a:r>
            <a:endParaRPr lang="en-US" sz="3200"/>
          </a:p>
        </p:txBody>
      </p:sp>
      <p:pic>
        <p:nvPicPr>
          <p:cNvPr id="5" name="Picture 5" descr="A screenshot of a cell phone&#10;&#10;Description automatically generated">
            <a:extLst>
              <a:ext uri="{FF2B5EF4-FFF2-40B4-BE49-F238E27FC236}">
                <a16:creationId xmlns:a16="http://schemas.microsoft.com/office/drawing/2014/main" id="{E6890DC6-3BA5-4700-AF87-C18A37260A29}"/>
              </a:ext>
            </a:extLst>
          </p:cNvPr>
          <p:cNvPicPr>
            <a:picLocks noChangeAspect="1"/>
          </p:cNvPicPr>
          <p:nvPr/>
        </p:nvPicPr>
        <p:blipFill>
          <a:blip r:embed="rId5"/>
          <a:stretch>
            <a:fillRect/>
          </a:stretch>
        </p:blipFill>
        <p:spPr>
          <a:xfrm>
            <a:off x="5657944" y="4949144"/>
            <a:ext cx="3824290" cy="2013376"/>
          </a:xfrm>
          <a:prstGeom prst="rect">
            <a:avLst/>
          </a:prstGeom>
        </p:spPr>
      </p:pic>
      <p:sp>
        <p:nvSpPr>
          <p:cNvPr id="11" name="TextBox 10">
            <a:extLst>
              <a:ext uri="{FF2B5EF4-FFF2-40B4-BE49-F238E27FC236}">
                <a16:creationId xmlns:a16="http://schemas.microsoft.com/office/drawing/2014/main" id="{7983F442-36EC-41C1-A85E-C42E09901E5F}"/>
              </a:ext>
            </a:extLst>
          </p:cNvPr>
          <p:cNvSpPr txBox="1"/>
          <p:nvPr/>
        </p:nvSpPr>
        <p:spPr>
          <a:xfrm>
            <a:off x="5841037" y="7159820"/>
            <a:ext cx="3583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Industry Deferral Survey Participant impact summary</a:t>
            </a:r>
            <a:endParaRPr lang="en-US" sz="3200"/>
          </a:p>
        </p:txBody>
      </p:sp>
      <p:sp>
        <p:nvSpPr>
          <p:cNvPr id="12" name="TextBox 11">
            <a:extLst>
              <a:ext uri="{FF2B5EF4-FFF2-40B4-BE49-F238E27FC236}">
                <a16:creationId xmlns:a16="http://schemas.microsoft.com/office/drawing/2014/main" id="{EFBF8013-182C-447B-90AD-0CBD7AFAA518}"/>
              </a:ext>
            </a:extLst>
          </p:cNvPr>
          <p:cNvSpPr txBox="1"/>
          <p:nvPr/>
        </p:nvSpPr>
        <p:spPr>
          <a:xfrm>
            <a:off x="894733" y="4294127"/>
            <a:ext cx="3583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Overall Participant  Delivery progress </a:t>
            </a:r>
            <a:endParaRPr lang="en-US" sz="3200"/>
          </a:p>
        </p:txBody>
      </p:sp>
    </p:spTree>
    <p:extLst>
      <p:ext uri="{BB962C8B-B14F-4D97-AF65-F5344CB8AC3E}">
        <p14:creationId xmlns:p14="http://schemas.microsoft.com/office/powerpoint/2010/main" val="2932841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A3E2BE-CECA-49A7-A08E-BB4CBBE49C3D}"/>
              </a:ext>
            </a:extLst>
          </p:cNvPr>
          <p:cNvPicPr>
            <a:picLocks noChangeAspect="1"/>
          </p:cNvPicPr>
          <p:nvPr/>
        </p:nvPicPr>
        <p:blipFill>
          <a:blip r:embed="rId2"/>
          <a:stretch>
            <a:fillRect/>
          </a:stretch>
        </p:blipFill>
        <p:spPr>
          <a:xfrm>
            <a:off x="3817564" y="4074133"/>
            <a:ext cx="3434542" cy="2513625"/>
          </a:xfrm>
          <a:prstGeom prst="rect">
            <a:avLst/>
          </a:prstGeom>
          <a:ln w="12700">
            <a:solidFill>
              <a:schemeClr val="tx1">
                <a:lumMod val="25000"/>
                <a:lumOff val="75000"/>
              </a:schemeClr>
            </a:solidFill>
          </a:ln>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A0D3AE09-B359-4661-89CE-C84B1FBAAB19}"/>
              </a:ext>
            </a:extLst>
          </p:cNvPr>
          <p:cNvSpPr>
            <a:spLocks noGrp="1"/>
          </p:cNvSpPr>
          <p:nvPr>
            <p:ph type="title"/>
          </p:nvPr>
        </p:nvSpPr>
        <p:spPr/>
        <p:txBody>
          <a:bodyPr>
            <a:normAutofit/>
          </a:bodyPr>
          <a:lstStyle/>
          <a:p>
            <a:r>
              <a:rPr lang="en-AU" sz="3600"/>
              <a:t>How can I learn more?</a:t>
            </a:r>
          </a:p>
        </p:txBody>
      </p:sp>
      <p:sp>
        <p:nvSpPr>
          <p:cNvPr id="4" name="Slide Number Placeholder 3">
            <a:extLst>
              <a:ext uri="{FF2B5EF4-FFF2-40B4-BE49-F238E27FC236}">
                <a16:creationId xmlns:a16="http://schemas.microsoft.com/office/drawing/2014/main" id="{541C204F-8DB6-4E37-BBB5-9C0991DF91C2}"/>
              </a:ext>
            </a:extLst>
          </p:cNvPr>
          <p:cNvSpPr>
            <a:spLocks noGrp="1"/>
          </p:cNvSpPr>
          <p:nvPr>
            <p:ph type="sldNum" sz="quarter" idx="12"/>
          </p:nvPr>
        </p:nvSpPr>
        <p:spPr>
          <a:xfrm>
            <a:off x="10020127" y="7006701"/>
            <a:ext cx="505220" cy="402483"/>
          </a:xfrm>
        </p:spPr>
        <p:txBody>
          <a:bodyPr/>
          <a:lstStyle/>
          <a:p>
            <a:fld id="{4EC81F68-4976-451A-B2E9-79BCBD2F70CC}" type="slidenum">
              <a:rPr lang="en-AU" smtClean="0"/>
              <a:t>33</a:t>
            </a:fld>
            <a:endParaRPr lang="en-AU"/>
          </a:p>
        </p:txBody>
      </p:sp>
      <p:pic>
        <p:nvPicPr>
          <p:cNvPr id="6" name="Picture 5">
            <a:extLst>
              <a:ext uri="{FF2B5EF4-FFF2-40B4-BE49-F238E27FC236}">
                <a16:creationId xmlns:a16="http://schemas.microsoft.com/office/drawing/2014/main" id="{36820FA8-3941-4B90-8887-C97457A03875}"/>
              </a:ext>
            </a:extLst>
          </p:cNvPr>
          <p:cNvPicPr>
            <a:picLocks noChangeAspect="1"/>
          </p:cNvPicPr>
          <p:nvPr/>
        </p:nvPicPr>
        <p:blipFill>
          <a:blip r:embed="rId3"/>
          <a:stretch>
            <a:fillRect/>
          </a:stretch>
        </p:blipFill>
        <p:spPr>
          <a:xfrm>
            <a:off x="369307" y="2551381"/>
            <a:ext cx="3254757" cy="2562078"/>
          </a:xfrm>
          <a:prstGeom prst="rect">
            <a:avLst/>
          </a:prstGeom>
          <a:ln w="12700">
            <a:solidFill>
              <a:schemeClr val="tx1">
                <a:lumMod val="25000"/>
                <a:lumOff val="75000"/>
              </a:schemeClr>
            </a:solidFill>
          </a:ln>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85B1BF12-F676-408A-B204-E868D6682B44}"/>
              </a:ext>
            </a:extLst>
          </p:cNvPr>
          <p:cNvSpPr txBox="1"/>
          <p:nvPr/>
        </p:nvSpPr>
        <p:spPr>
          <a:xfrm>
            <a:off x="4704334" y="3625948"/>
            <a:ext cx="2139968" cy="307777"/>
          </a:xfrm>
          <a:prstGeom prst="rect">
            <a:avLst/>
          </a:prstGeom>
          <a:noFill/>
        </p:spPr>
        <p:txBody>
          <a:bodyPr wrap="square" rtlCol="0">
            <a:spAutoFit/>
          </a:bodyPr>
          <a:lstStyle/>
          <a:p>
            <a:r>
              <a:rPr lang="en-AU" sz="1400" b="1" i="1">
                <a:solidFill>
                  <a:srgbClr val="51103C"/>
                </a:solidFill>
                <a:hlinkClick r:id="rId4">
                  <a:extLst>
                    <a:ext uri="{A12FA001-AC4F-418D-AE19-62706E023703}">
                      <ahyp:hlinkClr xmlns:ahyp="http://schemas.microsoft.com/office/drawing/2018/hyperlinkcolor" val="tx"/>
                    </a:ext>
                  </a:extLst>
                </a:hlinkClick>
              </a:rPr>
              <a:t>AEMC’s website</a:t>
            </a:r>
            <a:endParaRPr lang="en-AU" sz="1400" b="1" i="1">
              <a:solidFill>
                <a:srgbClr val="51103C"/>
              </a:solidFill>
            </a:endParaRPr>
          </a:p>
        </p:txBody>
      </p:sp>
      <p:sp>
        <p:nvSpPr>
          <p:cNvPr id="9" name="Rectangle 8">
            <a:extLst>
              <a:ext uri="{FF2B5EF4-FFF2-40B4-BE49-F238E27FC236}">
                <a16:creationId xmlns:a16="http://schemas.microsoft.com/office/drawing/2014/main" id="{9C7E76BF-5020-4DB6-BFF8-C0546D2C5936}"/>
              </a:ext>
            </a:extLst>
          </p:cNvPr>
          <p:cNvSpPr/>
          <p:nvPr/>
        </p:nvSpPr>
        <p:spPr>
          <a:xfrm>
            <a:off x="635025" y="2112808"/>
            <a:ext cx="2450286" cy="307777"/>
          </a:xfrm>
          <a:prstGeom prst="rect">
            <a:avLst/>
          </a:prstGeom>
        </p:spPr>
        <p:txBody>
          <a:bodyPr wrap="none">
            <a:spAutoFit/>
          </a:bodyPr>
          <a:lstStyle/>
          <a:p>
            <a:r>
              <a:rPr lang="en-AU" sz="1400" b="1" i="1">
                <a:solidFill>
                  <a:srgbClr val="51103C"/>
                </a:solidFill>
                <a:hlinkClick r:id="rId5">
                  <a:extLst>
                    <a:ext uri="{A12FA001-AC4F-418D-AE19-62706E023703}">
                      <ahyp:hlinkClr xmlns:ahyp="http://schemas.microsoft.com/office/drawing/2018/hyperlinkcolor" val="tx"/>
                    </a:ext>
                  </a:extLst>
                </a:hlinkClick>
              </a:rPr>
              <a:t>AEMO’s 5MS Program website</a:t>
            </a:r>
            <a:endParaRPr lang="en-AU" sz="1400" b="1" i="1">
              <a:solidFill>
                <a:srgbClr val="51103C"/>
              </a:solidFill>
            </a:endParaRPr>
          </a:p>
        </p:txBody>
      </p:sp>
      <p:sp>
        <p:nvSpPr>
          <p:cNvPr id="16" name="TextBox 15">
            <a:extLst>
              <a:ext uri="{FF2B5EF4-FFF2-40B4-BE49-F238E27FC236}">
                <a16:creationId xmlns:a16="http://schemas.microsoft.com/office/drawing/2014/main" id="{6C6123FA-B1C1-45ED-8852-766DDF9CA36F}"/>
              </a:ext>
            </a:extLst>
          </p:cNvPr>
          <p:cNvSpPr txBox="1"/>
          <p:nvPr/>
        </p:nvSpPr>
        <p:spPr>
          <a:xfrm>
            <a:off x="7318010" y="4993795"/>
            <a:ext cx="2139968" cy="523220"/>
          </a:xfrm>
          <a:prstGeom prst="rect">
            <a:avLst/>
          </a:prstGeom>
          <a:noFill/>
        </p:spPr>
        <p:txBody>
          <a:bodyPr wrap="square" rtlCol="0">
            <a:spAutoFit/>
          </a:bodyPr>
          <a:lstStyle/>
          <a:p>
            <a:r>
              <a:rPr lang="en-AU" sz="1400" i="1">
                <a:solidFill>
                  <a:srgbClr val="360F3C"/>
                </a:solidFill>
              </a:rPr>
              <a:t>Contact the 5MS team at</a:t>
            </a:r>
            <a:r>
              <a:rPr lang="en-AU" sz="1400" b="1" i="1">
                <a:solidFill>
                  <a:srgbClr val="360F3C"/>
                </a:solidFill>
              </a:rPr>
              <a:t>:</a:t>
            </a:r>
          </a:p>
          <a:p>
            <a:r>
              <a:rPr lang="en-AU" sz="1400" b="1" i="1">
                <a:solidFill>
                  <a:srgbClr val="360F3C"/>
                </a:solidFill>
              </a:rPr>
              <a:t>5ms@aemo.com.au</a:t>
            </a:r>
          </a:p>
        </p:txBody>
      </p:sp>
      <p:grpSp>
        <p:nvGrpSpPr>
          <p:cNvPr id="3" name="Group 2">
            <a:extLst>
              <a:ext uri="{FF2B5EF4-FFF2-40B4-BE49-F238E27FC236}">
                <a16:creationId xmlns:a16="http://schemas.microsoft.com/office/drawing/2014/main" id="{55C66CF3-A720-47E3-B000-E84CFCFF540D}"/>
              </a:ext>
            </a:extLst>
          </p:cNvPr>
          <p:cNvGrpSpPr/>
          <p:nvPr/>
        </p:nvGrpSpPr>
        <p:grpSpPr>
          <a:xfrm>
            <a:off x="7494578" y="5625561"/>
            <a:ext cx="1786831" cy="1453916"/>
            <a:chOff x="7417483" y="4845595"/>
            <a:chExt cx="1786831" cy="1453916"/>
          </a:xfrm>
        </p:grpSpPr>
        <p:sp>
          <p:nvSpPr>
            <p:cNvPr id="19" name="Rectangle 18">
              <a:extLst>
                <a:ext uri="{FF2B5EF4-FFF2-40B4-BE49-F238E27FC236}">
                  <a16:creationId xmlns:a16="http://schemas.microsoft.com/office/drawing/2014/main" id="{25840EAA-B45D-4056-A986-313EF96F7AC9}"/>
                </a:ext>
              </a:extLst>
            </p:cNvPr>
            <p:cNvSpPr/>
            <p:nvPr/>
          </p:nvSpPr>
          <p:spPr>
            <a:xfrm>
              <a:off x="7417483" y="4845595"/>
              <a:ext cx="1786831" cy="1453916"/>
            </a:xfrm>
            <a:prstGeom prst="rect">
              <a:avLst/>
            </a:prstGeom>
            <a:solidFill>
              <a:schemeClr val="bg1"/>
            </a:solidFill>
            <a:ln w="19050">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7" descr="Email">
              <a:extLst>
                <a:ext uri="{FF2B5EF4-FFF2-40B4-BE49-F238E27FC236}">
                  <a16:creationId xmlns:a16="http://schemas.microsoft.com/office/drawing/2014/main" id="{44989E7F-90CB-4581-B9FF-410FC591B4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25336" y="4932718"/>
              <a:ext cx="1171124" cy="1171124"/>
            </a:xfrm>
            <a:prstGeom prst="rect">
              <a:avLst/>
            </a:prstGeom>
          </p:spPr>
        </p:pic>
      </p:grpSp>
      <p:sp>
        <p:nvSpPr>
          <p:cNvPr id="10" name="Rectangle 9">
            <a:extLst>
              <a:ext uri="{FF2B5EF4-FFF2-40B4-BE49-F238E27FC236}">
                <a16:creationId xmlns:a16="http://schemas.microsoft.com/office/drawing/2014/main" id="{D4F1AE90-E9CA-4E5C-8FD0-B133AC7DC07E}"/>
              </a:ext>
            </a:extLst>
          </p:cNvPr>
          <p:cNvSpPr/>
          <p:nvPr/>
        </p:nvSpPr>
        <p:spPr>
          <a:xfrm>
            <a:off x="8412218" y="1569766"/>
            <a:ext cx="2139968" cy="1302921"/>
          </a:xfrm>
          <a:prstGeom prst="rect">
            <a:avLst/>
          </a:prstGeom>
          <a:solidFill>
            <a:srgbClr val="583A5F"/>
          </a:solidFill>
          <a:effectLst>
            <a:outerShdw blurRad="50800" dist="38100" dir="5400000" algn="t" rotWithShape="0">
              <a:prstClr val="black">
                <a:alpha val="40000"/>
              </a:prstClr>
            </a:outerShdw>
          </a:effectLst>
        </p:spPr>
        <p:txBody>
          <a:bodyPr wrap="square">
            <a:spAutoFit/>
          </a:bodyPr>
          <a:lstStyle/>
          <a:p>
            <a:r>
              <a:rPr lang="en-AU" sz="1600">
                <a:solidFill>
                  <a:schemeClr val="bg1"/>
                </a:solidFill>
              </a:rPr>
              <a:t>Key links: </a:t>
            </a:r>
          </a:p>
          <a:p>
            <a:pPr marL="182563" indent="-182563">
              <a:spcBef>
                <a:spcPts val="200"/>
              </a:spcBef>
              <a:buFont typeface="Arial" panose="020B0604020202020204" pitchFamily="34" charset="0"/>
              <a:buChar char="•"/>
            </a:pPr>
            <a:r>
              <a:rPr lang="en-AU" sz="1400">
                <a:solidFill>
                  <a:schemeClr val="bg1"/>
                </a:solidFill>
                <a:hlinkClick r:id="rId8">
                  <a:extLst>
                    <a:ext uri="{A12FA001-AC4F-418D-AE19-62706E023703}">
                      <ahyp:hlinkClr xmlns:ahyp="http://schemas.microsoft.com/office/drawing/2018/hyperlinkcolor" val="tx"/>
                    </a:ext>
                  </a:extLst>
                </a:hlinkClick>
              </a:rPr>
              <a:t>5MS Rule</a:t>
            </a:r>
            <a:endParaRPr lang="en-AU" sz="1400">
              <a:solidFill>
                <a:schemeClr val="bg1"/>
              </a:solidFill>
            </a:endParaRPr>
          </a:p>
          <a:p>
            <a:pPr marL="182563" indent="-182563">
              <a:spcBef>
                <a:spcPts val="200"/>
              </a:spcBef>
              <a:buFont typeface="Arial" panose="020B0604020202020204" pitchFamily="34" charset="0"/>
              <a:buChar char="•"/>
            </a:pPr>
            <a:r>
              <a:rPr lang="en-AU" sz="1400">
                <a:solidFill>
                  <a:schemeClr val="bg1"/>
                </a:solidFill>
                <a:hlinkClick r:id="rId9">
                  <a:extLst>
                    <a:ext uri="{A12FA001-AC4F-418D-AE19-62706E023703}">
                      <ahyp:hlinkClr xmlns:ahyp="http://schemas.microsoft.com/office/drawing/2018/hyperlinkcolor" val="tx"/>
                    </a:ext>
                  </a:extLst>
                </a:hlinkClick>
              </a:rPr>
              <a:t>GS Rule </a:t>
            </a:r>
            <a:endParaRPr lang="en-AU" sz="1400">
              <a:solidFill>
                <a:schemeClr val="bg1"/>
              </a:solidFill>
            </a:endParaRPr>
          </a:p>
          <a:p>
            <a:pPr marL="182563" indent="-182563">
              <a:spcBef>
                <a:spcPts val="200"/>
              </a:spcBef>
              <a:buFont typeface="Arial" panose="020B0604020202020204" pitchFamily="34" charset="0"/>
              <a:buChar char="•"/>
            </a:pPr>
            <a:r>
              <a:rPr lang="en-AU" sz="1400">
                <a:solidFill>
                  <a:schemeClr val="bg1"/>
                </a:solidFill>
                <a:hlinkClick r:id="rId10">
                  <a:extLst>
                    <a:ext uri="{A12FA001-AC4F-418D-AE19-62706E023703}">
                      <ahyp:hlinkClr xmlns:ahyp="http://schemas.microsoft.com/office/drawing/2018/hyperlinkcolor" val="tx"/>
                    </a:ext>
                  </a:extLst>
                </a:hlinkClick>
              </a:rPr>
              <a:t>Rule Amendment</a:t>
            </a:r>
            <a:endParaRPr lang="en-AU" sz="1400">
              <a:solidFill>
                <a:schemeClr val="bg1"/>
              </a:solidFill>
              <a:hlinkClick r:id="rId11">
                <a:extLst>
                  <a:ext uri="{A12FA001-AC4F-418D-AE19-62706E023703}">
                    <ahyp:hlinkClr xmlns:ahyp="http://schemas.microsoft.com/office/drawing/2018/hyperlinkcolor" val="tx"/>
                  </a:ext>
                </a:extLst>
              </a:hlinkClick>
            </a:endParaRPr>
          </a:p>
          <a:p>
            <a:pPr marL="182563" indent="-182563">
              <a:spcBef>
                <a:spcPts val="200"/>
              </a:spcBef>
              <a:buFont typeface="Arial" panose="020B0604020202020204" pitchFamily="34" charset="0"/>
              <a:buChar char="•"/>
            </a:pPr>
            <a:r>
              <a:rPr lang="en-AU" sz="1400">
                <a:solidFill>
                  <a:schemeClr val="bg1"/>
                </a:solidFill>
                <a:hlinkClick r:id="rId11">
                  <a:extLst>
                    <a:ext uri="{A12FA001-AC4F-418D-AE19-62706E023703}">
                      <ahyp:hlinkClr xmlns:ahyp="http://schemas.microsoft.com/office/drawing/2018/hyperlinkcolor" val="tx"/>
                    </a:ext>
                  </a:extLst>
                </a:hlinkClick>
              </a:rPr>
              <a:t>Deferral Decision</a:t>
            </a:r>
            <a:endParaRPr lang="en-AU" sz="1400">
              <a:solidFill>
                <a:schemeClr val="bg1"/>
              </a:solidFill>
            </a:endParaRPr>
          </a:p>
        </p:txBody>
      </p:sp>
      <p:sp>
        <p:nvSpPr>
          <p:cNvPr id="13" name="Graphic 11" descr="Information">
            <a:extLst>
              <a:ext uri="{FF2B5EF4-FFF2-40B4-BE49-F238E27FC236}">
                <a16:creationId xmlns:a16="http://schemas.microsoft.com/office/drawing/2014/main" id="{39D2F3A3-4088-4638-AFBA-CABE3FD199CC}"/>
              </a:ext>
            </a:extLst>
          </p:cNvPr>
          <p:cNvSpPr/>
          <p:nvPr/>
        </p:nvSpPr>
        <p:spPr>
          <a:xfrm>
            <a:off x="9796792" y="1723189"/>
            <a:ext cx="598451" cy="598451"/>
          </a:xfrm>
          <a:custGeom>
            <a:avLst/>
            <a:gdLst>
              <a:gd name="connsiteX0" fmla="*/ 299226 w 598451"/>
              <a:gd name="connsiteY0" fmla="*/ 0 h 598451"/>
              <a:gd name="connsiteX1" fmla="*/ 0 w 598451"/>
              <a:gd name="connsiteY1" fmla="*/ 299226 h 598451"/>
              <a:gd name="connsiteX2" fmla="*/ 299226 w 598451"/>
              <a:gd name="connsiteY2" fmla="*/ 598452 h 598451"/>
              <a:gd name="connsiteX3" fmla="*/ 598452 w 598451"/>
              <a:gd name="connsiteY3" fmla="*/ 299226 h 598451"/>
              <a:gd name="connsiteX4" fmla="*/ 299226 w 598451"/>
              <a:gd name="connsiteY4" fmla="*/ 0 h 598451"/>
              <a:gd name="connsiteX5" fmla="*/ 283477 w 598451"/>
              <a:gd name="connsiteY5" fmla="*/ 78744 h 598451"/>
              <a:gd name="connsiteX6" fmla="*/ 322849 w 598451"/>
              <a:gd name="connsiteY6" fmla="*/ 118115 h 598451"/>
              <a:gd name="connsiteX7" fmla="*/ 283477 w 598451"/>
              <a:gd name="connsiteY7" fmla="*/ 157487 h 598451"/>
              <a:gd name="connsiteX8" fmla="*/ 244105 w 598451"/>
              <a:gd name="connsiteY8" fmla="*/ 118115 h 598451"/>
              <a:gd name="connsiteX9" fmla="*/ 283477 w 598451"/>
              <a:gd name="connsiteY9" fmla="*/ 78744 h 598451"/>
              <a:gd name="connsiteX10" fmla="*/ 377970 w 598451"/>
              <a:gd name="connsiteY10" fmla="*/ 519708 h 598451"/>
              <a:gd name="connsiteX11" fmla="*/ 220482 w 598451"/>
              <a:gd name="connsiteY11" fmla="*/ 519708 h 598451"/>
              <a:gd name="connsiteX12" fmla="*/ 220482 w 598451"/>
              <a:gd name="connsiteY12" fmla="*/ 472462 h 598451"/>
              <a:gd name="connsiteX13" fmla="*/ 275603 w 598451"/>
              <a:gd name="connsiteY13" fmla="*/ 472462 h 598451"/>
              <a:gd name="connsiteX14" fmla="*/ 275603 w 598451"/>
              <a:gd name="connsiteY14" fmla="*/ 236231 h 598451"/>
              <a:gd name="connsiteX15" fmla="*/ 228357 w 598451"/>
              <a:gd name="connsiteY15" fmla="*/ 236231 h 598451"/>
              <a:gd name="connsiteX16" fmla="*/ 228357 w 598451"/>
              <a:gd name="connsiteY16" fmla="*/ 188985 h 598451"/>
              <a:gd name="connsiteX17" fmla="*/ 322849 w 598451"/>
              <a:gd name="connsiteY17" fmla="*/ 188985 h 598451"/>
              <a:gd name="connsiteX18" fmla="*/ 322849 w 598451"/>
              <a:gd name="connsiteY18" fmla="*/ 236231 h 598451"/>
              <a:gd name="connsiteX19" fmla="*/ 322849 w 598451"/>
              <a:gd name="connsiteY19" fmla="*/ 472462 h 598451"/>
              <a:gd name="connsiteX20" fmla="*/ 377970 w 598451"/>
              <a:gd name="connsiteY20" fmla="*/ 472462 h 598451"/>
              <a:gd name="connsiteX21" fmla="*/ 377970 w 598451"/>
              <a:gd name="connsiteY21" fmla="*/ 519708 h 5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8451" h="598451">
                <a:moveTo>
                  <a:pt x="299226" y="0"/>
                </a:moveTo>
                <a:cubicBezTo>
                  <a:pt x="133864" y="0"/>
                  <a:pt x="0" y="133864"/>
                  <a:pt x="0" y="299226"/>
                </a:cubicBezTo>
                <a:cubicBezTo>
                  <a:pt x="0" y="464588"/>
                  <a:pt x="133864" y="598452"/>
                  <a:pt x="299226" y="598452"/>
                </a:cubicBezTo>
                <a:cubicBezTo>
                  <a:pt x="464588" y="598452"/>
                  <a:pt x="598452" y="464588"/>
                  <a:pt x="598452" y="299226"/>
                </a:cubicBezTo>
                <a:cubicBezTo>
                  <a:pt x="598452" y="133864"/>
                  <a:pt x="464588" y="0"/>
                  <a:pt x="299226" y="0"/>
                </a:cubicBezTo>
                <a:close/>
                <a:moveTo>
                  <a:pt x="283477" y="78744"/>
                </a:moveTo>
                <a:cubicBezTo>
                  <a:pt x="305525" y="78744"/>
                  <a:pt x="322849" y="96067"/>
                  <a:pt x="322849" y="118115"/>
                </a:cubicBezTo>
                <a:cubicBezTo>
                  <a:pt x="322849" y="140164"/>
                  <a:pt x="305525" y="157487"/>
                  <a:pt x="283477" y="157487"/>
                </a:cubicBezTo>
                <a:cubicBezTo>
                  <a:pt x="261429" y="157487"/>
                  <a:pt x="244105" y="140164"/>
                  <a:pt x="244105" y="118115"/>
                </a:cubicBezTo>
                <a:cubicBezTo>
                  <a:pt x="244105" y="96067"/>
                  <a:pt x="261429" y="78744"/>
                  <a:pt x="283477" y="78744"/>
                </a:cubicBezTo>
                <a:close/>
                <a:moveTo>
                  <a:pt x="377970" y="519708"/>
                </a:moveTo>
                <a:lnTo>
                  <a:pt x="220482" y="519708"/>
                </a:lnTo>
                <a:lnTo>
                  <a:pt x="220482" y="472462"/>
                </a:lnTo>
                <a:lnTo>
                  <a:pt x="275603" y="472462"/>
                </a:lnTo>
                <a:lnTo>
                  <a:pt x="275603" y="236231"/>
                </a:lnTo>
                <a:lnTo>
                  <a:pt x="228357" y="236231"/>
                </a:lnTo>
                <a:lnTo>
                  <a:pt x="228357" y="188985"/>
                </a:lnTo>
                <a:lnTo>
                  <a:pt x="322849" y="188985"/>
                </a:lnTo>
                <a:lnTo>
                  <a:pt x="322849" y="236231"/>
                </a:lnTo>
                <a:lnTo>
                  <a:pt x="322849" y="472462"/>
                </a:lnTo>
                <a:lnTo>
                  <a:pt x="377970" y="472462"/>
                </a:lnTo>
                <a:lnTo>
                  <a:pt x="377970" y="519708"/>
                </a:lnTo>
                <a:close/>
              </a:path>
            </a:pathLst>
          </a:custGeom>
          <a:solidFill>
            <a:schemeClr val="bg1"/>
          </a:solidFill>
          <a:ln w="7838" cap="flat">
            <a:noFill/>
            <a:prstDash val="solid"/>
            <a:miter/>
          </a:ln>
        </p:spPr>
        <p:txBody>
          <a:bodyPr rtlCol="0" anchor="ctr"/>
          <a:lstStyle/>
          <a:p>
            <a:endParaRPr lang="en-AU"/>
          </a:p>
        </p:txBody>
      </p:sp>
      <p:sp>
        <p:nvSpPr>
          <p:cNvPr id="5" name="Speech Bubble: Rectangle with Corners Rounded 4">
            <a:extLst>
              <a:ext uri="{FF2B5EF4-FFF2-40B4-BE49-F238E27FC236}">
                <a16:creationId xmlns:a16="http://schemas.microsoft.com/office/drawing/2014/main" id="{3DFF0BD2-E95F-4760-8D91-D2D02A729E57}"/>
              </a:ext>
            </a:extLst>
          </p:cNvPr>
          <p:cNvSpPr/>
          <p:nvPr/>
        </p:nvSpPr>
        <p:spPr>
          <a:xfrm>
            <a:off x="3843275" y="1723189"/>
            <a:ext cx="1502631" cy="828192"/>
          </a:xfrm>
          <a:prstGeom prst="wedgeRoundRectCallout">
            <a:avLst>
              <a:gd name="adj1" fmla="val -48360"/>
              <a:gd name="adj2" fmla="val 73620"/>
              <a:gd name="adj3" fmla="val 16667"/>
            </a:avLst>
          </a:prstGeom>
          <a:solidFill>
            <a:schemeClr val="accent5">
              <a:lumMod val="20000"/>
              <a:lumOff val="80000"/>
            </a:schemeClr>
          </a:solidFill>
          <a:ln w="15875">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a:solidFill>
                  <a:schemeClr val="tx1"/>
                </a:solidFill>
              </a:rPr>
              <a:t>This website will be getting a make-over in February.</a:t>
            </a:r>
          </a:p>
        </p:txBody>
      </p:sp>
    </p:spTree>
    <p:extLst>
      <p:ext uri="{BB962C8B-B14F-4D97-AF65-F5344CB8AC3E}">
        <p14:creationId xmlns:p14="http://schemas.microsoft.com/office/powerpoint/2010/main" val="1752472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1419-FCDD-41F0-9072-56E90AF42948}"/>
              </a:ext>
            </a:extLst>
          </p:cNvPr>
          <p:cNvSpPr>
            <a:spLocks noGrp="1"/>
          </p:cNvSpPr>
          <p:nvPr>
            <p:ph type="title"/>
          </p:nvPr>
        </p:nvSpPr>
        <p:spPr/>
        <p:txBody>
          <a:bodyPr>
            <a:normAutofit/>
          </a:bodyPr>
          <a:lstStyle/>
          <a:p>
            <a:pPr algn="ctr"/>
            <a:r>
              <a:rPr lang="en-AU" sz="11500"/>
              <a:t>Questions?</a:t>
            </a:r>
          </a:p>
        </p:txBody>
      </p:sp>
      <p:sp>
        <p:nvSpPr>
          <p:cNvPr id="4" name="Slide Number Placeholder 3">
            <a:extLst>
              <a:ext uri="{FF2B5EF4-FFF2-40B4-BE49-F238E27FC236}">
                <a16:creationId xmlns:a16="http://schemas.microsoft.com/office/drawing/2014/main" id="{853B2348-901D-4695-996E-68856E8A0EC9}"/>
              </a:ext>
            </a:extLst>
          </p:cNvPr>
          <p:cNvSpPr>
            <a:spLocks noGrp="1"/>
          </p:cNvSpPr>
          <p:nvPr>
            <p:ph type="sldNum" sz="quarter" idx="12"/>
          </p:nvPr>
        </p:nvSpPr>
        <p:spPr/>
        <p:txBody>
          <a:bodyPr/>
          <a:lstStyle/>
          <a:p>
            <a:fld id="{4EC81F68-4976-451A-B2E9-79BCBD2F70CC}" type="slidenum">
              <a:rPr lang="en-AU" smtClean="0"/>
              <a:pPr/>
              <a:t>34</a:t>
            </a:fld>
            <a:endParaRPr lang="en-AU"/>
          </a:p>
        </p:txBody>
      </p:sp>
    </p:spTree>
    <p:extLst>
      <p:ext uri="{BB962C8B-B14F-4D97-AF65-F5344CB8AC3E}">
        <p14:creationId xmlns:p14="http://schemas.microsoft.com/office/powerpoint/2010/main" val="1214823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E1B9C27-437E-4C05-826E-FF7E2C0A8808}"/>
              </a:ext>
            </a:extLst>
          </p:cNvPr>
          <p:cNvSpPr>
            <a:spLocks noGrp="1"/>
          </p:cNvSpPr>
          <p:nvPr>
            <p:ph type="sldNum" sz="quarter" idx="4294967295"/>
          </p:nvPr>
        </p:nvSpPr>
        <p:spPr>
          <a:xfrm>
            <a:off x="10186988" y="7007225"/>
            <a:ext cx="504825" cy="401638"/>
          </a:xfrm>
        </p:spPr>
        <p:txBody>
          <a:bodyPr/>
          <a:lstStyle/>
          <a:p>
            <a:fld id="{4EC81F68-4976-451A-B2E9-79BCBD2F70CC}" type="slidenum">
              <a:rPr lang="en-AU" smtClean="0"/>
              <a:pPr/>
              <a:t>35</a:t>
            </a:fld>
            <a:endParaRPr lang="en-AU"/>
          </a:p>
        </p:txBody>
      </p:sp>
    </p:spTree>
    <p:extLst>
      <p:ext uri="{BB962C8B-B14F-4D97-AF65-F5344CB8AC3E}">
        <p14:creationId xmlns:p14="http://schemas.microsoft.com/office/powerpoint/2010/main" val="686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sz="3600"/>
              <a:t>Agenda</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p:txBody>
          <a:bodyPr/>
          <a:lstStyle/>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4</a:t>
            </a:fld>
            <a:endParaRPr lang="en-AU"/>
          </a:p>
        </p:txBody>
      </p:sp>
      <p:sp>
        <p:nvSpPr>
          <p:cNvPr id="8" name="AutoShape 2" descr="Image result for contr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aphicFrame>
        <p:nvGraphicFramePr>
          <p:cNvPr id="9" name="Table 8">
            <a:extLst>
              <a:ext uri="{FF2B5EF4-FFF2-40B4-BE49-F238E27FC236}">
                <a16:creationId xmlns:a16="http://schemas.microsoft.com/office/drawing/2014/main" id="{FBB54DA2-9A95-427E-83BB-87433DCF9A82}"/>
              </a:ext>
            </a:extLst>
          </p:cNvPr>
          <p:cNvGraphicFramePr>
            <a:graphicFrameLocks noGrp="1"/>
          </p:cNvGraphicFramePr>
          <p:nvPr>
            <p:extLst>
              <p:ext uri="{D42A27DB-BD31-4B8C-83A1-F6EECF244321}">
                <p14:modId xmlns:p14="http://schemas.microsoft.com/office/powerpoint/2010/main" val="4150984115"/>
              </p:ext>
            </p:extLst>
          </p:nvPr>
        </p:nvGraphicFramePr>
        <p:xfrm>
          <a:off x="206546" y="1513349"/>
          <a:ext cx="10255424" cy="4370614"/>
        </p:xfrm>
        <a:graphic>
          <a:graphicData uri="http://schemas.openxmlformats.org/drawingml/2006/table">
            <a:tbl>
              <a:tblPr firstRow="1" firstCol="1" bandRow="1">
                <a:tableStyleId>{7DF18680-E054-41AD-8BC1-D1AEF772440D}</a:tableStyleId>
              </a:tblPr>
              <a:tblGrid>
                <a:gridCol w="526878">
                  <a:extLst>
                    <a:ext uri="{9D8B030D-6E8A-4147-A177-3AD203B41FA5}">
                      <a16:colId xmlns:a16="http://schemas.microsoft.com/office/drawing/2014/main" val="538271126"/>
                    </a:ext>
                  </a:extLst>
                </a:gridCol>
                <a:gridCol w="2337767">
                  <a:extLst>
                    <a:ext uri="{9D8B030D-6E8A-4147-A177-3AD203B41FA5}">
                      <a16:colId xmlns:a16="http://schemas.microsoft.com/office/drawing/2014/main" val="1422408940"/>
                    </a:ext>
                  </a:extLst>
                </a:gridCol>
                <a:gridCol w="4870174">
                  <a:extLst>
                    <a:ext uri="{9D8B030D-6E8A-4147-A177-3AD203B41FA5}">
                      <a16:colId xmlns:a16="http://schemas.microsoft.com/office/drawing/2014/main" val="2028420023"/>
                    </a:ext>
                  </a:extLst>
                </a:gridCol>
                <a:gridCol w="2520605">
                  <a:extLst>
                    <a:ext uri="{9D8B030D-6E8A-4147-A177-3AD203B41FA5}">
                      <a16:colId xmlns:a16="http://schemas.microsoft.com/office/drawing/2014/main" val="2835572980"/>
                    </a:ext>
                  </a:extLst>
                </a:gridCol>
              </a:tblGrid>
              <a:tr h="358429">
                <a:tc>
                  <a:txBody>
                    <a:bodyPr/>
                    <a:lstStyle/>
                    <a:p>
                      <a:pPr algn="ctr">
                        <a:spcBef>
                          <a:spcPts val="100"/>
                        </a:spcBef>
                        <a:spcAft>
                          <a:spcPts val="100"/>
                        </a:spcAft>
                        <a:tabLst>
                          <a:tab pos="252095" algn="l"/>
                          <a:tab pos="504190" algn="l"/>
                          <a:tab pos="756285" algn="l"/>
                        </a:tabLst>
                      </a:pPr>
                      <a:r>
                        <a:rPr lang="en-AU" sz="1200" cap="all">
                          <a:effectLst/>
                        </a:rPr>
                        <a:t>NO</a:t>
                      </a:r>
                      <a:endParaRPr lang="en-AU" sz="1200" b="1">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Bef>
                          <a:spcPts val="100"/>
                        </a:spcBef>
                        <a:spcAft>
                          <a:spcPts val="100"/>
                        </a:spcAft>
                        <a:tabLst>
                          <a:tab pos="252095" algn="l"/>
                          <a:tab pos="504190" algn="l"/>
                          <a:tab pos="756285" algn="l"/>
                        </a:tabLst>
                      </a:pPr>
                      <a:r>
                        <a:rPr lang="en-AU" sz="1200" cap="all">
                          <a:effectLst/>
                        </a:rPr>
                        <a:t>Topic</a:t>
                      </a:r>
                      <a:endParaRPr lang="en-AU" sz="1200" b="1">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Bef>
                          <a:spcPts val="100"/>
                        </a:spcBef>
                        <a:spcAft>
                          <a:spcPts val="100"/>
                        </a:spcAft>
                        <a:tabLst>
                          <a:tab pos="252095" algn="l"/>
                          <a:tab pos="504190" algn="l"/>
                          <a:tab pos="756285" algn="l"/>
                        </a:tabLst>
                      </a:pPr>
                      <a:r>
                        <a:rPr lang="en-AU" sz="1200" cap="all">
                          <a:effectLst/>
                        </a:rPr>
                        <a:t>Description</a:t>
                      </a:r>
                      <a:endParaRPr lang="en-AU" sz="1200" b="1">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Bef>
                          <a:spcPts val="100"/>
                        </a:spcBef>
                        <a:spcAft>
                          <a:spcPts val="100"/>
                        </a:spcAft>
                        <a:tabLst>
                          <a:tab pos="252095" algn="l"/>
                          <a:tab pos="504190" algn="l"/>
                          <a:tab pos="756285" algn="l"/>
                        </a:tabLst>
                      </a:pPr>
                      <a:r>
                        <a:rPr lang="en-AU" sz="1200" cap="all">
                          <a:effectLst/>
                        </a:rPr>
                        <a:t>Speaker</a:t>
                      </a:r>
                      <a:endParaRPr lang="en-AU" sz="1200" b="1">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2054372720"/>
                  </a:ext>
                </a:extLst>
              </a:tr>
              <a:tr h="566489">
                <a:tc>
                  <a:txBody>
                    <a:bodyPr/>
                    <a:lstStyle/>
                    <a:p>
                      <a:pPr algn="ctr">
                        <a:spcAft>
                          <a:spcPts val="0"/>
                        </a:spcAft>
                      </a:pPr>
                      <a:r>
                        <a:rPr lang="en-AU" sz="1200">
                          <a:effectLst/>
                        </a:rPr>
                        <a:t>1</a:t>
                      </a:r>
                      <a:endParaRPr lang="en-AU" sz="1200">
                        <a:effectLst/>
                        <a:latin typeface="Calibri" panose="020F0502020204030204" pitchFamily="34" charset="0"/>
                        <a:ea typeface="Calibri" panose="020F0502020204030204" pitchFamily="34" charset="0"/>
                      </a:endParaRPr>
                    </a:p>
                  </a:txBody>
                  <a:tcPr marL="68580" marR="68580" marT="0" marB="0" anchor="ctr"/>
                </a:tc>
                <a:tc>
                  <a:txBody>
                    <a:bodyPr/>
                    <a:lstStyle/>
                    <a:p>
                      <a:pPr algn="l">
                        <a:spcAft>
                          <a:spcPts val="0"/>
                        </a:spcAft>
                      </a:pPr>
                      <a:r>
                        <a:rPr lang="en-AU" sz="1200" b="1" kern="1200"/>
                        <a:t>Introduction</a:t>
                      </a:r>
                      <a:endParaRPr lang="en-AU" sz="1200" b="1" kern="1200">
                        <a:solidFill>
                          <a:schemeClr val="tx1"/>
                        </a:solidFill>
                        <a:latin typeface="+mn-lt"/>
                        <a:ea typeface="+mn-ea"/>
                        <a:cs typeface="+mn-cs"/>
                      </a:endParaRPr>
                    </a:p>
                  </a:txBody>
                  <a:tcPr marL="36000" marR="36000" marT="0" marB="0" anchor="ctr"/>
                </a:tc>
                <a:tc>
                  <a:txBody>
                    <a:bodyPr/>
                    <a:lstStyle/>
                    <a:p>
                      <a:pPr marL="179388" lvl="0" indent="-179388" algn="l" defTabSz="801929" rtl="0" eaLnBrk="1" latinLnBrk="0" hangingPunct="1">
                        <a:lnSpc>
                          <a:spcPct val="100000"/>
                        </a:lnSpc>
                        <a:spcAft>
                          <a:spcPts val="600"/>
                        </a:spcAft>
                        <a:buFont typeface="Symbol" panose="05050102010706020507" pitchFamily="18" charset="2"/>
                        <a:buChar char=""/>
                      </a:pPr>
                      <a:r>
                        <a:rPr lang="en-AU" sz="1200" kern="1200"/>
                        <a:t>A quick reminder of the 5MS and Global Settlements rules</a:t>
                      </a:r>
                    </a:p>
                    <a:p>
                      <a:pPr marL="179388" lvl="0" indent="-179388" algn="l" defTabSz="801929" rtl="0" eaLnBrk="1" latinLnBrk="0" hangingPunct="1">
                        <a:lnSpc>
                          <a:spcPct val="100000"/>
                        </a:lnSpc>
                        <a:spcAft>
                          <a:spcPts val="600"/>
                        </a:spcAft>
                        <a:buFont typeface="Symbol" panose="05050102010706020507" pitchFamily="18" charset="2"/>
                        <a:buChar char=""/>
                      </a:pPr>
                      <a:r>
                        <a:rPr lang="en-AU" sz="1200" kern="1200"/>
                        <a:t>An overview of AEMO’s 5MS Engagement Framework</a:t>
                      </a:r>
                      <a:endParaRPr lang="en-AU" sz="1200" kern="1200">
                        <a:solidFill>
                          <a:schemeClr val="tx1"/>
                        </a:solidFill>
                        <a:latin typeface="+mn-lt"/>
                        <a:ea typeface="+mn-ea"/>
                        <a:cs typeface="+mn-cs"/>
                      </a:endParaRPr>
                    </a:p>
                  </a:txBody>
                  <a:tcPr marL="36000" marR="36000" marT="36000" marB="3600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endParaRPr lang="en-AU" sz="1200" kern="1200">
                        <a:solidFill>
                          <a:schemeClr val="dk1"/>
                        </a:solidFill>
                        <a:effectLst/>
                        <a:latin typeface="+mn-lt"/>
                        <a:ea typeface="Times New Roman" panose="02020603050405020304" pitchFamily="18" charset="0"/>
                        <a:cs typeface="Times New Roman" panose="02020603050405020304" pitchFamily="18" charset="0"/>
                      </a:endParaRPr>
                    </a:p>
                  </a:txBody>
                  <a:tcPr marL="36000" marR="36000" marT="0" marB="0" anchor="ctr"/>
                </a:tc>
                <a:extLst>
                  <a:ext uri="{0D108BD9-81ED-4DB2-BD59-A6C34878D82A}">
                    <a16:rowId xmlns:a16="http://schemas.microsoft.com/office/drawing/2014/main" val="1102688441"/>
                  </a:ext>
                </a:extLst>
              </a:tr>
              <a:tr h="711224">
                <a:tc>
                  <a:txBody>
                    <a:bodyPr/>
                    <a:lstStyle/>
                    <a:p>
                      <a:pPr algn="ctr">
                        <a:spcAft>
                          <a:spcPts val="0"/>
                        </a:spcAft>
                      </a:pPr>
                      <a:r>
                        <a:rPr lang="en-AU" sz="1200">
                          <a:effectLst/>
                        </a:rPr>
                        <a:t>2</a:t>
                      </a:r>
                      <a:endParaRPr lang="en-AU" sz="1200">
                        <a:effectLst/>
                        <a:latin typeface="Calibri" panose="020F0502020204030204" pitchFamily="34" charset="0"/>
                        <a:ea typeface="Calibri" panose="020F0502020204030204" pitchFamily="34" charset="0"/>
                      </a:endParaRPr>
                    </a:p>
                  </a:txBody>
                  <a:tcPr marL="68580" marR="68580" marT="0" marB="0" anchor="ctr"/>
                </a:tc>
                <a:tc>
                  <a:txBody>
                    <a:bodyPr/>
                    <a:lstStyle/>
                    <a:p>
                      <a:pPr algn="l">
                        <a:spcAft>
                          <a:spcPts val="0"/>
                        </a:spcAft>
                      </a:pPr>
                      <a:r>
                        <a:rPr lang="en-AU" sz="1200" b="1" kern="1200"/>
                        <a:t>AEMO’s 5MS Program</a:t>
                      </a:r>
                      <a:endParaRPr lang="en-AU" sz="1200" b="1" kern="1200">
                        <a:solidFill>
                          <a:schemeClr val="tx1"/>
                        </a:solidFill>
                        <a:latin typeface="+mn-lt"/>
                        <a:ea typeface="+mn-ea"/>
                        <a:cs typeface="+mn-cs"/>
                      </a:endParaRPr>
                    </a:p>
                  </a:txBody>
                  <a:tcPr marL="36000" marR="36000" marT="0" marB="0" anchor="ctr"/>
                </a:tc>
                <a:tc>
                  <a:txBody>
                    <a:bodyPr/>
                    <a:lstStyle/>
                    <a:p>
                      <a:pPr marL="179388" lvl="0" indent="-179388" algn="l" defTabSz="801929" rtl="0" eaLnBrk="1" latinLnBrk="0" hangingPunct="1">
                        <a:lnSpc>
                          <a:spcPct val="100000"/>
                        </a:lnSpc>
                        <a:spcAft>
                          <a:spcPts val="600"/>
                        </a:spcAft>
                        <a:buFont typeface="Symbol" panose="05050102010706020507" pitchFamily="18" charset="2"/>
                        <a:buChar char=""/>
                      </a:pPr>
                      <a:r>
                        <a:rPr lang="en-AU" sz="1200" kern="1200"/>
                        <a:t>A look back on the progress made during 2020 </a:t>
                      </a:r>
                    </a:p>
                    <a:p>
                      <a:pPr marL="179388" lvl="0" indent="-179388" algn="l" defTabSz="801929" rtl="0" eaLnBrk="1" latinLnBrk="0" hangingPunct="1">
                        <a:lnSpc>
                          <a:spcPct val="100000"/>
                        </a:lnSpc>
                        <a:spcAft>
                          <a:spcPts val="600"/>
                        </a:spcAft>
                        <a:buFont typeface="Symbol" panose="05050102010706020507" pitchFamily="18" charset="2"/>
                        <a:buChar char=""/>
                      </a:pPr>
                      <a:r>
                        <a:rPr lang="en-AU" sz="1200" kern="1200"/>
                        <a:t>The 5MS Program current status including key upcoming milestones</a:t>
                      </a:r>
                      <a:endParaRPr lang="en-AU" sz="1200" kern="1200">
                        <a:solidFill>
                          <a:schemeClr val="tx1"/>
                        </a:solidFill>
                        <a:latin typeface="+mn-lt"/>
                        <a:ea typeface="+mn-ea"/>
                        <a:cs typeface="+mn-cs"/>
                      </a:endParaRPr>
                    </a:p>
                  </a:txBody>
                  <a:tcPr marL="36000" marR="36000" marT="36000" marB="36000" anchor="ctr"/>
                </a:tc>
                <a:tc>
                  <a:txBody>
                    <a:bodyPr/>
                    <a:lstStyle/>
                    <a:p>
                      <a:pPr>
                        <a:spcBef>
                          <a:spcPts val="100"/>
                        </a:spcBef>
                        <a:spcAft>
                          <a:spcPts val="100"/>
                        </a:spcAft>
                      </a:pPr>
                      <a:endParaRPr lang="en-AU" sz="1200" b="0" err="1">
                        <a:solidFill>
                          <a:schemeClr val="tx1"/>
                        </a:solidFill>
                        <a:effectLst/>
                        <a:latin typeface="+mn-lt"/>
                        <a:ea typeface="Times New Roman" panose="02020603050405020304" pitchFamily="18" charset="0"/>
                        <a:cs typeface="Times New Roman"/>
                      </a:endParaRPr>
                    </a:p>
                  </a:txBody>
                  <a:tcPr marL="36000" marR="36000" marT="0" marB="0" anchor="ctr"/>
                </a:tc>
                <a:extLst>
                  <a:ext uri="{0D108BD9-81ED-4DB2-BD59-A6C34878D82A}">
                    <a16:rowId xmlns:a16="http://schemas.microsoft.com/office/drawing/2014/main" val="477929589"/>
                  </a:ext>
                </a:extLst>
              </a:tr>
              <a:tr h="1255189">
                <a:tc>
                  <a:txBody>
                    <a:bodyPr/>
                    <a:lstStyle/>
                    <a:p>
                      <a:pPr algn="ctr">
                        <a:spcAft>
                          <a:spcPts val="0"/>
                        </a:spcAft>
                      </a:pPr>
                      <a:r>
                        <a:rPr lang="en-AU" sz="1200">
                          <a:effectLst/>
                        </a:rPr>
                        <a:t>3</a:t>
                      </a:r>
                      <a:endParaRPr lang="en-AU" sz="1200">
                        <a:effectLst/>
                        <a:latin typeface="Calibri" panose="020F0502020204030204" pitchFamily="34" charset="0"/>
                        <a:ea typeface="Calibri" panose="020F0502020204030204" pitchFamily="34" charset="0"/>
                      </a:endParaRPr>
                    </a:p>
                  </a:txBody>
                  <a:tcPr marL="68580" marR="68580" marT="0" marB="0" anchor="ctr"/>
                </a:tc>
                <a:tc>
                  <a:txBody>
                    <a:bodyPr/>
                    <a:lstStyle/>
                    <a:p>
                      <a:pPr algn="l">
                        <a:spcAft>
                          <a:spcPts val="0"/>
                        </a:spcAft>
                      </a:pPr>
                      <a:r>
                        <a:rPr lang="en-AU" sz="1200" b="1" kern="1200"/>
                        <a:t>How are market participants impacted by the 5MS and GS rules?</a:t>
                      </a:r>
                      <a:endParaRPr lang="en-AU" sz="1200" b="1" kern="1200">
                        <a:solidFill>
                          <a:schemeClr val="tx1"/>
                        </a:solidFill>
                        <a:latin typeface="+mn-lt"/>
                        <a:ea typeface="+mn-ea"/>
                        <a:cs typeface="+mn-cs"/>
                      </a:endParaRPr>
                    </a:p>
                  </a:txBody>
                  <a:tcPr marL="36000" marR="36000" marT="0" marB="0" anchor="ctr"/>
                </a:tc>
                <a:tc>
                  <a:txBody>
                    <a:bodyPr/>
                    <a:lstStyle/>
                    <a:p>
                      <a:pPr marL="179388" lvl="0" indent="-179388" algn="l" defTabSz="801929" rtl="0" eaLnBrk="1" latinLnBrk="0" hangingPunct="1">
                        <a:lnSpc>
                          <a:spcPct val="100000"/>
                        </a:lnSpc>
                        <a:spcAft>
                          <a:spcPts val="600"/>
                        </a:spcAft>
                        <a:buFont typeface="Symbol" panose="05050102010706020507" pitchFamily="18" charset="2"/>
                        <a:buChar char=""/>
                      </a:pPr>
                      <a:r>
                        <a:rPr lang="en-AU" sz="1200" kern="1200"/>
                        <a:t>An overview of how participants will be impacted by the AEMO system deployments </a:t>
                      </a:r>
                    </a:p>
                    <a:p>
                      <a:pPr marL="179388" lvl="0" indent="-179388" algn="l" defTabSz="801929" rtl="0" eaLnBrk="1" latinLnBrk="0" hangingPunct="1">
                        <a:lnSpc>
                          <a:spcPct val="100000"/>
                        </a:lnSpc>
                        <a:spcAft>
                          <a:spcPts val="600"/>
                        </a:spcAft>
                        <a:buFont typeface="Symbol" panose="05050102010706020507" pitchFamily="18" charset="2"/>
                        <a:buChar char=""/>
                      </a:pPr>
                      <a:r>
                        <a:rPr lang="en-AU" sz="1200" kern="1200"/>
                        <a:t>What actions need to be taken during the transition period between system go-live and rule commencement</a:t>
                      </a:r>
                    </a:p>
                    <a:p>
                      <a:pPr marL="179388" lvl="0" indent="-179388" algn="l" defTabSz="801929" rtl="0" eaLnBrk="1" latinLnBrk="0" hangingPunct="1">
                        <a:lnSpc>
                          <a:spcPct val="100000"/>
                        </a:lnSpc>
                        <a:spcAft>
                          <a:spcPts val="600"/>
                        </a:spcAft>
                        <a:buFont typeface="Symbol" panose="05050102010706020507" pitchFamily="18" charset="2"/>
                        <a:buChar char=""/>
                      </a:pPr>
                      <a:r>
                        <a:rPr lang="en-AU" sz="1200" kern="1200"/>
                        <a:t>What must be in place before rule commencement for each participant</a:t>
                      </a:r>
                      <a:endParaRPr lang="en-AU" sz="1200" kern="1200">
                        <a:solidFill>
                          <a:schemeClr val="tx1"/>
                        </a:solidFill>
                        <a:latin typeface="+mn-lt"/>
                        <a:ea typeface="+mn-ea"/>
                        <a:cs typeface="+mn-cs"/>
                      </a:endParaRPr>
                    </a:p>
                  </a:txBody>
                  <a:tcPr marL="36000" marR="36000" marT="36000" marB="3600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endParaRPr lang="en-AU" sz="1200" kern="1200">
                        <a:solidFill>
                          <a:schemeClr val="dk1"/>
                        </a:solidFill>
                        <a:effectLst/>
                        <a:latin typeface="+mn-lt"/>
                        <a:ea typeface="+mn-ea"/>
                        <a:cs typeface="+mn-cs"/>
                      </a:endParaRPr>
                    </a:p>
                  </a:txBody>
                  <a:tcPr marL="36000" marR="36000" marT="0" marB="0" anchor="ctr"/>
                </a:tc>
                <a:extLst>
                  <a:ext uri="{0D108BD9-81ED-4DB2-BD59-A6C34878D82A}">
                    <a16:rowId xmlns:a16="http://schemas.microsoft.com/office/drawing/2014/main" val="3363950948"/>
                  </a:ext>
                </a:extLst>
              </a:tr>
              <a:tr h="711224">
                <a:tc>
                  <a:txBody>
                    <a:bodyPr/>
                    <a:lstStyle/>
                    <a:p>
                      <a:pPr algn="ctr">
                        <a:spcAft>
                          <a:spcPts val="0"/>
                        </a:spcAft>
                      </a:pPr>
                      <a:r>
                        <a:rPr lang="en-AU" sz="1200">
                          <a:effectLst/>
                        </a:rPr>
                        <a:t>4</a:t>
                      </a:r>
                      <a:endParaRPr lang="en-AU" sz="1200">
                        <a:effectLst/>
                        <a:latin typeface="Calibri" panose="020F0502020204030204" pitchFamily="34" charset="0"/>
                        <a:ea typeface="Calibri" panose="020F0502020204030204" pitchFamily="34" charset="0"/>
                      </a:endParaRPr>
                    </a:p>
                  </a:txBody>
                  <a:tcPr marL="68580" marR="68580" marT="0" marB="0" anchor="ctr"/>
                </a:tc>
                <a:tc>
                  <a:txBody>
                    <a:bodyPr/>
                    <a:lstStyle/>
                    <a:p>
                      <a:pPr algn="l">
                        <a:spcAft>
                          <a:spcPts val="0"/>
                        </a:spcAft>
                      </a:pPr>
                      <a:r>
                        <a:rPr lang="en-AU" sz="1200" b="1" kern="1200"/>
                        <a:t>Market Trial</a:t>
                      </a:r>
                      <a:endParaRPr lang="en-AU" sz="1200" b="1" kern="1200">
                        <a:solidFill>
                          <a:schemeClr val="tx1"/>
                        </a:solidFill>
                        <a:latin typeface="+mn-lt"/>
                        <a:ea typeface="+mn-ea"/>
                        <a:cs typeface="+mn-cs"/>
                      </a:endParaRPr>
                    </a:p>
                  </a:txBody>
                  <a:tcPr marL="36000" marR="36000" marT="0" marB="0" anchor="ctr"/>
                </a:tc>
                <a:tc>
                  <a:txBody>
                    <a:bodyPr/>
                    <a:lstStyle/>
                    <a:p>
                      <a:pPr marL="179388" lvl="0" indent="-179388" algn="l" defTabSz="801929" rtl="0" eaLnBrk="1" latinLnBrk="0" hangingPunct="1">
                        <a:lnSpc>
                          <a:spcPct val="100000"/>
                        </a:lnSpc>
                        <a:spcAft>
                          <a:spcPts val="600"/>
                        </a:spcAft>
                        <a:buFont typeface="Symbol" panose="05050102010706020507" pitchFamily="18" charset="2"/>
                        <a:buChar char=""/>
                      </a:pPr>
                      <a:r>
                        <a:rPr lang="en-AU" sz="1200" kern="1200"/>
                        <a:t>An introduction to the purpose of Market Trial and how AEMO will be working with participants to develop the Market Trial plan</a:t>
                      </a:r>
                      <a:endParaRPr lang="en-AU" sz="1200" kern="1200">
                        <a:solidFill>
                          <a:schemeClr val="tx1"/>
                        </a:solidFill>
                        <a:latin typeface="+mn-lt"/>
                        <a:ea typeface="+mn-ea"/>
                        <a:cs typeface="+mn-cs"/>
                      </a:endParaRPr>
                    </a:p>
                  </a:txBody>
                  <a:tcPr marL="36000" marR="36000" marT="36000" marB="3600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endParaRPr lang="en-AU" sz="1200" kern="1200">
                        <a:solidFill>
                          <a:schemeClr val="dk1"/>
                        </a:solidFill>
                        <a:effectLst/>
                        <a:latin typeface="+mn-lt"/>
                        <a:ea typeface="+mn-ea"/>
                        <a:cs typeface="+mn-cs"/>
                      </a:endParaRPr>
                    </a:p>
                  </a:txBody>
                  <a:tcPr marL="36000" marR="36000" marT="0" marB="0" anchor="ctr"/>
                </a:tc>
                <a:extLst>
                  <a:ext uri="{0D108BD9-81ED-4DB2-BD59-A6C34878D82A}">
                    <a16:rowId xmlns:a16="http://schemas.microsoft.com/office/drawing/2014/main" val="4114015437"/>
                  </a:ext>
                </a:extLst>
              </a:tr>
              <a:tr h="768059">
                <a:tc>
                  <a:txBody>
                    <a:bodyPr/>
                    <a:lstStyle/>
                    <a:p>
                      <a:pPr algn="ctr">
                        <a:spcAft>
                          <a:spcPts val="0"/>
                        </a:spcAft>
                      </a:pPr>
                      <a:r>
                        <a:rPr lang="en-AU" sz="1200">
                          <a:effectLst/>
                        </a:rPr>
                        <a:t>5</a:t>
                      </a:r>
                      <a:endParaRPr lang="en-AU" sz="1200">
                        <a:effectLst/>
                        <a:latin typeface="Calibri" panose="020F0502020204030204" pitchFamily="34" charset="0"/>
                        <a:ea typeface="Calibri" panose="020F0502020204030204" pitchFamily="34" charset="0"/>
                      </a:endParaRPr>
                    </a:p>
                  </a:txBody>
                  <a:tcPr marL="68580" marR="68580" marT="0" marB="0" anchor="ctr"/>
                </a:tc>
                <a:tc>
                  <a:txBody>
                    <a:bodyPr/>
                    <a:lstStyle/>
                    <a:p>
                      <a:pPr algn="l">
                        <a:spcAft>
                          <a:spcPts val="0"/>
                        </a:spcAft>
                      </a:pPr>
                      <a:r>
                        <a:rPr lang="en-AU" sz="1200" b="1" kern="1200"/>
                        <a:t>Readiness Reporting</a:t>
                      </a:r>
                      <a:endParaRPr lang="en-AU" sz="1200" b="1" kern="1200">
                        <a:solidFill>
                          <a:schemeClr val="tx1"/>
                        </a:solidFill>
                        <a:latin typeface="+mn-lt"/>
                        <a:ea typeface="+mn-ea"/>
                        <a:cs typeface="+mn-cs"/>
                      </a:endParaRPr>
                    </a:p>
                  </a:txBody>
                  <a:tcPr marL="36000" marR="36000" marT="0" marB="0" anchor="ctr"/>
                </a:tc>
                <a:tc>
                  <a:txBody>
                    <a:bodyPr/>
                    <a:lstStyle/>
                    <a:p>
                      <a:pPr marL="179388" lvl="0" indent="-179388" algn="l" defTabSz="801929" rtl="0" eaLnBrk="1" latinLnBrk="0" hangingPunct="1">
                        <a:lnSpc>
                          <a:spcPct val="100000"/>
                        </a:lnSpc>
                        <a:spcAft>
                          <a:spcPts val="600"/>
                        </a:spcAft>
                        <a:buFont typeface="Symbol" panose="05050102010706020507" pitchFamily="18" charset="2"/>
                        <a:buChar char=""/>
                      </a:pPr>
                      <a:r>
                        <a:rPr lang="en-AU" sz="1200" kern="1200"/>
                        <a:t>An overview of the industry readiness reporting to date discussing trends</a:t>
                      </a:r>
                    </a:p>
                    <a:p>
                      <a:pPr marL="179388" lvl="0" indent="-179388" algn="l" defTabSz="801929" rtl="0" eaLnBrk="1" latinLnBrk="0" hangingPunct="1">
                        <a:lnSpc>
                          <a:spcPct val="100000"/>
                        </a:lnSpc>
                        <a:spcAft>
                          <a:spcPts val="600"/>
                        </a:spcAft>
                        <a:buFont typeface="Symbol" panose="05050102010706020507" pitchFamily="18" charset="2"/>
                        <a:buChar char=""/>
                      </a:pPr>
                      <a:r>
                        <a:rPr lang="en-AU" sz="1200" kern="1200"/>
                        <a:t>A look at AEMO’s readiness reporting</a:t>
                      </a:r>
                      <a:endParaRPr lang="en-AU" sz="1200" kern="1200">
                        <a:solidFill>
                          <a:schemeClr val="tx1"/>
                        </a:solidFill>
                        <a:latin typeface="+mn-lt"/>
                        <a:ea typeface="+mn-ea"/>
                        <a:cs typeface="+mn-cs"/>
                      </a:endParaRPr>
                    </a:p>
                  </a:txBody>
                  <a:tcPr marL="36000" marR="36000" marT="36000" marB="36000" anchor="ctr"/>
                </a:tc>
                <a:tc>
                  <a:txBody>
                    <a:bodyPr/>
                    <a:lstStyle/>
                    <a:p>
                      <a:pPr marL="0" marR="0" lvl="0" indent="0" algn="l" rtl="0" eaLnBrk="1" fontAlgn="auto" latinLnBrk="0" hangingPunct="1">
                        <a:lnSpc>
                          <a:spcPct val="100000"/>
                        </a:lnSpc>
                        <a:spcBef>
                          <a:spcPts val="100"/>
                        </a:spcBef>
                        <a:spcAft>
                          <a:spcPts val="100"/>
                        </a:spcAft>
                        <a:buFontTx/>
                        <a:buNone/>
                      </a:pPr>
                      <a:endParaRPr lang="en-AU" sz="1200" b="0">
                        <a:solidFill>
                          <a:schemeClr val="tx1"/>
                        </a:solidFill>
                        <a:effectLst/>
                        <a:latin typeface="+mn-lt"/>
                        <a:ea typeface="Times New Roman" panose="02020603050405020304" pitchFamily="18" charset="0"/>
                        <a:cs typeface="Times New Roman" panose="02020603050405020304" pitchFamily="18" charset="0"/>
                      </a:endParaRPr>
                    </a:p>
                  </a:txBody>
                  <a:tcPr marL="36000" marR="36000" marT="0" marB="0" anchor="ctr"/>
                </a:tc>
                <a:extLst>
                  <a:ext uri="{0D108BD9-81ED-4DB2-BD59-A6C34878D82A}">
                    <a16:rowId xmlns:a16="http://schemas.microsoft.com/office/drawing/2014/main" val="3188608357"/>
                  </a:ext>
                </a:extLst>
              </a:tr>
            </a:tbl>
          </a:graphicData>
        </a:graphic>
      </p:graphicFrame>
    </p:spTree>
    <p:extLst>
      <p:ext uri="{BB962C8B-B14F-4D97-AF65-F5344CB8AC3E}">
        <p14:creationId xmlns:p14="http://schemas.microsoft.com/office/powerpoint/2010/main" val="375059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D5A4-B3C1-4975-AA83-69942689E5A2}"/>
              </a:ext>
            </a:extLst>
          </p:cNvPr>
          <p:cNvSpPr>
            <a:spLocks noGrp="1"/>
          </p:cNvSpPr>
          <p:nvPr>
            <p:ph type="title"/>
          </p:nvPr>
        </p:nvSpPr>
        <p:spPr/>
        <p:txBody>
          <a:bodyPr/>
          <a:lstStyle/>
          <a:p>
            <a:r>
              <a:rPr lang="en-AU" sz="3600"/>
              <a:t>The Speakers</a:t>
            </a:r>
          </a:p>
        </p:txBody>
      </p:sp>
      <p:sp>
        <p:nvSpPr>
          <p:cNvPr id="3" name="Text Placeholder 2">
            <a:extLst>
              <a:ext uri="{FF2B5EF4-FFF2-40B4-BE49-F238E27FC236}">
                <a16:creationId xmlns:a16="http://schemas.microsoft.com/office/drawing/2014/main" id="{2E45338D-2120-4DEA-914B-AE2356DE9957}"/>
              </a:ext>
            </a:extLst>
          </p:cNvPr>
          <p:cNvSpPr>
            <a:spLocks noGrp="1"/>
          </p:cNvSpPr>
          <p:nvPr>
            <p:ph type="body" sz="quarter" idx="13"/>
          </p:nvPr>
        </p:nvSpPr>
        <p:spPr/>
        <p:txBody>
          <a:bodyPr vert="horz" lIns="91440" tIns="45720" rIns="91440" bIns="45720" rtlCol="0" anchor="t">
            <a:normAutofit/>
          </a:bodyPr>
          <a:lstStyle/>
          <a:p>
            <a:pPr marL="0" indent="0">
              <a:lnSpc>
                <a:spcPct val="100000"/>
              </a:lnSpc>
              <a:spcBef>
                <a:spcPts val="600"/>
              </a:spcBef>
              <a:spcAft>
                <a:spcPts val="1800"/>
              </a:spcAft>
              <a:buNone/>
            </a:pPr>
            <a:r>
              <a:rPr lang="en-AU" sz="2400" b="1"/>
              <a:t>AEMO 5MS &amp; GS Program contacts:</a:t>
            </a:r>
            <a:endParaRPr lang="en-US" sz="2400" b="1"/>
          </a:p>
          <a:p>
            <a:pPr marL="857885" lvl="1">
              <a:lnSpc>
                <a:spcPct val="100000"/>
              </a:lnSpc>
              <a:spcBef>
                <a:spcPts val="1200"/>
              </a:spcBef>
              <a:spcAft>
                <a:spcPts val="1200"/>
              </a:spcAft>
              <a:buFont typeface="Arial" panose="020B0604020202020204" pitchFamily="34" charset="0"/>
              <a:buChar char="•"/>
            </a:pPr>
            <a:r>
              <a:rPr lang="en-AU" sz="2400"/>
              <a:t>Chair: </a:t>
            </a:r>
            <a:r>
              <a:rPr lang="en-AU" sz="2400" b="1"/>
              <a:t>Peter Carruthers</a:t>
            </a:r>
            <a:r>
              <a:rPr lang="en-AU" sz="2400"/>
              <a:t>, Business Advocate</a:t>
            </a:r>
          </a:p>
          <a:p>
            <a:pPr marL="857885" lvl="1">
              <a:lnSpc>
                <a:spcPct val="100000"/>
              </a:lnSpc>
              <a:spcBef>
                <a:spcPts val="1200"/>
              </a:spcBef>
              <a:spcAft>
                <a:spcPts val="1200"/>
              </a:spcAft>
              <a:buFont typeface="Arial" panose="020B0604020202020204" pitchFamily="34" charset="0"/>
              <a:buChar char="•"/>
            </a:pPr>
            <a:r>
              <a:rPr lang="en-AU" sz="2400" b="1"/>
              <a:t>Rowena Leung</a:t>
            </a:r>
            <a:r>
              <a:rPr lang="en-AU" sz="2400"/>
              <a:t>, Program Director</a:t>
            </a:r>
          </a:p>
          <a:p>
            <a:pPr marL="857885" lvl="1">
              <a:lnSpc>
                <a:spcPct val="100000"/>
              </a:lnSpc>
              <a:spcBef>
                <a:spcPts val="1200"/>
              </a:spcBef>
              <a:spcAft>
                <a:spcPts val="1200"/>
              </a:spcAft>
              <a:buFont typeface="Arial" panose="020B0604020202020204" pitchFamily="34" charset="0"/>
              <a:buChar char="•"/>
            </a:pPr>
            <a:r>
              <a:rPr lang="en-AU" sz="2400" b="1"/>
              <a:t>Graeme Windley</a:t>
            </a:r>
            <a:r>
              <a:rPr lang="en-AU" sz="2400"/>
              <a:t>, Senior Project Manager</a:t>
            </a:r>
          </a:p>
          <a:p>
            <a:pPr marL="857885" lvl="1">
              <a:lnSpc>
                <a:spcPct val="100000"/>
              </a:lnSpc>
              <a:spcBef>
                <a:spcPts val="1200"/>
              </a:spcBef>
              <a:spcAft>
                <a:spcPts val="1200"/>
              </a:spcAft>
              <a:buFont typeface="Arial" panose="020B0604020202020204" pitchFamily="34" charset="0"/>
              <a:buChar char="•"/>
            </a:pPr>
            <a:r>
              <a:rPr lang="en-AU" sz="2400" b="1"/>
              <a:t>Greg Minney</a:t>
            </a:r>
            <a:r>
              <a:rPr lang="en-AU" sz="2400"/>
              <a:t>, Readiness Manager</a:t>
            </a:r>
          </a:p>
          <a:p>
            <a:pPr marL="857885" lvl="1">
              <a:lnSpc>
                <a:spcPct val="100000"/>
              </a:lnSpc>
              <a:spcBef>
                <a:spcPts val="1200"/>
              </a:spcBef>
              <a:spcAft>
                <a:spcPts val="1200"/>
              </a:spcAft>
              <a:buFont typeface="Arial" panose="020B0604020202020204" pitchFamily="34" charset="0"/>
              <a:buChar char="•"/>
            </a:pPr>
            <a:r>
              <a:rPr lang="en-AU" sz="2400" b="1"/>
              <a:t>Anne-Marie McCague</a:t>
            </a:r>
            <a:r>
              <a:rPr lang="en-AU" sz="2400"/>
              <a:t>, Stakeholder Manager</a:t>
            </a:r>
          </a:p>
        </p:txBody>
      </p:sp>
      <p:sp>
        <p:nvSpPr>
          <p:cNvPr id="4" name="Slide Number Placeholder 5">
            <a:extLst>
              <a:ext uri="{FF2B5EF4-FFF2-40B4-BE49-F238E27FC236}">
                <a16:creationId xmlns:a16="http://schemas.microsoft.com/office/drawing/2014/main" id="{5B375134-5553-4610-9705-C95871DFD151}"/>
              </a:ext>
            </a:extLst>
          </p:cNvPr>
          <p:cNvSpPr>
            <a:spLocks noGrp="1"/>
          </p:cNvSpPr>
          <p:nvPr>
            <p:ph type="sldNum" sz="quarter" idx="12"/>
          </p:nvPr>
        </p:nvSpPr>
        <p:spPr>
          <a:xfrm>
            <a:off x="9956751" y="7006699"/>
            <a:ext cx="505220" cy="402483"/>
          </a:xfrm>
        </p:spPr>
        <p:txBody>
          <a:bodyPr/>
          <a:lstStyle/>
          <a:p>
            <a:fld id="{4EC81F68-4976-451A-B2E9-79BCBD2F70CC}" type="slidenum">
              <a:rPr lang="en-AU" smtClean="0"/>
              <a:pPr/>
              <a:t>5</a:t>
            </a:fld>
            <a:endParaRPr lang="en-AU"/>
          </a:p>
        </p:txBody>
      </p:sp>
      <p:pic>
        <p:nvPicPr>
          <p:cNvPr id="6" name="Graphic 5" descr="Marketing">
            <a:extLst>
              <a:ext uri="{FF2B5EF4-FFF2-40B4-BE49-F238E27FC236}">
                <a16:creationId xmlns:a16="http://schemas.microsoft.com/office/drawing/2014/main" id="{A1E6AC7D-EF59-44FA-9029-006031EDD1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321811" y="390813"/>
            <a:ext cx="887550" cy="887550"/>
          </a:xfrm>
          <a:prstGeom prst="rect">
            <a:avLst/>
          </a:prstGeom>
        </p:spPr>
      </p:pic>
    </p:spTree>
    <p:extLst>
      <p:ext uri="{BB962C8B-B14F-4D97-AF65-F5344CB8AC3E}">
        <p14:creationId xmlns:p14="http://schemas.microsoft.com/office/powerpoint/2010/main" val="279878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5D4-BE26-4ABD-A6F1-A9A6914E6C3F}"/>
              </a:ext>
            </a:extLst>
          </p:cNvPr>
          <p:cNvSpPr>
            <a:spLocks noGrp="1"/>
          </p:cNvSpPr>
          <p:nvPr>
            <p:ph type="title"/>
          </p:nvPr>
        </p:nvSpPr>
        <p:spPr/>
        <p:txBody>
          <a:bodyPr/>
          <a:lstStyle/>
          <a:p>
            <a:r>
              <a:rPr lang="en-AU" sz="3600"/>
              <a:t>Questions &amp; Feedback</a:t>
            </a:r>
          </a:p>
        </p:txBody>
      </p:sp>
      <p:sp>
        <p:nvSpPr>
          <p:cNvPr id="3" name="Slide Number Placeholder 2">
            <a:extLst>
              <a:ext uri="{FF2B5EF4-FFF2-40B4-BE49-F238E27FC236}">
                <a16:creationId xmlns:a16="http://schemas.microsoft.com/office/drawing/2014/main" id="{64610719-1530-4284-A830-F8646AC8E20A}"/>
              </a:ext>
            </a:extLst>
          </p:cNvPr>
          <p:cNvSpPr>
            <a:spLocks noGrp="1"/>
          </p:cNvSpPr>
          <p:nvPr>
            <p:ph type="sldNum" sz="quarter" idx="12"/>
          </p:nvPr>
        </p:nvSpPr>
        <p:spPr/>
        <p:txBody>
          <a:bodyPr/>
          <a:lstStyle/>
          <a:p>
            <a:fld id="{4EC81F68-4976-451A-B2E9-79BCBD2F70CC}" type="slidenum">
              <a:rPr lang="en-AU" smtClean="0"/>
              <a:t>6</a:t>
            </a:fld>
            <a:endParaRPr lang="en-AU"/>
          </a:p>
        </p:txBody>
      </p:sp>
      <p:sp>
        <p:nvSpPr>
          <p:cNvPr id="4" name="Text Placeholder 3">
            <a:extLst>
              <a:ext uri="{FF2B5EF4-FFF2-40B4-BE49-F238E27FC236}">
                <a16:creationId xmlns:a16="http://schemas.microsoft.com/office/drawing/2014/main" id="{D3EE306F-C49A-45F2-879A-6B17A679C160}"/>
              </a:ext>
            </a:extLst>
          </p:cNvPr>
          <p:cNvSpPr>
            <a:spLocks noGrp="1"/>
          </p:cNvSpPr>
          <p:nvPr>
            <p:ph type="body" sz="quarter" idx="13"/>
          </p:nvPr>
        </p:nvSpPr>
        <p:spPr/>
        <p:txBody>
          <a:bodyPr>
            <a:normAutofit/>
          </a:bodyPr>
          <a:lstStyle/>
          <a:p>
            <a:pPr marL="0" indent="0">
              <a:buNone/>
            </a:pPr>
            <a:r>
              <a:rPr lang="en-AU" sz="2400"/>
              <a:t>Feel free to ask questions throughout the </a:t>
            </a:r>
            <a:br>
              <a:rPr lang="en-AU" sz="2400"/>
            </a:br>
            <a:r>
              <a:rPr lang="en-AU" sz="2400"/>
              <a:t>session via:</a:t>
            </a:r>
          </a:p>
          <a:p>
            <a:pPr marL="342900" indent="-342900">
              <a:lnSpc>
                <a:spcPct val="100000"/>
              </a:lnSpc>
              <a:spcBef>
                <a:spcPts val="1200"/>
              </a:spcBef>
              <a:buFont typeface="Arial" panose="020B0604020202020204" pitchFamily="34" charset="0"/>
              <a:buChar char="•"/>
            </a:pPr>
            <a:r>
              <a:rPr lang="en-AU" sz="2400"/>
              <a:t>WebEx comments</a:t>
            </a:r>
          </a:p>
          <a:p>
            <a:pPr marL="0" indent="0">
              <a:buNone/>
            </a:pPr>
            <a:endParaRPr lang="en-AU" sz="2400"/>
          </a:p>
          <a:p>
            <a:pPr marL="0" indent="0">
              <a:buNone/>
            </a:pPr>
            <a:r>
              <a:rPr lang="en-AU" sz="2400"/>
              <a:t>For more detailed questions, or for any further questions you may have after the session, or to provide engagement feedback, email:</a:t>
            </a:r>
          </a:p>
          <a:p>
            <a:pPr marL="342900" indent="-342900">
              <a:buFontTx/>
              <a:buChar char="-"/>
            </a:pPr>
            <a:r>
              <a:rPr lang="en-AU" sz="2400">
                <a:hlinkClick r:id="rId2"/>
              </a:rPr>
              <a:t>5ms@aemo.com.au</a:t>
            </a:r>
            <a:endParaRPr lang="en-AU" sz="2400"/>
          </a:p>
          <a:p>
            <a:pPr marL="0" indent="0">
              <a:buNone/>
            </a:pPr>
            <a:endParaRPr lang="en-AU" sz="2400">
              <a:highlight>
                <a:srgbClr val="FFFF00"/>
              </a:highlight>
            </a:endParaRPr>
          </a:p>
          <a:p>
            <a:pPr marL="0" indent="0">
              <a:buNone/>
            </a:pPr>
            <a:r>
              <a:rPr lang="en-AU" sz="2400" b="1">
                <a:solidFill>
                  <a:srgbClr val="51103C"/>
                </a:solidFill>
              </a:rPr>
              <a:t>***Please note: this session will be recorded for internal use*** </a:t>
            </a:r>
          </a:p>
          <a:p>
            <a:pPr marL="0" indent="0">
              <a:buNone/>
            </a:pPr>
            <a:endParaRPr lang="en-AU" sz="3200"/>
          </a:p>
        </p:txBody>
      </p:sp>
      <p:pic>
        <p:nvPicPr>
          <p:cNvPr id="6" name="Graphic 5" descr="Help">
            <a:extLst>
              <a:ext uri="{FF2B5EF4-FFF2-40B4-BE49-F238E27FC236}">
                <a16:creationId xmlns:a16="http://schemas.microsoft.com/office/drawing/2014/main" id="{9DA39E34-9C9B-45F5-92C7-9483E939EA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29977" y="319751"/>
            <a:ext cx="914400" cy="914400"/>
          </a:xfrm>
          <a:prstGeom prst="rect">
            <a:avLst/>
          </a:prstGeom>
        </p:spPr>
      </p:pic>
    </p:spTree>
    <p:extLst>
      <p:ext uri="{BB962C8B-B14F-4D97-AF65-F5344CB8AC3E}">
        <p14:creationId xmlns:p14="http://schemas.microsoft.com/office/powerpoint/2010/main" val="185136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sz="5250"/>
              <a:t>Recap on the 5MS Program</a:t>
            </a:r>
            <a:endParaRPr lang="en-AU"/>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vert="horz" lIns="91440" tIns="45720" rIns="91440" bIns="45720" rtlCol="0" anchor="t">
            <a:normAutofit/>
          </a:bodyPr>
          <a:lstStyle/>
          <a:p>
            <a:r>
              <a:rPr lang="en-AU" sz="2450"/>
              <a:t>Peter Carruthers &amp; Anne-Marie McCague </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7</a:t>
            </a:fld>
            <a:endParaRPr lang="en-AU"/>
          </a:p>
        </p:txBody>
      </p:sp>
    </p:spTree>
    <p:extLst>
      <p:ext uri="{BB962C8B-B14F-4D97-AF65-F5344CB8AC3E}">
        <p14:creationId xmlns:p14="http://schemas.microsoft.com/office/powerpoint/2010/main" val="150515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5D5D-834C-4B3A-B43D-E2EB59066271}"/>
              </a:ext>
            </a:extLst>
          </p:cNvPr>
          <p:cNvSpPr>
            <a:spLocks noGrp="1"/>
          </p:cNvSpPr>
          <p:nvPr>
            <p:ph type="title"/>
          </p:nvPr>
        </p:nvSpPr>
        <p:spPr/>
        <p:txBody>
          <a:bodyPr/>
          <a:lstStyle/>
          <a:p>
            <a:r>
              <a:rPr lang="en-AU"/>
              <a:t>5MS Background</a:t>
            </a:r>
          </a:p>
        </p:txBody>
      </p:sp>
      <p:sp>
        <p:nvSpPr>
          <p:cNvPr id="3" name="Slide Number Placeholder 2">
            <a:extLst>
              <a:ext uri="{FF2B5EF4-FFF2-40B4-BE49-F238E27FC236}">
                <a16:creationId xmlns:a16="http://schemas.microsoft.com/office/drawing/2014/main" id="{77D0A8A3-8B0A-4DDF-844F-AC4F28E96E76}"/>
              </a:ext>
            </a:extLst>
          </p:cNvPr>
          <p:cNvSpPr>
            <a:spLocks noGrp="1"/>
          </p:cNvSpPr>
          <p:nvPr>
            <p:ph type="sldNum" sz="quarter" idx="12"/>
          </p:nvPr>
        </p:nvSpPr>
        <p:spPr>
          <a:xfrm>
            <a:off x="9887178" y="7006699"/>
            <a:ext cx="505220" cy="402483"/>
          </a:xfrm>
        </p:spPr>
        <p:txBody>
          <a:bodyPr/>
          <a:lstStyle/>
          <a:p>
            <a:fld id="{4EC81F68-4976-451A-B2E9-79BCBD2F70CC}" type="slidenum">
              <a:rPr lang="en-AU" smtClean="0"/>
              <a:t>8</a:t>
            </a:fld>
            <a:endParaRPr lang="en-AU"/>
          </a:p>
        </p:txBody>
      </p:sp>
      <p:sp>
        <p:nvSpPr>
          <p:cNvPr id="4" name="Flowchart: Connector 3">
            <a:extLst>
              <a:ext uri="{FF2B5EF4-FFF2-40B4-BE49-F238E27FC236}">
                <a16:creationId xmlns:a16="http://schemas.microsoft.com/office/drawing/2014/main" id="{9EFB6270-E5D3-4378-999C-0129AC663F81}"/>
              </a:ext>
            </a:extLst>
          </p:cNvPr>
          <p:cNvSpPr/>
          <p:nvPr/>
        </p:nvSpPr>
        <p:spPr>
          <a:xfrm>
            <a:off x="602030" y="1642632"/>
            <a:ext cx="1152000" cy="1152000"/>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r>
              <a:rPr lang="en-AU"/>
              <a:t>WHAT?</a:t>
            </a:r>
          </a:p>
        </p:txBody>
      </p:sp>
      <p:sp>
        <p:nvSpPr>
          <p:cNvPr id="5" name="Flowchart: Connector 4">
            <a:extLst>
              <a:ext uri="{FF2B5EF4-FFF2-40B4-BE49-F238E27FC236}">
                <a16:creationId xmlns:a16="http://schemas.microsoft.com/office/drawing/2014/main" id="{85BC2FD6-6381-4964-BFFB-85A23D8FC285}"/>
              </a:ext>
            </a:extLst>
          </p:cNvPr>
          <p:cNvSpPr/>
          <p:nvPr/>
        </p:nvSpPr>
        <p:spPr>
          <a:xfrm>
            <a:off x="3169639" y="1613451"/>
            <a:ext cx="1152000" cy="1152000"/>
          </a:xfrm>
          <a:prstGeom prst="flowChartConnector">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a:t>WHY?</a:t>
            </a:r>
          </a:p>
        </p:txBody>
      </p:sp>
      <p:sp>
        <p:nvSpPr>
          <p:cNvPr id="6" name="Flowchart: Connector 5">
            <a:extLst>
              <a:ext uri="{FF2B5EF4-FFF2-40B4-BE49-F238E27FC236}">
                <a16:creationId xmlns:a16="http://schemas.microsoft.com/office/drawing/2014/main" id="{B5AE1DBF-8860-4A73-83FA-36FB102BB6AC}"/>
              </a:ext>
            </a:extLst>
          </p:cNvPr>
          <p:cNvSpPr/>
          <p:nvPr/>
        </p:nvSpPr>
        <p:spPr>
          <a:xfrm>
            <a:off x="5955906" y="1613451"/>
            <a:ext cx="1152000" cy="1152000"/>
          </a:xfrm>
          <a:prstGeom prst="flowChartConnector">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a:t>HOW?</a:t>
            </a:r>
          </a:p>
        </p:txBody>
      </p:sp>
      <p:sp>
        <p:nvSpPr>
          <p:cNvPr id="7" name="Flowchart: Connector 6">
            <a:extLst>
              <a:ext uri="{FF2B5EF4-FFF2-40B4-BE49-F238E27FC236}">
                <a16:creationId xmlns:a16="http://schemas.microsoft.com/office/drawing/2014/main" id="{E9BBB053-D148-477F-A7F4-A589E70D6812}"/>
              </a:ext>
            </a:extLst>
          </p:cNvPr>
          <p:cNvSpPr/>
          <p:nvPr/>
        </p:nvSpPr>
        <p:spPr>
          <a:xfrm>
            <a:off x="8573213" y="1642632"/>
            <a:ext cx="1152000" cy="1152000"/>
          </a:xfrm>
          <a:prstGeom prst="flowChartConnector">
            <a:avLst/>
          </a:prstGeom>
          <a:solidFill>
            <a:schemeClr val="accent2">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a:t>WHEN?</a:t>
            </a:r>
          </a:p>
        </p:txBody>
      </p:sp>
      <p:sp>
        <p:nvSpPr>
          <p:cNvPr id="8" name="TextBox 7">
            <a:extLst>
              <a:ext uri="{FF2B5EF4-FFF2-40B4-BE49-F238E27FC236}">
                <a16:creationId xmlns:a16="http://schemas.microsoft.com/office/drawing/2014/main" id="{0FDB05CA-3CC2-46A3-BCB4-66789E9B3F73}"/>
              </a:ext>
            </a:extLst>
          </p:cNvPr>
          <p:cNvSpPr txBox="1"/>
          <p:nvPr/>
        </p:nvSpPr>
        <p:spPr>
          <a:xfrm>
            <a:off x="136974" y="2951925"/>
            <a:ext cx="2427323" cy="3477875"/>
          </a:xfrm>
          <a:prstGeom prst="rect">
            <a:avLst/>
          </a:prstGeom>
          <a:solidFill>
            <a:schemeClr val="bg2"/>
          </a:solidFill>
        </p:spPr>
        <p:txBody>
          <a:bodyPr wrap="square" lIns="72000" rIns="72000" rtlCol="0">
            <a:spAutoFit/>
          </a:bodyPr>
          <a:lstStyle/>
          <a:p>
            <a:r>
              <a:rPr lang="en-AU" sz="1400"/>
              <a:t>The </a:t>
            </a:r>
            <a:r>
              <a:rPr lang="en-AU" sz="1400" u="sng">
                <a:hlinkClick r:id="rId3"/>
              </a:rPr>
              <a:t>AEMC announced</a:t>
            </a:r>
            <a:r>
              <a:rPr lang="en-AU" sz="1400"/>
              <a:t> a final rule to:</a:t>
            </a:r>
          </a:p>
          <a:p>
            <a:pPr marL="179388" indent="-179388">
              <a:spcBef>
                <a:spcPts val="300"/>
              </a:spcBef>
              <a:spcAft>
                <a:spcPts val="600"/>
              </a:spcAft>
              <a:buFont typeface="+mj-lt"/>
              <a:buAutoNum type="arabicPeriod"/>
            </a:pPr>
            <a:r>
              <a:rPr lang="en-AU" sz="1400"/>
              <a:t>Reduce the time interval for financial settlement in the NEM from 30 minutes to five minutes (5MS). </a:t>
            </a:r>
          </a:p>
          <a:p>
            <a:pPr marL="179388" indent="-179388">
              <a:spcBef>
                <a:spcPts val="300"/>
              </a:spcBef>
              <a:spcAft>
                <a:spcPts val="600"/>
              </a:spcAft>
              <a:buFont typeface="+mj-lt"/>
              <a:buAutoNum type="arabicPeriod"/>
            </a:pPr>
            <a:r>
              <a:rPr lang="en-AU" sz="1400"/>
              <a:t>Introduce a ‘global settlement’ framework for settlement of the demand side of the wholesale electricity market. Moving away from the settlement-by-difference approach and the concept of a Local Retailer. </a:t>
            </a:r>
          </a:p>
        </p:txBody>
      </p:sp>
      <p:sp>
        <p:nvSpPr>
          <p:cNvPr id="9" name="TextBox 8">
            <a:extLst>
              <a:ext uri="{FF2B5EF4-FFF2-40B4-BE49-F238E27FC236}">
                <a16:creationId xmlns:a16="http://schemas.microsoft.com/office/drawing/2014/main" id="{78388313-B313-474D-B1C7-49DE5BC17432}"/>
              </a:ext>
            </a:extLst>
          </p:cNvPr>
          <p:cNvSpPr txBox="1"/>
          <p:nvPr/>
        </p:nvSpPr>
        <p:spPr>
          <a:xfrm>
            <a:off x="2809254" y="2951923"/>
            <a:ext cx="2427323" cy="4143048"/>
          </a:xfrm>
          <a:prstGeom prst="rect">
            <a:avLst/>
          </a:prstGeom>
          <a:solidFill>
            <a:schemeClr val="bg2"/>
          </a:solidFill>
        </p:spPr>
        <p:txBody>
          <a:bodyPr wrap="square" lIns="36000" tIns="36000" rIns="36000" bIns="36000" rtlCol="0">
            <a:spAutoFit/>
          </a:bodyPr>
          <a:lstStyle/>
          <a:p>
            <a:r>
              <a:rPr lang="en-AU" sz="1400" b="1"/>
              <a:t>5MS rule change: </a:t>
            </a:r>
          </a:p>
          <a:p>
            <a:pPr marL="179388" indent="-179388">
              <a:spcBef>
                <a:spcPts val="300"/>
              </a:spcBef>
              <a:buFont typeface="Arial" panose="020B0604020202020204" pitchFamily="34" charset="0"/>
              <a:buChar char="•"/>
            </a:pPr>
            <a:r>
              <a:rPr lang="en-AU" sz="1400"/>
              <a:t>The AEMC rule change aligns the market’s price signal with the dispatch of the physical electricity system, which occurs every 5-minutes. </a:t>
            </a:r>
          </a:p>
          <a:p>
            <a:pPr>
              <a:spcBef>
                <a:spcPts val="300"/>
              </a:spcBef>
            </a:pPr>
            <a:r>
              <a:rPr lang="en-AU" sz="1400" b="1"/>
              <a:t>GS rule change:</a:t>
            </a:r>
          </a:p>
          <a:p>
            <a:pPr marL="179388" indent="-179388">
              <a:spcBef>
                <a:spcPts val="300"/>
              </a:spcBef>
              <a:buFont typeface="Arial" panose="020B0604020202020204" pitchFamily="34" charset="0"/>
              <a:buChar char="•"/>
            </a:pPr>
            <a:r>
              <a:rPr lang="en-AU" sz="1400"/>
              <a:t>Global Settlement is an alternative methodology to settlement-by-difference, where unaccounted for energy (UFE) costs are distributed equitably across all retailers. </a:t>
            </a:r>
          </a:p>
          <a:p>
            <a:pPr marL="268288">
              <a:spcBef>
                <a:spcPts val="600"/>
              </a:spcBef>
              <a:tabLst>
                <a:tab pos="268288" algn="l"/>
              </a:tabLst>
            </a:pPr>
            <a:r>
              <a:rPr lang="en-AU" sz="1400" i="1"/>
              <a:t>Refer to the </a:t>
            </a:r>
            <a:r>
              <a:rPr lang="en-AU" sz="1400" i="1">
                <a:hlinkClick r:id="rId4"/>
              </a:rPr>
              <a:t>AEMC’s Information sheet </a:t>
            </a:r>
            <a:r>
              <a:rPr lang="en-AU" sz="1400" i="1"/>
              <a:t>for a full list of expected benefits as a result of these rule changes. </a:t>
            </a:r>
            <a:endParaRPr lang="en-AU" sz="1400"/>
          </a:p>
        </p:txBody>
      </p:sp>
      <p:sp>
        <p:nvSpPr>
          <p:cNvPr id="10" name="TextBox 9">
            <a:extLst>
              <a:ext uri="{FF2B5EF4-FFF2-40B4-BE49-F238E27FC236}">
                <a16:creationId xmlns:a16="http://schemas.microsoft.com/office/drawing/2014/main" id="{F8CB7CA4-0D86-4D7B-8C8A-A0A8A144A609}"/>
              </a:ext>
            </a:extLst>
          </p:cNvPr>
          <p:cNvSpPr txBox="1"/>
          <p:nvPr/>
        </p:nvSpPr>
        <p:spPr>
          <a:xfrm>
            <a:off x="5478834" y="2951924"/>
            <a:ext cx="2427323" cy="3931846"/>
          </a:xfrm>
          <a:prstGeom prst="rect">
            <a:avLst/>
          </a:prstGeom>
          <a:solidFill>
            <a:schemeClr val="bg2"/>
          </a:solidFill>
        </p:spPr>
        <p:txBody>
          <a:bodyPr wrap="square" lIns="72000" rIns="72000" rtlCol="0">
            <a:spAutoFit/>
          </a:bodyPr>
          <a:lstStyle/>
          <a:p>
            <a:pPr marL="179388" indent="-179388" fontAlgn="base">
              <a:spcBef>
                <a:spcPts val="600"/>
              </a:spcBef>
              <a:spcAft>
                <a:spcPts val="300"/>
              </a:spcAft>
              <a:buFont typeface="Arial" panose="020B0604020202020204" pitchFamily="34" charset="0"/>
              <a:buChar char="•"/>
            </a:pPr>
            <a:r>
              <a:rPr lang="en-AU" sz="1400"/>
              <a:t>AEMO is responsible for implementing the 5MS and GS rules and has established the </a:t>
            </a:r>
            <a:r>
              <a:rPr lang="en-AU" sz="1400" b="1"/>
              <a:t>Five-Minute Settlement (5MS) program </a:t>
            </a:r>
            <a:r>
              <a:rPr lang="en-AU" sz="1400"/>
              <a:t>to manage this activity.  </a:t>
            </a:r>
          </a:p>
          <a:p>
            <a:pPr marL="179388" indent="-179388" fontAlgn="base">
              <a:spcAft>
                <a:spcPts val="300"/>
              </a:spcAft>
              <a:buFont typeface="Arial" panose="020B0604020202020204" pitchFamily="34" charset="0"/>
              <a:buChar char="•"/>
            </a:pPr>
            <a:r>
              <a:rPr lang="en-AU" sz="1400"/>
              <a:t>The 5MS Program is working with industry to ensure these rules are in place and participants are ready, by the rule commencement dates. </a:t>
            </a:r>
          </a:p>
          <a:p>
            <a:pPr marL="179388" indent="-179388" fontAlgn="base">
              <a:spcAft>
                <a:spcPts val="300"/>
              </a:spcAft>
              <a:buFont typeface="Arial" panose="020B0604020202020204" pitchFamily="34" charset="0"/>
              <a:buChar char="•"/>
            </a:pPr>
            <a:r>
              <a:rPr lang="en-AU" sz="1400"/>
              <a:t>Industry engagement and consultation is managed by industry working groups and forums.  </a:t>
            </a:r>
          </a:p>
          <a:p>
            <a:endParaRPr lang="en-AU"/>
          </a:p>
        </p:txBody>
      </p:sp>
      <p:sp>
        <p:nvSpPr>
          <p:cNvPr id="11" name="TextBox 10">
            <a:extLst>
              <a:ext uri="{FF2B5EF4-FFF2-40B4-BE49-F238E27FC236}">
                <a16:creationId xmlns:a16="http://schemas.microsoft.com/office/drawing/2014/main" id="{748A29C6-D0AA-4AE4-AB07-2BED619C5D98}"/>
              </a:ext>
            </a:extLst>
          </p:cNvPr>
          <p:cNvSpPr txBox="1"/>
          <p:nvPr/>
        </p:nvSpPr>
        <p:spPr>
          <a:xfrm>
            <a:off x="8148414" y="2951923"/>
            <a:ext cx="2427323" cy="4331955"/>
          </a:xfrm>
          <a:prstGeom prst="rect">
            <a:avLst/>
          </a:prstGeom>
          <a:solidFill>
            <a:schemeClr val="bg2"/>
          </a:solidFill>
        </p:spPr>
        <p:txBody>
          <a:bodyPr wrap="square" lIns="72000" rIns="72000" rtlCol="0">
            <a:spAutoFit/>
          </a:bodyPr>
          <a:lstStyle/>
          <a:p>
            <a:pPr marL="171450" indent="-171450">
              <a:spcBef>
                <a:spcPts val="300"/>
              </a:spcBef>
              <a:spcAft>
                <a:spcPts val="600"/>
              </a:spcAft>
              <a:buFont typeface="Arial" panose="020B0604020202020204" pitchFamily="34" charset="0"/>
              <a:buChar char="•"/>
            </a:pPr>
            <a:r>
              <a:rPr lang="en-AU" sz="1400"/>
              <a:t>The 5MS Program is well under way and on track to progress implementation preparations and system testing ahead of the rule change commencement dates.</a:t>
            </a:r>
          </a:p>
          <a:p>
            <a:pPr marL="171450" indent="-171450">
              <a:spcBef>
                <a:spcPts val="300"/>
              </a:spcBef>
              <a:spcAft>
                <a:spcPts val="600"/>
              </a:spcAft>
              <a:buFont typeface="Arial" panose="020B0604020202020204" pitchFamily="34" charset="0"/>
              <a:buChar char="•"/>
            </a:pPr>
            <a:r>
              <a:rPr lang="en-AU" sz="1400"/>
              <a:t>However, recently some of the dates for testing have been delayed by </a:t>
            </a:r>
            <a:r>
              <a:rPr lang="en-AU" sz="1400">
                <a:highlight>
                  <a:srgbClr val="FFFF00"/>
                </a:highlight>
              </a:rPr>
              <a:t>?????:</a:t>
            </a:r>
          </a:p>
          <a:p>
            <a:pPr>
              <a:spcBef>
                <a:spcPts val="300"/>
              </a:spcBef>
              <a:spcAft>
                <a:spcPts val="600"/>
              </a:spcAft>
            </a:pPr>
            <a:r>
              <a:rPr lang="en-AU" sz="1400" b="1"/>
              <a:t>Rule Commencement Dates:</a:t>
            </a:r>
          </a:p>
          <a:p>
            <a:pPr marL="171450" indent="-171450">
              <a:spcBef>
                <a:spcPts val="300"/>
              </a:spcBef>
              <a:spcAft>
                <a:spcPts val="600"/>
              </a:spcAft>
              <a:buFont typeface="Arial" panose="020B0604020202020204" pitchFamily="34" charset="0"/>
              <a:buChar char="•"/>
            </a:pPr>
            <a:r>
              <a:rPr lang="en-AU" sz="1400" b="1"/>
              <a:t>1 October: </a:t>
            </a:r>
            <a:r>
              <a:rPr lang="en-AU" sz="1400"/>
              <a:t>Full commencement of 5MS and the soft start of GS</a:t>
            </a:r>
          </a:p>
          <a:p>
            <a:pPr marL="171450" indent="-171450">
              <a:spcBef>
                <a:spcPts val="300"/>
              </a:spcBef>
              <a:spcAft>
                <a:spcPts val="600"/>
              </a:spcAft>
              <a:buFont typeface="Arial" panose="020B0604020202020204" pitchFamily="34" charset="0"/>
              <a:buChar char="•"/>
            </a:pPr>
            <a:r>
              <a:rPr lang="en-AU" sz="1400" b="1"/>
              <a:t>1 May 2022</a:t>
            </a:r>
            <a:r>
              <a:rPr lang="en-AU" sz="1400"/>
              <a:t>: Full commencement of GS.</a:t>
            </a:r>
          </a:p>
          <a:p>
            <a:pPr>
              <a:spcBef>
                <a:spcPts val="300"/>
              </a:spcBef>
              <a:spcAft>
                <a:spcPts val="600"/>
              </a:spcAft>
            </a:pPr>
            <a:r>
              <a:rPr lang="en-AU" sz="1400"/>
              <a:t>  </a:t>
            </a:r>
          </a:p>
        </p:txBody>
      </p:sp>
      <p:pic>
        <p:nvPicPr>
          <p:cNvPr id="13" name="Graphic 12" descr="Information">
            <a:extLst>
              <a:ext uri="{FF2B5EF4-FFF2-40B4-BE49-F238E27FC236}">
                <a16:creationId xmlns:a16="http://schemas.microsoft.com/office/drawing/2014/main" id="{6C1A0983-1E46-4D7A-973C-C5E71596C7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9254" y="6409679"/>
            <a:ext cx="252000" cy="252000"/>
          </a:xfrm>
          <a:prstGeom prst="rect">
            <a:avLst/>
          </a:prstGeom>
        </p:spPr>
      </p:pic>
    </p:spTree>
    <p:extLst>
      <p:ext uri="{BB962C8B-B14F-4D97-AF65-F5344CB8AC3E}">
        <p14:creationId xmlns:p14="http://schemas.microsoft.com/office/powerpoint/2010/main" val="275043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3">
            <a:extLst>
              <a:ext uri="{FF2B5EF4-FFF2-40B4-BE49-F238E27FC236}">
                <a16:creationId xmlns:a16="http://schemas.microsoft.com/office/drawing/2014/main" id="{01FAB7BF-7799-409D-AF64-624CD9E12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45668">
            <a:off x="8672952" y="1248489"/>
            <a:ext cx="1327751" cy="27838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7AA4B1-792F-4C9A-8A7B-D80837C158E6}"/>
              </a:ext>
            </a:extLst>
          </p:cNvPr>
          <p:cNvSpPr>
            <a:spLocks noGrp="1"/>
          </p:cNvSpPr>
          <p:nvPr>
            <p:ph type="title"/>
          </p:nvPr>
        </p:nvSpPr>
        <p:spPr/>
        <p:txBody>
          <a:bodyPr>
            <a:normAutofit/>
          </a:bodyPr>
          <a:lstStyle/>
          <a:p>
            <a:r>
              <a:rPr lang="en-AU" sz="3600"/>
              <a:t>5MS Roadmap</a:t>
            </a:r>
          </a:p>
        </p:txBody>
      </p:sp>
      <p:sp>
        <p:nvSpPr>
          <p:cNvPr id="6" name="Slide Number Placeholder 5">
            <a:extLst>
              <a:ext uri="{FF2B5EF4-FFF2-40B4-BE49-F238E27FC236}">
                <a16:creationId xmlns:a16="http://schemas.microsoft.com/office/drawing/2014/main" id="{0B15B2A3-B29F-46E9-AA00-68CC68D6F3EA}"/>
              </a:ext>
            </a:extLst>
          </p:cNvPr>
          <p:cNvSpPr>
            <a:spLocks noGrp="1"/>
          </p:cNvSpPr>
          <p:nvPr>
            <p:ph type="sldNum" sz="quarter" idx="12"/>
          </p:nvPr>
        </p:nvSpPr>
        <p:spPr/>
        <p:txBody>
          <a:bodyPr/>
          <a:lstStyle/>
          <a:p>
            <a:fld id="{4EC81F68-4976-451A-B2E9-79BCBD2F70CC}" type="slidenum">
              <a:rPr lang="en-AU" smtClean="0"/>
              <a:t>9</a:t>
            </a:fld>
            <a:endParaRPr lang="en-AU"/>
          </a:p>
        </p:txBody>
      </p:sp>
      <p:pic>
        <p:nvPicPr>
          <p:cNvPr id="7" name="Picture 3">
            <a:extLst>
              <a:ext uri="{FF2B5EF4-FFF2-40B4-BE49-F238E27FC236}">
                <a16:creationId xmlns:a16="http://schemas.microsoft.com/office/drawing/2014/main" id="{3652BC58-789F-4D6F-AABF-09D218F11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45668">
            <a:off x="7366739" y="1871589"/>
            <a:ext cx="1217822" cy="2333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E1989637-23FB-47E8-B619-173D668BA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51164">
            <a:off x="5404495" y="2772297"/>
            <a:ext cx="1400819" cy="185068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a:extLst>
              <a:ext uri="{FF2B5EF4-FFF2-40B4-BE49-F238E27FC236}">
                <a16:creationId xmlns:a16="http://schemas.microsoft.com/office/drawing/2014/main" id="{99E6F857-1CB8-4E03-97E0-C7D594C1B893}"/>
              </a:ext>
            </a:extLst>
          </p:cNvPr>
          <p:cNvSpPr txBox="1">
            <a:spLocks/>
          </p:cNvSpPr>
          <p:nvPr/>
        </p:nvSpPr>
        <p:spPr>
          <a:xfrm>
            <a:off x="9692720" y="8206168"/>
            <a:ext cx="476289" cy="402483"/>
          </a:xfrm>
          <a:prstGeom prst="rect">
            <a:avLst/>
          </a:prstGeom>
        </p:spPr>
        <p:txBody>
          <a:bodyPr vert="horz" lIns="100796" tIns="50398" rIns="100796" bIns="50398"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C81F68-4976-451A-B2E9-79BCBD2F70CC}" type="slidenum">
              <a:rPr lang="en-AU" sz="992"/>
              <a:pPr/>
              <a:t>9</a:t>
            </a:fld>
            <a:endParaRPr lang="en-AU" sz="992"/>
          </a:p>
        </p:txBody>
      </p:sp>
      <p:sp>
        <p:nvSpPr>
          <p:cNvPr id="11" name="Double Wave 10">
            <a:extLst>
              <a:ext uri="{FF2B5EF4-FFF2-40B4-BE49-F238E27FC236}">
                <a16:creationId xmlns:a16="http://schemas.microsoft.com/office/drawing/2014/main" id="{5A80C7D5-F4EF-4D8C-AD0C-A7E2F41CEC96}"/>
              </a:ext>
            </a:extLst>
          </p:cNvPr>
          <p:cNvSpPr/>
          <p:nvPr/>
        </p:nvSpPr>
        <p:spPr>
          <a:xfrm rot="20660426">
            <a:off x="-203297" y="4818879"/>
            <a:ext cx="11198404" cy="810249"/>
          </a:xfrm>
          <a:prstGeom prst="doubleWave">
            <a:avLst>
              <a:gd name="adj1" fmla="val 6250"/>
              <a:gd name="adj2" fmla="val -337"/>
            </a:avLst>
          </a:prstGeom>
          <a:solidFill>
            <a:schemeClr val="tx2">
              <a:lumMod val="50000"/>
              <a:lumOff val="50000"/>
            </a:schemeClr>
          </a:solidFill>
          <a:ln w="38100" cap="flat" cmpd="sng" algn="ctr">
            <a:solidFill>
              <a:sysClr val="window" lastClr="FFFFFF">
                <a:lumMod val="85000"/>
              </a:sys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sp>
        <p:nvSpPr>
          <p:cNvPr id="12" name="Rectangle 11">
            <a:extLst>
              <a:ext uri="{FF2B5EF4-FFF2-40B4-BE49-F238E27FC236}">
                <a16:creationId xmlns:a16="http://schemas.microsoft.com/office/drawing/2014/main" id="{0438CEBE-06B1-4C2A-A0A3-D97588ABAA43}"/>
              </a:ext>
            </a:extLst>
          </p:cNvPr>
          <p:cNvSpPr/>
          <p:nvPr/>
        </p:nvSpPr>
        <p:spPr>
          <a:xfrm rot="20383764">
            <a:off x="91865" y="6487117"/>
            <a:ext cx="648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Nov 2017</a:t>
            </a:r>
          </a:p>
        </p:txBody>
      </p:sp>
      <p:sp>
        <p:nvSpPr>
          <p:cNvPr id="13" name="Rectangle 12">
            <a:extLst>
              <a:ext uri="{FF2B5EF4-FFF2-40B4-BE49-F238E27FC236}">
                <a16:creationId xmlns:a16="http://schemas.microsoft.com/office/drawing/2014/main" id="{86525965-E340-49B0-AA60-45419EFCF105}"/>
              </a:ext>
            </a:extLst>
          </p:cNvPr>
          <p:cNvSpPr/>
          <p:nvPr/>
        </p:nvSpPr>
        <p:spPr>
          <a:xfrm rot="20831506">
            <a:off x="2444672" y="5857794"/>
            <a:ext cx="648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Dec 2018</a:t>
            </a:r>
          </a:p>
        </p:txBody>
      </p:sp>
      <p:sp>
        <p:nvSpPr>
          <p:cNvPr id="14" name="Rectangle 13">
            <a:extLst>
              <a:ext uri="{FF2B5EF4-FFF2-40B4-BE49-F238E27FC236}">
                <a16:creationId xmlns:a16="http://schemas.microsoft.com/office/drawing/2014/main" id="{3FE96410-C3FF-496D-9978-2C0F0D438E67}"/>
              </a:ext>
            </a:extLst>
          </p:cNvPr>
          <p:cNvSpPr/>
          <p:nvPr/>
        </p:nvSpPr>
        <p:spPr>
          <a:xfrm rot="20655231">
            <a:off x="902505" y="6211119"/>
            <a:ext cx="648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55957"/>
            <a:r>
              <a:rPr lang="en-AU" sz="1000" kern="0">
                <a:latin typeface="Calibri" panose="020F0502020204030204"/>
              </a:rPr>
              <a:t>Early 2018</a:t>
            </a:r>
          </a:p>
        </p:txBody>
      </p:sp>
      <p:sp>
        <p:nvSpPr>
          <p:cNvPr id="15" name="Rectangle 14">
            <a:extLst>
              <a:ext uri="{FF2B5EF4-FFF2-40B4-BE49-F238E27FC236}">
                <a16:creationId xmlns:a16="http://schemas.microsoft.com/office/drawing/2014/main" id="{5DC2C6EE-CFE8-4FAC-A4B5-E7BBA6980101}"/>
              </a:ext>
            </a:extLst>
          </p:cNvPr>
          <p:cNvSpPr/>
          <p:nvPr/>
        </p:nvSpPr>
        <p:spPr>
          <a:xfrm rot="20628164">
            <a:off x="3913447" y="5507944"/>
            <a:ext cx="612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Apr 2020</a:t>
            </a:r>
          </a:p>
        </p:txBody>
      </p:sp>
      <p:sp>
        <p:nvSpPr>
          <p:cNvPr id="16" name="Rectangle 15">
            <a:extLst>
              <a:ext uri="{FF2B5EF4-FFF2-40B4-BE49-F238E27FC236}">
                <a16:creationId xmlns:a16="http://schemas.microsoft.com/office/drawing/2014/main" id="{1B782230-934F-466E-A844-7F9EB7A184C4}"/>
              </a:ext>
            </a:extLst>
          </p:cNvPr>
          <p:cNvSpPr/>
          <p:nvPr/>
        </p:nvSpPr>
        <p:spPr>
          <a:xfrm rot="20669097">
            <a:off x="4602341" y="5310669"/>
            <a:ext cx="59525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9683" tIns="37798" rIns="39683" bIns="37798" numCol="1" spcCol="0" rtlCol="0" fromWordArt="0" anchor="ctr" anchorCtr="0" forceAA="0" compatLnSpc="1">
            <a:prstTxWarp prst="textNoShape">
              <a:avLst/>
            </a:prstTxWarp>
            <a:noAutofit/>
          </a:bodyPr>
          <a:lstStyle/>
          <a:p>
            <a:pPr defTabSz="755957"/>
            <a:r>
              <a:rPr lang="en-AU" sz="1102" kern="0">
                <a:solidFill>
                  <a:prstClr val="black">
                    <a:lumMod val="65000"/>
                    <a:lumOff val="35000"/>
                  </a:prstClr>
                </a:solidFill>
                <a:latin typeface="Calibri" panose="020F0502020204030204"/>
              </a:rPr>
              <a:t>Jul 2020</a:t>
            </a:r>
          </a:p>
        </p:txBody>
      </p:sp>
      <p:sp>
        <p:nvSpPr>
          <p:cNvPr id="17" name="Rectangle 16">
            <a:extLst>
              <a:ext uri="{FF2B5EF4-FFF2-40B4-BE49-F238E27FC236}">
                <a16:creationId xmlns:a16="http://schemas.microsoft.com/office/drawing/2014/main" id="{0F02CF3D-CD2B-4D07-9D33-18772BD575A6}"/>
              </a:ext>
            </a:extLst>
          </p:cNvPr>
          <p:cNvSpPr/>
          <p:nvPr/>
        </p:nvSpPr>
        <p:spPr>
          <a:xfrm rot="20598061">
            <a:off x="5891797" y="4858073"/>
            <a:ext cx="7143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Mar 2021</a:t>
            </a:r>
          </a:p>
        </p:txBody>
      </p:sp>
      <p:sp>
        <p:nvSpPr>
          <p:cNvPr id="18" name="Rectangle 17">
            <a:extLst>
              <a:ext uri="{FF2B5EF4-FFF2-40B4-BE49-F238E27FC236}">
                <a16:creationId xmlns:a16="http://schemas.microsoft.com/office/drawing/2014/main" id="{29EF05DF-C969-4F76-B92A-0B130409AE79}"/>
              </a:ext>
            </a:extLst>
          </p:cNvPr>
          <p:cNvSpPr/>
          <p:nvPr/>
        </p:nvSpPr>
        <p:spPr>
          <a:xfrm rot="20879425">
            <a:off x="6835973" y="4593424"/>
            <a:ext cx="7143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Apr 2021</a:t>
            </a:r>
          </a:p>
        </p:txBody>
      </p:sp>
      <p:sp>
        <p:nvSpPr>
          <p:cNvPr id="19" name="Rectangle 18">
            <a:extLst>
              <a:ext uri="{FF2B5EF4-FFF2-40B4-BE49-F238E27FC236}">
                <a16:creationId xmlns:a16="http://schemas.microsoft.com/office/drawing/2014/main" id="{B53B0F82-17E5-4FA3-B711-F07A1ACB79F0}"/>
              </a:ext>
            </a:extLst>
          </p:cNvPr>
          <p:cNvSpPr/>
          <p:nvPr/>
        </p:nvSpPr>
        <p:spPr>
          <a:xfrm rot="20899649">
            <a:off x="7730897" y="4386355"/>
            <a:ext cx="714300" cy="22184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Aug 2021</a:t>
            </a:r>
          </a:p>
        </p:txBody>
      </p:sp>
      <p:sp>
        <p:nvSpPr>
          <p:cNvPr id="20" name="Rectangle 19">
            <a:extLst>
              <a:ext uri="{FF2B5EF4-FFF2-40B4-BE49-F238E27FC236}">
                <a16:creationId xmlns:a16="http://schemas.microsoft.com/office/drawing/2014/main" id="{30E0717E-B168-4399-9BB0-9872764F9C73}"/>
              </a:ext>
            </a:extLst>
          </p:cNvPr>
          <p:cNvSpPr/>
          <p:nvPr/>
        </p:nvSpPr>
        <p:spPr>
          <a:xfrm rot="20670924">
            <a:off x="8593458" y="4196493"/>
            <a:ext cx="684000" cy="216000"/>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7798" rIns="36000" bIns="37798"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Oct</a:t>
            </a:r>
            <a:r>
              <a:rPr lang="en-AU" sz="827" kern="0">
                <a:solidFill>
                  <a:prstClr val="black">
                    <a:lumMod val="65000"/>
                    <a:lumOff val="35000"/>
                  </a:prstClr>
                </a:solidFill>
                <a:latin typeface="Calibri" panose="020F0502020204030204"/>
              </a:rPr>
              <a:t> </a:t>
            </a:r>
            <a:r>
              <a:rPr lang="en-AU" sz="1102" kern="0">
                <a:solidFill>
                  <a:prstClr val="black">
                    <a:lumMod val="65000"/>
                    <a:lumOff val="35000"/>
                  </a:prstClr>
                </a:solidFill>
                <a:latin typeface="Calibri" panose="020F0502020204030204"/>
              </a:rPr>
              <a:t>2021</a:t>
            </a:r>
          </a:p>
        </p:txBody>
      </p:sp>
      <p:grpSp>
        <p:nvGrpSpPr>
          <p:cNvPr id="57" name="Group 56">
            <a:extLst>
              <a:ext uri="{FF2B5EF4-FFF2-40B4-BE49-F238E27FC236}">
                <a16:creationId xmlns:a16="http://schemas.microsoft.com/office/drawing/2014/main" id="{12EF3179-6A65-443E-B448-39AD380F9AA7}"/>
              </a:ext>
            </a:extLst>
          </p:cNvPr>
          <p:cNvGrpSpPr/>
          <p:nvPr/>
        </p:nvGrpSpPr>
        <p:grpSpPr>
          <a:xfrm>
            <a:off x="5004611" y="4695435"/>
            <a:ext cx="900361" cy="940395"/>
            <a:chOff x="6063727" y="1685032"/>
            <a:chExt cx="1280058" cy="1280058"/>
          </a:xfrm>
        </p:grpSpPr>
        <p:pic>
          <p:nvPicPr>
            <p:cNvPr id="58" name="Graphic 57" descr="Car">
              <a:extLst>
                <a:ext uri="{FF2B5EF4-FFF2-40B4-BE49-F238E27FC236}">
                  <a16:creationId xmlns:a16="http://schemas.microsoft.com/office/drawing/2014/main" id="{CA9FFB6D-FDEE-429C-BA0B-4BF06844BD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193351">
              <a:off x="6063727" y="1685032"/>
              <a:ext cx="1280058" cy="1280058"/>
            </a:xfrm>
            <a:prstGeom prst="rect">
              <a:avLst/>
            </a:prstGeom>
          </p:spPr>
        </p:pic>
        <p:sp>
          <p:nvSpPr>
            <p:cNvPr id="59" name="Flowchart: Connector 58">
              <a:extLst>
                <a:ext uri="{FF2B5EF4-FFF2-40B4-BE49-F238E27FC236}">
                  <a16:creationId xmlns:a16="http://schemas.microsoft.com/office/drawing/2014/main" id="{DA253EC8-1C08-4892-A119-3CA71094F649}"/>
                </a:ext>
              </a:extLst>
            </p:cNvPr>
            <p:cNvSpPr/>
            <p:nvPr/>
          </p:nvSpPr>
          <p:spPr>
            <a:xfrm>
              <a:off x="6967131" y="2258436"/>
              <a:ext cx="216000" cy="216000"/>
            </a:xfrm>
            <a:prstGeom prst="flowChartConnector">
              <a:avLst/>
            </a:prstGeom>
            <a:solidFill>
              <a:schemeClr val="tx2"/>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sp>
          <p:nvSpPr>
            <p:cNvPr id="60" name="Flowchart: Connector 59">
              <a:extLst>
                <a:ext uri="{FF2B5EF4-FFF2-40B4-BE49-F238E27FC236}">
                  <a16:creationId xmlns:a16="http://schemas.microsoft.com/office/drawing/2014/main" id="{ACD4171B-6A05-4E14-B90C-763B16F292D7}"/>
                </a:ext>
              </a:extLst>
            </p:cNvPr>
            <p:cNvSpPr/>
            <p:nvPr/>
          </p:nvSpPr>
          <p:spPr>
            <a:xfrm>
              <a:off x="7017261" y="2312689"/>
              <a:ext cx="108000" cy="108000"/>
            </a:xfrm>
            <a:prstGeom prst="flowChartConnector">
              <a:avLst/>
            </a:prstGeom>
            <a:solidFill>
              <a:srgbClr val="E7E6E6"/>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sp>
          <p:nvSpPr>
            <p:cNvPr id="61" name="Flowchart: Connector 60">
              <a:extLst>
                <a:ext uri="{FF2B5EF4-FFF2-40B4-BE49-F238E27FC236}">
                  <a16:creationId xmlns:a16="http://schemas.microsoft.com/office/drawing/2014/main" id="{76A67F41-48F2-479E-96E9-4F64EEE1A24C}"/>
                </a:ext>
              </a:extLst>
            </p:cNvPr>
            <p:cNvSpPr/>
            <p:nvPr/>
          </p:nvSpPr>
          <p:spPr>
            <a:xfrm>
              <a:off x="6372771" y="2517516"/>
              <a:ext cx="216000" cy="216000"/>
            </a:xfrm>
            <a:prstGeom prst="flowChartConnector">
              <a:avLst/>
            </a:prstGeom>
            <a:solidFill>
              <a:schemeClr val="tx1"/>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sp>
          <p:nvSpPr>
            <p:cNvPr id="62" name="Flowchart: Connector 61">
              <a:extLst>
                <a:ext uri="{FF2B5EF4-FFF2-40B4-BE49-F238E27FC236}">
                  <a16:creationId xmlns:a16="http://schemas.microsoft.com/office/drawing/2014/main" id="{F61D7BC6-6C62-406E-B97E-B0F985ECDD69}"/>
                </a:ext>
              </a:extLst>
            </p:cNvPr>
            <p:cNvSpPr/>
            <p:nvPr/>
          </p:nvSpPr>
          <p:spPr>
            <a:xfrm>
              <a:off x="6422901" y="2564149"/>
              <a:ext cx="108000" cy="108000"/>
            </a:xfrm>
            <a:prstGeom prst="flowChartConnector">
              <a:avLst/>
            </a:prstGeom>
            <a:solidFill>
              <a:srgbClr val="E7E6E6"/>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grpSp>
      <p:pic>
        <p:nvPicPr>
          <p:cNvPr id="78" name="Graphic 77" descr="Marker">
            <a:extLst>
              <a:ext uri="{FF2B5EF4-FFF2-40B4-BE49-F238E27FC236}">
                <a16:creationId xmlns:a16="http://schemas.microsoft.com/office/drawing/2014/main" id="{667DDED2-0ED6-4B19-9AE5-0B37A18169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17264" y="1499012"/>
            <a:ext cx="738955" cy="738955"/>
          </a:xfrm>
          <a:prstGeom prst="rect">
            <a:avLst/>
          </a:prstGeom>
        </p:spPr>
      </p:pic>
      <p:sp>
        <p:nvSpPr>
          <p:cNvPr id="79" name="Rectangle 78">
            <a:extLst>
              <a:ext uri="{FF2B5EF4-FFF2-40B4-BE49-F238E27FC236}">
                <a16:creationId xmlns:a16="http://schemas.microsoft.com/office/drawing/2014/main" id="{B6A38348-C5BE-4EBF-809E-9D5CB7FB5739}"/>
              </a:ext>
            </a:extLst>
          </p:cNvPr>
          <p:cNvSpPr/>
          <p:nvPr/>
        </p:nvSpPr>
        <p:spPr>
          <a:xfrm rot="20520403">
            <a:off x="10065746" y="3780813"/>
            <a:ext cx="612000" cy="216000"/>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0" tIns="37798" rIns="0" bIns="37798"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May 2022</a:t>
            </a:r>
          </a:p>
        </p:txBody>
      </p:sp>
      <p:sp>
        <p:nvSpPr>
          <p:cNvPr id="82" name="TextBox 81">
            <a:extLst>
              <a:ext uri="{FF2B5EF4-FFF2-40B4-BE49-F238E27FC236}">
                <a16:creationId xmlns:a16="http://schemas.microsoft.com/office/drawing/2014/main" id="{AA276AD9-E97B-4630-9B7D-432786876D22}"/>
              </a:ext>
            </a:extLst>
          </p:cNvPr>
          <p:cNvSpPr txBox="1"/>
          <p:nvPr/>
        </p:nvSpPr>
        <p:spPr>
          <a:xfrm>
            <a:off x="20733" y="5690089"/>
            <a:ext cx="1483981" cy="397673"/>
          </a:xfrm>
          <a:prstGeom prst="rect">
            <a:avLst/>
          </a:prstGeom>
          <a:noFill/>
        </p:spPr>
        <p:txBody>
          <a:bodyPr wrap="square" rtlCol="0">
            <a:spAutoFit/>
          </a:bodyPr>
          <a:lstStyle/>
          <a:p>
            <a:r>
              <a:rPr lang="en-AU" sz="992"/>
              <a:t>28 Nov 2017: AEMC made 5MS rule</a:t>
            </a:r>
          </a:p>
        </p:txBody>
      </p:sp>
      <p:sp>
        <p:nvSpPr>
          <p:cNvPr id="83" name="TextBox 82">
            <a:extLst>
              <a:ext uri="{FF2B5EF4-FFF2-40B4-BE49-F238E27FC236}">
                <a16:creationId xmlns:a16="http://schemas.microsoft.com/office/drawing/2014/main" id="{E0D61317-98E8-419D-8CCA-FACC78E754D9}"/>
              </a:ext>
            </a:extLst>
          </p:cNvPr>
          <p:cNvSpPr txBox="1"/>
          <p:nvPr/>
        </p:nvSpPr>
        <p:spPr>
          <a:xfrm>
            <a:off x="2459854" y="3489072"/>
            <a:ext cx="1288718" cy="397673"/>
          </a:xfrm>
          <a:prstGeom prst="rect">
            <a:avLst/>
          </a:prstGeom>
          <a:noFill/>
        </p:spPr>
        <p:txBody>
          <a:bodyPr wrap="square" rtlCol="0">
            <a:spAutoFit/>
          </a:bodyPr>
          <a:lstStyle/>
          <a:p>
            <a:r>
              <a:rPr lang="en-AU" sz="992"/>
              <a:t>6-Dec 2018: AEMC made GS rule</a:t>
            </a:r>
          </a:p>
        </p:txBody>
      </p:sp>
      <p:sp>
        <p:nvSpPr>
          <p:cNvPr id="84" name="TextBox 83">
            <a:extLst>
              <a:ext uri="{FF2B5EF4-FFF2-40B4-BE49-F238E27FC236}">
                <a16:creationId xmlns:a16="http://schemas.microsoft.com/office/drawing/2014/main" id="{E23569EF-608A-40AD-84E4-3F207C9A745D}"/>
              </a:ext>
            </a:extLst>
          </p:cNvPr>
          <p:cNvSpPr txBox="1"/>
          <p:nvPr/>
        </p:nvSpPr>
        <p:spPr>
          <a:xfrm>
            <a:off x="659253" y="4950636"/>
            <a:ext cx="1102867" cy="397673"/>
          </a:xfrm>
          <a:prstGeom prst="rect">
            <a:avLst/>
          </a:prstGeom>
          <a:noFill/>
        </p:spPr>
        <p:txBody>
          <a:bodyPr wrap="square" rtlCol="0">
            <a:spAutoFit/>
          </a:bodyPr>
          <a:lstStyle/>
          <a:p>
            <a:r>
              <a:rPr lang="en-AU" sz="992"/>
              <a:t>5MS Program established </a:t>
            </a:r>
          </a:p>
        </p:txBody>
      </p:sp>
      <p:sp>
        <p:nvSpPr>
          <p:cNvPr id="85" name="TextBox 84">
            <a:extLst>
              <a:ext uri="{FF2B5EF4-FFF2-40B4-BE49-F238E27FC236}">
                <a16:creationId xmlns:a16="http://schemas.microsoft.com/office/drawing/2014/main" id="{2A0A073F-0131-4382-90F7-2B5DE6909FB1}"/>
              </a:ext>
            </a:extLst>
          </p:cNvPr>
          <p:cNvSpPr txBox="1"/>
          <p:nvPr/>
        </p:nvSpPr>
        <p:spPr>
          <a:xfrm>
            <a:off x="6647527" y="2116713"/>
            <a:ext cx="1188944" cy="397673"/>
          </a:xfrm>
          <a:prstGeom prst="rect">
            <a:avLst/>
          </a:prstGeom>
          <a:noFill/>
        </p:spPr>
        <p:txBody>
          <a:bodyPr wrap="square" rtlCol="0">
            <a:spAutoFit/>
          </a:bodyPr>
          <a:lstStyle/>
          <a:p>
            <a:r>
              <a:rPr lang="en-AU" sz="992"/>
              <a:t> 9 Mar 2021: MDM system go-live</a:t>
            </a:r>
          </a:p>
        </p:txBody>
      </p:sp>
      <p:grpSp>
        <p:nvGrpSpPr>
          <p:cNvPr id="164" name="Group 163">
            <a:extLst>
              <a:ext uri="{FF2B5EF4-FFF2-40B4-BE49-F238E27FC236}">
                <a16:creationId xmlns:a16="http://schemas.microsoft.com/office/drawing/2014/main" id="{04927CE4-1C46-4DF6-8E90-A60FDC045282}"/>
              </a:ext>
            </a:extLst>
          </p:cNvPr>
          <p:cNvGrpSpPr/>
          <p:nvPr/>
        </p:nvGrpSpPr>
        <p:grpSpPr>
          <a:xfrm>
            <a:off x="4675972" y="3865217"/>
            <a:ext cx="1520630" cy="942103"/>
            <a:chOff x="3543184" y="3136193"/>
            <a:chExt cx="1379495" cy="854664"/>
          </a:xfrm>
        </p:grpSpPr>
        <p:sp>
          <p:nvSpPr>
            <p:cNvPr id="52" name="Arrow: Pentagon 51">
              <a:extLst>
                <a:ext uri="{FF2B5EF4-FFF2-40B4-BE49-F238E27FC236}">
                  <a16:creationId xmlns:a16="http://schemas.microsoft.com/office/drawing/2014/main" id="{9D5AF9DD-D23C-463F-89FF-7B2996D72AD6}"/>
                </a:ext>
              </a:extLst>
            </p:cNvPr>
            <p:cNvSpPr/>
            <p:nvPr/>
          </p:nvSpPr>
          <p:spPr>
            <a:xfrm>
              <a:off x="3582471" y="3136193"/>
              <a:ext cx="895618" cy="246436"/>
            </a:xfrm>
            <a:prstGeom prst="homePlate">
              <a:avLst/>
            </a:prstGeom>
            <a:solidFill>
              <a:schemeClr val="accent2">
                <a:lumMod val="90000"/>
                <a:lumOff val="10000"/>
              </a:schemeClr>
            </a:solidFill>
            <a:ln w="12700">
              <a:solidFill>
                <a:schemeClr val="bg2">
                  <a:lumMod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83" tIns="39683" rIns="39683" bIns="39683" numCol="1" spcCol="0" rtlCol="0" fromWordArt="0" anchor="ctr" anchorCtr="0" forceAA="0" compatLnSpc="1">
              <a:prstTxWarp prst="textNoShape">
                <a:avLst/>
              </a:prstTxWarp>
              <a:noAutofit/>
            </a:bodyPr>
            <a:lstStyle/>
            <a:p>
              <a:pPr algn="ctr"/>
              <a:r>
                <a:rPr lang="en-AU" sz="900" b="1" i="1"/>
                <a:t>3-month deferral</a:t>
              </a:r>
            </a:p>
          </p:txBody>
        </p:sp>
        <p:sp>
          <p:nvSpPr>
            <p:cNvPr id="66" name="Rectangle: Rounded Corners 65">
              <a:extLst>
                <a:ext uri="{FF2B5EF4-FFF2-40B4-BE49-F238E27FC236}">
                  <a16:creationId xmlns:a16="http://schemas.microsoft.com/office/drawing/2014/main" id="{3909FE94-12DF-4C34-9E29-815D7B37EBDD}"/>
                </a:ext>
              </a:extLst>
            </p:cNvPr>
            <p:cNvSpPr/>
            <p:nvPr/>
          </p:nvSpPr>
          <p:spPr>
            <a:xfrm>
              <a:off x="3543184" y="3174386"/>
              <a:ext cx="57600" cy="816471"/>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84"/>
            </a:p>
          </p:txBody>
        </p:sp>
        <p:sp>
          <p:nvSpPr>
            <p:cNvPr id="86" name="TextBox 85">
              <a:extLst>
                <a:ext uri="{FF2B5EF4-FFF2-40B4-BE49-F238E27FC236}">
                  <a16:creationId xmlns:a16="http://schemas.microsoft.com/office/drawing/2014/main" id="{679D6A76-6B8D-4869-BA84-FFC8C421D98F}"/>
                </a:ext>
              </a:extLst>
            </p:cNvPr>
            <p:cNvSpPr txBox="1"/>
            <p:nvPr/>
          </p:nvSpPr>
          <p:spPr>
            <a:xfrm>
              <a:off x="3600784" y="3444162"/>
              <a:ext cx="1321895" cy="499264"/>
            </a:xfrm>
            <a:prstGeom prst="rect">
              <a:avLst/>
            </a:prstGeom>
            <a:noFill/>
          </p:spPr>
          <p:txBody>
            <a:bodyPr wrap="square" rtlCol="0">
              <a:spAutoFit/>
            </a:bodyPr>
            <a:lstStyle/>
            <a:p>
              <a:r>
                <a:rPr lang="en-AU" sz="992"/>
                <a:t>9 Jul 2020: AEMC delayed both 5MS &amp; GS rule by 3 months</a:t>
              </a:r>
            </a:p>
          </p:txBody>
        </p:sp>
      </p:grpSp>
      <p:sp>
        <p:nvSpPr>
          <p:cNvPr id="163" name="TextBox 162">
            <a:extLst>
              <a:ext uri="{FF2B5EF4-FFF2-40B4-BE49-F238E27FC236}">
                <a16:creationId xmlns:a16="http://schemas.microsoft.com/office/drawing/2014/main" id="{BFB68924-5C77-4B38-8686-4B028D8907D4}"/>
              </a:ext>
            </a:extLst>
          </p:cNvPr>
          <p:cNvSpPr txBox="1"/>
          <p:nvPr/>
        </p:nvSpPr>
        <p:spPr>
          <a:xfrm>
            <a:off x="6717651" y="3464019"/>
            <a:ext cx="1500989" cy="677108"/>
          </a:xfrm>
          <a:prstGeom prst="rect">
            <a:avLst/>
          </a:prstGeom>
          <a:noFill/>
        </p:spPr>
        <p:txBody>
          <a:bodyPr wrap="square" lIns="91440" tIns="45720" rIns="91440" bIns="45720" rtlCol="0" anchor="t">
            <a:spAutoFit/>
          </a:bodyPr>
          <a:lstStyle/>
          <a:p>
            <a:r>
              <a:rPr lang="en-AU" sz="950"/>
              <a:t> 1 Apr 2021: 5-minute Bidding  </a:t>
            </a:r>
            <a:endParaRPr lang="en-US" sz="950"/>
          </a:p>
          <a:p>
            <a:r>
              <a:rPr lang="en-AU" sz="950"/>
              <a:t>19 Apr: Settlement solution go-live</a:t>
            </a:r>
          </a:p>
        </p:txBody>
      </p:sp>
      <p:sp>
        <p:nvSpPr>
          <p:cNvPr id="166" name="TextBox 165">
            <a:extLst>
              <a:ext uri="{FF2B5EF4-FFF2-40B4-BE49-F238E27FC236}">
                <a16:creationId xmlns:a16="http://schemas.microsoft.com/office/drawing/2014/main" id="{A249A433-C4A3-44D5-8073-E10C2F1F7959}"/>
              </a:ext>
            </a:extLst>
          </p:cNvPr>
          <p:cNvSpPr txBox="1"/>
          <p:nvPr/>
        </p:nvSpPr>
        <p:spPr>
          <a:xfrm>
            <a:off x="8440529" y="3238072"/>
            <a:ext cx="1269773" cy="397673"/>
          </a:xfrm>
          <a:prstGeom prst="rect">
            <a:avLst/>
          </a:prstGeom>
          <a:noFill/>
        </p:spPr>
        <p:txBody>
          <a:bodyPr wrap="square" rtlCol="0">
            <a:spAutoFit/>
          </a:bodyPr>
          <a:lstStyle/>
          <a:p>
            <a:r>
              <a:rPr lang="en-AU" sz="992"/>
              <a:t>1-Oct: 5MS rule commencement</a:t>
            </a:r>
          </a:p>
        </p:txBody>
      </p:sp>
      <p:sp>
        <p:nvSpPr>
          <p:cNvPr id="167" name="TextBox 166">
            <a:extLst>
              <a:ext uri="{FF2B5EF4-FFF2-40B4-BE49-F238E27FC236}">
                <a16:creationId xmlns:a16="http://schemas.microsoft.com/office/drawing/2014/main" id="{8EB02158-7488-40AA-B470-B2F82F3A5DEE}"/>
              </a:ext>
            </a:extLst>
          </p:cNvPr>
          <p:cNvSpPr txBox="1"/>
          <p:nvPr/>
        </p:nvSpPr>
        <p:spPr>
          <a:xfrm>
            <a:off x="9574474" y="2652562"/>
            <a:ext cx="1269773" cy="397673"/>
          </a:xfrm>
          <a:prstGeom prst="rect">
            <a:avLst/>
          </a:prstGeom>
          <a:noFill/>
        </p:spPr>
        <p:txBody>
          <a:bodyPr wrap="square" rtlCol="0">
            <a:spAutoFit/>
          </a:bodyPr>
          <a:lstStyle/>
          <a:p>
            <a:pPr algn="ctr"/>
            <a:r>
              <a:rPr lang="en-AU" sz="992"/>
              <a:t>1-May: GS rule commencement</a:t>
            </a:r>
          </a:p>
        </p:txBody>
      </p:sp>
      <p:graphicFrame>
        <p:nvGraphicFramePr>
          <p:cNvPr id="184" name="Table 184">
            <a:extLst>
              <a:ext uri="{FF2B5EF4-FFF2-40B4-BE49-F238E27FC236}">
                <a16:creationId xmlns:a16="http://schemas.microsoft.com/office/drawing/2014/main" id="{67E38EB9-72FC-4931-ACB6-EA6BB77096DE}"/>
              </a:ext>
            </a:extLst>
          </p:cNvPr>
          <p:cNvGraphicFramePr>
            <a:graphicFrameLocks noGrp="1"/>
          </p:cNvGraphicFramePr>
          <p:nvPr/>
        </p:nvGraphicFramePr>
        <p:xfrm>
          <a:off x="7641909" y="6184217"/>
          <a:ext cx="2464194" cy="1070760"/>
        </p:xfrm>
        <a:graphic>
          <a:graphicData uri="http://schemas.openxmlformats.org/drawingml/2006/table">
            <a:tbl>
              <a:tblPr firstRow="1" bandRow="1">
                <a:tableStyleId>{22838BEF-8BB2-4498-84A7-C5851F593DF1}</a:tableStyleId>
              </a:tblPr>
              <a:tblGrid>
                <a:gridCol w="709632">
                  <a:extLst>
                    <a:ext uri="{9D8B030D-6E8A-4147-A177-3AD203B41FA5}">
                      <a16:colId xmlns:a16="http://schemas.microsoft.com/office/drawing/2014/main" val="4082184914"/>
                    </a:ext>
                  </a:extLst>
                </a:gridCol>
                <a:gridCol w="1754562">
                  <a:extLst>
                    <a:ext uri="{9D8B030D-6E8A-4147-A177-3AD203B41FA5}">
                      <a16:colId xmlns:a16="http://schemas.microsoft.com/office/drawing/2014/main" val="399568914"/>
                    </a:ext>
                  </a:extLst>
                </a:gridCol>
              </a:tblGrid>
              <a:tr h="251989">
                <a:tc>
                  <a:txBody>
                    <a:bodyPr/>
                    <a:lstStyle/>
                    <a:p>
                      <a:pPr algn="ctr"/>
                      <a:r>
                        <a:rPr lang="en-AU" sz="1100" b="0">
                          <a:solidFill>
                            <a:schemeClr val="tx1">
                              <a:lumMod val="90000"/>
                              <a:lumOff val="10000"/>
                            </a:schemeClr>
                          </a:solidFill>
                        </a:rPr>
                        <a:t>Icon</a:t>
                      </a:r>
                    </a:p>
                  </a:txBody>
                  <a:tcPr marL="39683" marR="39683" marT="39683" marB="39683"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000" b="0" kern="1200">
                          <a:solidFill>
                            <a:schemeClr val="tx1">
                              <a:lumMod val="90000"/>
                              <a:lumOff val="10000"/>
                            </a:schemeClr>
                          </a:solidFill>
                          <a:latin typeface="+mn-lt"/>
                          <a:ea typeface="+mn-ea"/>
                          <a:cs typeface="+mn-cs"/>
                        </a:rPr>
                        <a:t>Decision-maker</a:t>
                      </a:r>
                      <a:endParaRPr lang="en-AU" sz="1300" b="0"/>
                    </a:p>
                  </a:txBody>
                  <a:tcPr marL="100796" marR="100796" marT="50398" marB="50398"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131931771"/>
                  </a:ext>
                </a:extLst>
              </a:tr>
              <a:tr h="408782">
                <a:tc>
                  <a:txBody>
                    <a:bodyPr/>
                    <a:lstStyle/>
                    <a:p>
                      <a:endParaRPr lang="en-AU" sz="1700"/>
                    </a:p>
                  </a:txBody>
                  <a:tcPr marL="100796" marR="100796" marT="50398" marB="50398"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AU" sz="1100"/>
                        <a:t>Regulatory</a:t>
                      </a:r>
                    </a:p>
                  </a:txBody>
                  <a:tcPr marL="100796" marR="100796" marT="50398" marB="50398"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95710458"/>
                  </a:ext>
                </a:extLst>
              </a:tr>
              <a:tr h="408782">
                <a:tc>
                  <a:txBody>
                    <a:bodyPr/>
                    <a:lstStyle/>
                    <a:p>
                      <a:endParaRPr lang="en-AU" sz="1700"/>
                    </a:p>
                  </a:txBody>
                  <a:tcPr marL="100796" marR="100796" marT="50398" marB="50398"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AU" sz="1100"/>
                        <a:t>AEMO/ 5MS Program</a:t>
                      </a:r>
                      <a:endParaRPr lang="en-AU" sz="1700"/>
                    </a:p>
                  </a:txBody>
                  <a:tcPr marL="100796" marR="100796" marT="50398" marB="50398"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49569138"/>
                  </a:ext>
                </a:extLst>
              </a:tr>
            </a:tbl>
          </a:graphicData>
        </a:graphic>
      </p:graphicFrame>
      <p:grpSp>
        <p:nvGrpSpPr>
          <p:cNvPr id="168" name="Group 167">
            <a:extLst>
              <a:ext uri="{FF2B5EF4-FFF2-40B4-BE49-F238E27FC236}">
                <a16:creationId xmlns:a16="http://schemas.microsoft.com/office/drawing/2014/main" id="{1DB0B790-9E8A-488D-B9D9-52CB5D6E98F4}"/>
              </a:ext>
            </a:extLst>
          </p:cNvPr>
          <p:cNvGrpSpPr/>
          <p:nvPr/>
        </p:nvGrpSpPr>
        <p:grpSpPr>
          <a:xfrm>
            <a:off x="7802503" y="6508714"/>
            <a:ext cx="405832" cy="284055"/>
            <a:chOff x="8439151" y="4859338"/>
            <a:chExt cx="876300" cy="803275"/>
          </a:xfrm>
        </p:grpSpPr>
        <p:sp>
          <p:nvSpPr>
            <p:cNvPr id="169" name="Rectangle 136">
              <a:extLst>
                <a:ext uri="{FF2B5EF4-FFF2-40B4-BE49-F238E27FC236}">
                  <a16:creationId xmlns:a16="http://schemas.microsoft.com/office/drawing/2014/main" id="{D460E995-69A5-43DE-A2B2-0D3C9954A369}"/>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0" name="Rectangle 137">
              <a:extLst>
                <a:ext uri="{FF2B5EF4-FFF2-40B4-BE49-F238E27FC236}">
                  <a16:creationId xmlns:a16="http://schemas.microsoft.com/office/drawing/2014/main" id="{2C9EB1F5-C661-4A33-9562-1A852534DD07}"/>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1" name="Oval 138">
              <a:extLst>
                <a:ext uri="{FF2B5EF4-FFF2-40B4-BE49-F238E27FC236}">
                  <a16:creationId xmlns:a16="http://schemas.microsoft.com/office/drawing/2014/main" id="{7FBEE0AA-8F92-4E13-AB94-18A13812017A}"/>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2" name="Freeform 139">
              <a:extLst>
                <a:ext uri="{FF2B5EF4-FFF2-40B4-BE49-F238E27FC236}">
                  <a16:creationId xmlns:a16="http://schemas.microsoft.com/office/drawing/2014/main" id="{AC45343E-29D9-4894-92D7-917B28E041F9}"/>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3" name="Freeform 140">
              <a:extLst>
                <a:ext uri="{FF2B5EF4-FFF2-40B4-BE49-F238E27FC236}">
                  <a16:creationId xmlns:a16="http://schemas.microsoft.com/office/drawing/2014/main" id="{C2D83DE6-7D50-42DB-97B7-3EA48B42AEBB}"/>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4" name="Rectangle 141">
              <a:extLst>
                <a:ext uri="{FF2B5EF4-FFF2-40B4-BE49-F238E27FC236}">
                  <a16:creationId xmlns:a16="http://schemas.microsoft.com/office/drawing/2014/main" id="{FE5785DD-5627-432D-B873-2A96E5CC1634}"/>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5" name="Freeform 142">
              <a:extLst>
                <a:ext uri="{FF2B5EF4-FFF2-40B4-BE49-F238E27FC236}">
                  <a16:creationId xmlns:a16="http://schemas.microsoft.com/office/drawing/2014/main" id="{A88572D2-CA0C-4DC0-BF62-C3CC868FF797}"/>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6" name="Freeform 143">
              <a:extLst>
                <a:ext uri="{FF2B5EF4-FFF2-40B4-BE49-F238E27FC236}">
                  <a16:creationId xmlns:a16="http://schemas.microsoft.com/office/drawing/2014/main" id="{06F8CA6C-6A72-458A-8A1E-B5FE87490501}"/>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7" name="Rectangle 144">
              <a:extLst>
                <a:ext uri="{FF2B5EF4-FFF2-40B4-BE49-F238E27FC236}">
                  <a16:creationId xmlns:a16="http://schemas.microsoft.com/office/drawing/2014/main" id="{BB7BF071-64BA-4322-BE61-B4089D78F5EA}"/>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8" name="Freeform 145">
              <a:extLst>
                <a:ext uri="{FF2B5EF4-FFF2-40B4-BE49-F238E27FC236}">
                  <a16:creationId xmlns:a16="http://schemas.microsoft.com/office/drawing/2014/main" id="{4F398B46-A681-4B10-A939-77F9DA8EA6C5}"/>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9" name="Line 146">
              <a:extLst>
                <a:ext uri="{FF2B5EF4-FFF2-40B4-BE49-F238E27FC236}">
                  <a16:creationId xmlns:a16="http://schemas.microsoft.com/office/drawing/2014/main" id="{CAED0365-26EB-4EC5-B405-0035D3689054}"/>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80" name="Line 147">
              <a:extLst>
                <a:ext uri="{FF2B5EF4-FFF2-40B4-BE49-F238E27FC236}">
                  <a16:creationId xmlns:a16="http://schemas.microsoft.com/office/drawing/2014/main" id="{7B0D2AC6-CB8E-4FEB-B02E-59C1E70AA144}"/>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81" name="Line 148">
              <a:extLst>
                <a:ext uri="{FF2B5EF4-FFF2-40B4-BE49-F238E27FC236}">
                  <a16:creationId xmlns:a16="http://schemas.microsoft.com/office/drawing/2014/main" id="{31200367-9D41-41B2-83EA-71E384605EA8}"/>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82" name="Freeform 149">
              <a:extLst>
                <a:ext uri="{FF2B5EF4-FFF2-40B4-BE49-F238E27FC236}">
                  <a16:creationId xmlns:a16="http://schemas.microsoft.com/office/drawing/2014/main" id="{15CF965F-E5EB-4E8C-BA10-66CEDAE64997}"/>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sp>
        <p:nvSpPr>
          <p:cNvPr id="186" name="TextBox 185">
            <a:extLst>
              <a:ext uri="{FF2B5EF4-FFF2-40B4-BE49-F238E27FC236}">
                <a16:creationId xmlns:a16="http://schemas.microsoft.com/office/drawing/2014/main" id="{3F33D39D-DD54-49C6-92EA-761C5E6364B9}"/>
              </a:ext>
            </a:extLst>
          </p:cNvPr>
          <p:cNvSpPr txBox="1"/>
          <p:nvPr/>
        </p:nvSpPr>
        <p:spPr>
          <a:xfrm>
            <a:off x="8270686" y="5896227"/>
            <a:ext cx="942887" cy="245003"/>
          </a:xfrm>
          <a:prstGeom prst="rect">
            <a:avLst/>
          </a:prstGeom>
          <a:noFill/>
        </p:spPr>
        <p:txBody>
          <a:bodyPr wrap="none" rtlCol="0">
            <a:spAutoFit/>
          </a:bodyPr>
          <a:lstStyle/>
          <a:p>
            <a:r>
              <a:rPr lang="en-AU" sz="992" b="1">
                <a:solidFill>
                  <a:schemeClr val="tx1">
                    <a:lumMod val="90000"/>
                    <a:lumOff val="10000"/>
                  </a:schemeClr>
                </a:solidFill>
              </a:rPr>
              <a:t>Reference Key</a:t>
            </a:r>
          </a:p>
        </p:txBody>
      </p:sp>
      <p:pic>
        <p:nvPicPr>
          <p:cNvPr id="273" name="Picture 272">
            <a:extLst>
              <a:ext uri="{FF2B5EF4-FFF2-40B4-BE49-F238E27FC236}">
                <a16:creationId xmlns:a16="http://schemas.microsoft.com/office/drawing/2014/main" id="{2048B76F-30C4-4AF4-BB32-48EC27BC7857}"/>
              </a:ext>
            </a:extLst>
          </p:cNvPr>
          <p:cNvPicPr>
            <a:picLocks noChangeAspect="1"/>
          </p:cNvPicPr>
          <p:nvPr/>
        </p:nvPicPr>
        <p:blipFill>
          <a:blip r:embed="rId8"/>
          <a:stretch>
            <a:fillRect/>
          </a:stretch>
        </p:blipFill>
        <p:spPr>
          <a:xfrm>
            <a:off x="1396963" y="3328448"/>
            <a:ext cx="1048943" cy="941908"/>
          </a:xfrm>
          <a:prstGeom prst="rect">
            <a:avLst/>
          </a:prstGeom>
        </p:spPr>
      </p:pic>
      <p:pic>
        <p:nvPicPr>
          <p:cNvPr id="274" name="Graphic 273" descr="Group brainstorm">
            <a:extLst>
              <a:ext uri="{FF2B5EF4-FFF2-40B4-BE49-F238E27FC236}">
                <a16:creationId xmlns:a16="http://schemas.microsoft.com/office/drawing/2014/main" id="{38365446-1676-44D5-9BFB-0839C56DA9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2255" y="4337484"/>
            <a:ext cx="660504" cy="660504"/>
          </a:xfrm>
          <a:prstGeom prst="rect">
            <a:avLst/>
          </a:prstGeom>
        </p:spPr>
      </p:pic>
      <p:pic>
        <p:nvPicPr>
          <p:cNvPr id="275" name="Graphic 274" descr="Group brainstorm">
            <a:extLst>
              <a:ext uri="{FF2B5EF4-FFF2-40B4-BE49-F238E27FC236}">
                <a16:creationId xmlns:a16="http://schemas.microsoft.com/office/drawing/2014/main" id="{E858C160-85F0-4CC5-B0B4-0496657820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1556" y="6833174"/>
            <a:ext cx="405832" cy="405832"/>
          </a:xfrm>
          <a:prstGeom prst="rect">
            <a:avLst/>
          </a:prstGeom>
        </p:spPr>
      </p:pic>
      <p:grpSp>
        <p:nvGrpSpPr>
          <p:cNvPr id="286" name="Group 285">
            <a:extLst>
              <a:ext uri="{FF2B5EF4-FFF2-40B4-BE49-F238E27FC236}">
                <a16:creationId xmlns:a16="http://schemas.microsoft.com/office/drawing/2014/main" id="{9C7D7F97-A35E-4F41-852D-63B4C2979B35}"/>
              </a:ext>
            </a:extLst>
          </p:cNvPr>
          <p:cNvGrpSpPr/>
          <p:nvPr/>
        </p:nvGrpSpPr>
        <p:grpSpPr>
          <a:xfrm>
            <a:off x="8560019" y="2792951"/>
            <a:ext cx="467464" cy="429542"/>
            <a:chOff x="7239673" y="7012800"/>
            <a:chExt cx="247650" cy="247650"/>
          </a:xfrm>
          <a:solidFill>
            <a:srgbClr val="92D050"/>
          </a:solidFill>
        </p:grpSpPr>
        <p:sp>
          <p:nvSpPr>
            <p:cNvPr id="287" name="Freeform: Shape 286">
              <a:extLst>
                <a:ext uri="{FF2B5EF4-FFF2-40B4-BE49-F238E27FC236}">
                  <a16:creationId xmlns:a16="http://schemas.microsoft.com/office/drawing/2014/main" id="{34962691-00C3-4B05-81A0-85518B35EBD1}"/>
                </a:ext>
              </a:extLst>
            </p:cNvPr>
            <p:cNvSpPr/>
            <p:nvPr/>
          </p:nvSpPr>
          <p:spPr>
            <a:xfrm>
              <a:off x="7239673" y="7012800"/>
              <a:ext cx="247650" cy="247650"/>
            </a:xfrm>
            <a:custGeom>
              <a:avLst/>
              <a:gdLst>
                <a:gd name="connsiteX0" fmla="*/ 248222 w 247650"/>
                <a:gd name="connsiteY0" fmla="*/ 124111 h 247650"/>
                <a:gd name="connsiteX1" fmla="*/ 124111 w 247650"/>
                <a:gd name="connsiteY1" fmla="*/ 248222 h 247650"/>
                <a:gd name="connsiteX2" fmla="*/ 0 w 247650"/>
                <a:gd name="connsiteY2" fmla="*/ 124111 h 247650"/>
                <a:gd name="connsiteX3" fmla="*/ 124111 w 247650"/>
                <a:gd name="connsiteY3" fmla="*/ 0 h 247650"/>
                <a:gd name="connsiteX4" fmla="*/ 248222 w 247650"/>
                <a:gd name="connsiteY4" fmla="*/ 124111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247650">
                  <a:moveTo>
                    <a:pt x="248222" y="124111"/>
                  </a:moveTo>
                  <a:cubicBezTo>
                    <a:pt x="248222" y="192655"/>
                    <a:pt x="192655" y="248222"/>
                    <a:pt x="124111" y="248222"/>
                  </a:cubicBezTo>
                  <a:cubicBezTo>
                    <a:pt x="55566" y="248222"/>
                    <a:pt x="0" y="192655"/>
                    <a:pt x="0" y="124111"/>
                  </a:cubicBezTo>
                  <a:cubicBezTo>
                    <a:pt x="0" y="55566"/>
                    <a:pt x="55566" y="0"/>
                    <a:pt x="124111" y="0"/>
                  </a:cubicBezTo>
                  <a:cubicBezTo>
                    <a:pt x="192655" y="0"/>
                    <a:pt x="248222" y="55566"/>
                    <a:pt x="248222" y="124111"/>
                  </a:cubicBezTo>
                  <a:close/>
                </a:path>
              </a:pathLst>
            </a:custGeom>
            <a:grpFill/>
            <a:ln w="12700" cap="flat">
              <a:solidFill>
                <a:schemeClr val="bg1"/>
              </a:solidFill>
              <a:prstDash val="solid"/>
              <a:miter lim="800000"/>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D30"/>
                </a:solidFill>
                <a:effectLst/>
                <a:uLnTx/>
                <a:uFillTx/>
                <a:latin typeface="Interstate-Light"/>
                <a:ea typeface="+mn-ea"/>
                <a:cs typeface="+mn-cs"/>
              </a:endParaRPr>
            </a:p>
          </p:txBody>
        </p:sp>
        <p:sp>
          <p:nvSpPr>
            <p:cNvPr id="288" name="Freeform: Shape 287">
              <a:extLst>
                <a:ext uri="{FF2B5EF4-FFF2-40B4-BE49-F238E27FC236}">
                  <a16:creationId xmlns:a16="http://schemas.microsoft.com/office/drawing/2014/main" id="{864ECD3B-06A1-447B-A606-5E6F765B6EFF}"/>
                </a:ext>
              </a:extLst>
            </p:cNvPr>
            <p:cNvSpPr/>
            <p:nvPr/>
          </p:nvSpPr>
          <p:spPr>
            <a:xfrm>
              <a:off x="7303985" y="7080165"/>
              <a:ext cx="152400" cy="133350"/>
            </a:xfrm>
            <a:custGeom>
              <a:avLst/>
              <a:gdLst>
                <a:gd name="connsiteX0" fmla="*/ 23813 w 152400"/>
                <a:gd name="connsiteY0" fmla="*/ 73615 h 133350"/>
                <a:gd name="connsiteX1" fmla="*/ 0 w 152400"/>
                <a:gd name="connsiteY1" fmla="*/ 59328 h 133350"/>
                <a:gd name="connsiteX2" fmla="*/ 23813 w 152400"/>
                <a:gd name="connsiteY2" fmla="*/ 140290 h 133350"/>
                <a:gd name="connsiteX3" fmla="*/ 152971 w 152400"/>
                <a:gd name="connsiteY3" fmla="*/ 3321 h 133350"/>
                <a:gd name="connsiteX4" fmla="*/ 23813 w 152400"/>
                <a:gd name="connsiteY4" fmla="*/ 7361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3350">
                  <a:moveTo>
                    <a:pt x="23813" y="73615"/>
                  </a:moveTo>
                  <a:lnTo>
                    <a:pt x="0" y="59328"/>
                  </a:lnTo>
                  <a:lnTo>
                    <a:pt x="23813" y="140290"/>
                  </a:lnTo>
                  <a:cubicBezTo>
                    <a:pt x="23813" y="140290"/>
                    <a:pt x="76771" y="31896"/>
                    <a:pt x="152971" y="3321"/>
                  </a:cubicBezTo>
                  <a:cubicBezTo>
                    <a:pt x="120872" y="-10871"/>
                    <a:pt x="73247" y="21895"/>
                    <a:pt x="23813" y="73615"/>
                  </a:cubicBezTo>
                  <a:close/>
                </a:path>
              </a:pathLst>
            </a:custGeom>
            <a:solidFill>
              <a:schemeClr val="bg1"/>
            </a:solidFill>
            <a:ln w="12700" cap="flat">
              <a:solidFill>
                <a:schemeClr val="bg1"/>
              </a:solidFill>
              <a:prstDash val="solid"/>
              <a:miter lim="800000"/>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D30"/>
                </a:solidFill>
                <a:effectLst/>
                <a:uLnTx/>
                <a:uFillTx/>
                <a:latin typeface="Interstate-Light"/>
                <a:ea typeface="+mn-ea"/>
                <a:cs typeface="+mn-cs"/>
              </a:endParaRPr>
            </a:p>
          </p:txBody>
        </p:sp>
      </p:grpSp>
      <p:pic>
        <p:nvPicPr>
          <p:cNvPr id="290" name="Graphic 289" descr="Group brainstorm">
            <a:extLst>
              <a:ext uri="{FF2B5EF4-FFF2-40B4-BE49-F238E27FC236}">
                <a16:creationId xmlns:a16="http://schemas.microsoft.com/office/drawing/2014/main" id="{C633E656-2D4C-4761-88FE-2C55A6F7E7E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95251" y="5217926"/>
            <a:ext cx="468310" cy="468310"/>
          </a:xfrm>
          <a:prstGeom prst="rect">
            <a:avLst/>
          </a:prstGeom>
        </p:spPr>
      </p:pic>
      <p:sp>
        <p:nvSpPr>
          <p:cNvPr id="162" name="TextBox 161">
            <a:extLst>
              <a:ext uri="{FF2B5EF4-FFF2-40B4-BE49-F238E27FC236}">
                <a16:creationId xmlns:a16="http://schemas.microsoft.com/office/drawing/2014/main" id="{03EF1FA0-25FF-4EB7-AF5E-BC010F3ECA53}"/>
              </a:ext>
            </a:extLst>
          </p:cNvPr>
          <p:cNvSpPr txBox="1"/>
          <p:nvPr/>
        </p:nvSpPr>
        <p:spPr>
          <a:xfrm>
            <a:off x="1403053" y="4238018"/>
            <a:ext cx="1372789" cy="397673"/>
          </a:xfrm>
          <a:prstGeom prst="rect">
            <a:avLst/>
          </a:prstGeom>
          <a:noFill/>
        </p:spPr>
        <p:txBody>
          <a:bodyPr wrap="square" rtlCol="0">
            <a:spAutoFit/>
          </a:bodyPr>
          <a:lstStyle/>
          <a:p>
            <a:r>
              <a:rPr lang="en-AU" sz="992"/>
              <a:t>Industry Working Groups established</a:t>
            </a:r>
          </a:p>
        </p:txBody>
      </p:sp>
      <p:grpSp>
        <p:nvGrpSpPr>
          <p:cNvPr id="216" name="Group 215">
            <a:extLst>
              <a:ext uri="{FF2B5EF4-FFF2-40B4-BE49-F238E27FC236}">
                <a16:creationId xmlns:a16="http://schemas.microsoft.com/office/drawing/2014/main" id="{7EAE0501-3FCE-41BA-8DF7-E5EC815B070D}"/>
              </a:ext>
            </a:extLst>
          </p:cNvPr>
          <p:cNvGrpSpPr/>
          <p:nvPr/>
        </p:nvGrpSpPr>
        <p:grpSpPr>
          <a:xfrm>
            <a:off x="10171470" y="4506806"/>
            <a:ext cx="417286" cy="295539"/>
            <a:chOff x="8439151" y="4859338"/>
            <a:chExt cx="876300" cy="803275"/>
          </a:xfrm>
        </p:grpSpPr>
        <p:sp>
          <p:nvSpPr>
            <p:cNvPr id="244" name="Rectangle 136">
              <a:extLst>
                <a:ext uri="{FF2B5EF4-FFF2-40B4-BE49-F238E27FC236}">
                  <a16:creationId xmlns:a16="http://schemas.microsoft.com/office/drawing/2014/main" id="{52EA90AE-D5AD-4BC2-81ED-A027D906CA84}"/>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45" name="Rectangle 137">
              <a:extLst>
                <a:ext uri="{FF2B5EF4-FFF2-40B4-BE49-F238E27FC236}">
                  <a16:creationId xmlns:a16="http://schemas.microsoft.com/office/drawing/2014/main" id="{8E63C06A-BA99-4BE9-A9B8-E296C89A9284}"/>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46" name="Oval 138">
              <a:extLst>
                <a:ext uri="{FF2B5EF4-FFF2-40B4-BE49-F238E27FC236}">
                  <a16:creationId xmlns:a16="http://schemas.microsoft.com/office/drawing/2014/main" id="{791175C1-D1A7-4BFF-915D-E743D12DD3B7}"/>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47" name="Freeform 139">
              <a:extLst>
                <a:ext uri="{FF2B5EF4-FFF2-40B4-BE49-F238E27FC236}">
                  <a16:creationId xmlns:a16="http://schemas.microsoft.com/office/drawing/2014/main" id="{3AA6A865-A439-43A7-98F8-56F32B8A5C74}"/>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48" name="Freeform 140">
              <a:extLst>
                <a:ext uri="{FF2B5EF4-FFF2-40B4-BE49-F238E27FC236}">
                  <a16:creationId xmlns:a16="http://schemas.microsoft.com/office/drawing/2014/main" id="{C1521E84-C777-4079-BDE6-1E0AE9C8ED6C}"/>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49" name="Rectangle 141">
              <a:extLst>
                <a:ext uri="{FF2B5EF4-FFF2-40B4-BE49-F238E27FC236}">
                  <a16:creationId xmlns:a16="http://schemas.microsoft.com/office/drawing/2014/main" id="{45A2F23F-8F76-4572-8B2A-BAFD4B133D54}"/>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0" name="Freeform 142">
              <a:extLst>
                <a:ext uri="{FF2B5EF4-FFF2-40B4-BE49-F238E27FC236}">
                  <a16:creationId xmlns:a16="http://schemas.microsoft.com/office/drawing/2014/main" id="{D0420B86-A458-4366-8CFA-85248607D62D}"/>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1" name="Freeform 143">
              <a:extLst>
                <a:ext uri="{FF2B5EF4-FFF2-40B4-BE49-F238E27FC236}">
                  <a16:creationId xmlns:a16="http://schemas.microsoft.com/office/drawing/2014/main" id="{5D8C4F9B-EC5A-40BE-B6F8-4AFE5F40D687}"/>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2" name="Rectangle 144">
              <a:extLst>
                <a:ext uri="{FF2B5EF4-FFF2-40B4-BE49-F238E27FC236}">
                  <a16:creationId xmlns:a16="http://schemas.microsoft.com/office/drawing/2014/main" id="{BD09E3FA-F732-4B77-A787-C9E77E2B958D}"/>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3" name="Freeform 145">
              <a:extLst>
                <a:ext uri="{FF2B5EF4-FFF2-40B4-BE49-F238E27FC236}">
                  <a16:creationId xmlns:a16="http://schemas.microsoft.com/office/drawing/2014/main" id="{A2262AB6-3EF1-42D7-95C4-2F3C81972257}"/>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4" name="Line 146">
              <a:extLst>
                <a:ext uri="{FF2B5EF4-FFF2-40B4-BE49-F238E27FC236}">
                  <a16:creationId xmlns:a16="http://schemas.microsoft.com/office/drawing/2014/main" id="{07F72230-5B57-417A-9812-47F952F1E8F9}"/>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5" name="Line 147">
              <a:extLst>
                <a:ext uri="{FF2B5EF4-FFF2-40B4-BE49-F238E27FC236}">
                  <a16:creationId xmlns:a16="http://schemas.microsoft.com/office/drawing/2014/main" id="{534DA090-2A74-48EE-A1D0-930D049BAFBF}"/>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6" name="Line 148">
              <a:extLst>
                <a:ext uri="{FF2B5EF4-FFF2-40B4-BE49-F238E27FC236}">
                  <a16:creationId xmlns:a16="http://schemas.microsoft.com/office/drawing/2014/main" id="{D0962A74-9112-4A6E-899F-C39C4F9F68F9}"/>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7" name="Freeform 149">
              <a:extLst>
                <a:ext uri="{FF2B5EF4-FFF2-40B4-BE49-F238E27FC236}">
                  <a16:creationId xmlns:a16="http://schemas.microsoft.com/office/drawing/2014/main" id="{57D3B26A-17F8-4A35-ACD1-88AE7C87772F}"/>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pic>
        <p:nvPicPr>
          <p:cNvPr id="23" name="Graphic 22" descr="Sun">
            <a:extLst>
              <a:ext uri="{FF2B5EF4-FFF2-40B4-BE49-F238E27FC236}">
                <a16:creationId xmlns:a16="http://schemas.microsoft.com/office/drawing/2014/main" id="{5138079D-B11C-4678-BC4A-BD21DC5E0FE6}"/>
              </a:ext>
            </a:extLst>
          </p:cNvPr>
          <p:cNvPicPr>
            <a:picLocks noChangeAspect="1"/>
          </p:cNvPicPr>
          <p:nvPr/>
        </p:nvPicPr>
        <p:blipFill>
          <a:blip r:embed="rId15">
            <a:duotone>
              <a:schemeClr val="accent4">
                <a:shade val="45000"/>
                <a:satMod val="135000"/>
              </a:schemeClr>
              <a:prstClr val="white"/>
            </a:duotone>
            <a:lum bright="25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292" y="1558617"/>
            <a:ext cx="914400" cy="914400"/>
          </a:xfrm>
          <a:prstGeom prst="rect">
            <a:avLst/>
          </a:prstGeom>
        </p:spPr>
      </p:pic>
      <p:sp>
        <p:nvSpPr>
          <p:cNvPr id="259" name="Rectangle 258">
            <a:extLst>
              <a:ext uri="{FF2B5EF4-FFF2-40B4-BE49-F238E27FC236}">
                <a16:creationId xmlns:a16="http://schemas.microsoft.com/office/drawing/2014/main" id="{B2355CC2-44C4-49CB-8742-78BE9DAA2F7A}"/>
              </a:ext>
            </a:extLst>
          </p:cNvPr>
          <p:cNvSpPr/>
          <p:nvPr/>
        </p:nvSpPr>
        <p:spPr>
          <a:xfrm>
            <a:off x="1170985" y="1648121"/>
            <a:ext cx="4318715" cy="663570"/>
          </a:xfrm>
          <a:prstGeom prst="rect">
            <a:avLst/>
          </a:prstGeom>
          <a:solidFill>
            <a:schemeClr val="bg2">
              <a:lumMod val="90000"/>
            </a:schemeClr>
          </a:solidFill>
          <a:ln w="12700">
            <a:noFill/>
          </a:ln>
          <a:effectLst>
            <a:outerShdw blurRad="50800" dist="38100" dir="5400000" algn="t" rotWithShape="0">
              <a:prstClr val="black">
                <a:alpha val="40000"/>
              </a:prstClr>
            </a:outerShdw>
          </a:effectLst>
        </p:spPr>
        <p:txBody>
          <a:bodyPr wrap="square">
            <a:spAutoFit/>
          </a:bodyPr>
          <a:lstStyle/>
          <a:p>
            <a:r>
              <a:rPr lang="en-AU" sz="1200" i="1">
                <a:solidFill>
                  <a:schemeClr val="tx1">
                    <a:lumMod val="75000"/>
                    <a:lumOff val="25000"/>
                  </a:schemeClr>
                </a:solidFill>
              </a:rPr>
              <a:t>AEMO is working with industry to implement changes arising from an AEMC Final Determination to implement Five-Minute Settlement (5MS) and Global Settlement (GS) rules.</a:t>
            </a:r>
          </a:p>
        </p:txBody>
      </p:sp>
      <p:grpSp>
        <p:nvGrpSpPr>
          <p:cNvPr id="260" name="Group 259">
            <a:extLst>
              <a:ext uri="{FF2B5EF4-FFF2-40B4-BE49-F238E27FC236}">
                <a16:creationId xmlns:a16="http://schemas.microsoft.com/office/drawing/2014/main" id="{16267256-E881-4A9D-B64B-9E71C695B302}"/>
              </a:ext>
            </a:extLst>
          </p:cNvPr>
          <p:cNvGrpSpPr/>
          <p:nvPr/>
        </p:nvGrpSpPr>
        <p:grpSpPr>
          <a:xfrm>
            <a:off x="8793751" y="4733719"/>
            <a:ext cx="417286" cy="295539"/>
            <a:chOff x="8439151" y="4859338"/>
            <a:chExt cx="876300" cy="803275"/>
          </a:xfrm>
        </p:grpSpPr>
        <p:sp>
          <p:nvSpPr>
            <p:cNvPr id="261" name="Rectangle 136">
              <a:extLst>
                <a:ext uri="{FF2B5EF4-FFF2-40B4-BE49-F238E27FC236}">
                  <a16:creationId xmlns:a16="http://schemas.microsoft.com/office/drawing/2014/main" id="{4442E552-7AB0-4573-826A-124960F5730B}"/>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2" name="Rectangle 137">
              <a:extLst>
                <a:ext uri="{FF2B5EF4-FFF2-40B4-BE49-F238E27FC236}">
                  <a16:creationId xmlns:a16="http://schemas.microsoft.com/office/drawing/2014/main" id="{86872E26-5AE8-4518-A245-B3CD988218DD}"/>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3" name="Oval 138">
              <a:extLst>
                <a:ext uri="{FF2B5EF4-FFF2-40B4-BE49-F238E27FC236}">
                  <a16:creationId xmlns:a16="http://schemas.microsoft.com/office/drawing/2014/main" id="{590D6471-E9B5-43CB-93DD-AACECA52CFA4}"/>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4" name="Freeform 139">
              <a:extLst>
                <a:ext uri="{FF2B5EF4-FFF2-40B4-BE49-F238E27FC236}">
                  <a16:creationId xmlns:a16="http://schemas.microsoft.com/office/drawing/2014/main" id="{E5DA3C60-A7BC-407F-99F8-C0A8E2B86301}"/>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5" name="Freeform 140">
              <a:extLst>
                <a:ext uri="{FF2B5EF4-FFF2-40B4-BE49-F238E27FC236}">
                  <a16:creationId xmlns:a16="http://schemas.microsoft.com/office/drawing/2014/main" id="{7C86AB1B-6A6B-4516-8B8B-0143C9C69A2F}"/>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6" name="Rectangle 141">
              <a:extLst>
                <a:ext uri="{FF2B5EF4-FFF2-40B4-BE49-F238E27FC236}">
                  <a16:creationId xmlns:a16="http://schemas.microsoft.com/office/drawing/2014/main" id="{E55DEA73-7153-4117-B73A-8164D9A3F057}"/>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7" name="Freeform 142">
              <a:extLst>
                <a:ext uri="{FF2B5EF4-FFF2-40B4-BE49-F238E27FC236}">
                  <a16:creationId xmlns:a16="http://schemas.microsoft.com/office/drawing/2014/main" id="{A449B7BC-B40D-4AD8-BDCA-F80B6E0AB8B3}"/>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8" name="Freeform 143">
              <a:extLst>
                <a:ext uri="{FF2B5EF4-FFF2-40B4-BE49-F238E27FC236}">
                  <a16:creationId xmlns:a16="http://schemas.microsoft.com/office/drawing/2014/main" id="{7E0E5067-9544-4444-B6E3-8345DA15BD72}"/>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9" name="Rectangle 144">
              <a:extLst>
                <a:ext uri="{FF2B5EF4-FFF2-40B4-BE49-F238E27FC236}">
                  <a16:creationId xmlns:a16="http://schemas.microsoft.com/office/drawing/2014/main" id="{5D8EE4B9-D94E-4FA9-A575-7A230E6E36DB}"/>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70" name="Freeform 145">
              <a:extLst>
                <a:ext uri="{FF2B5EF4-FFF2-40B4-BE49-F238E27FC236}">
                  <a16:creationId xmlns:a16="http://schemas.microsoft.com/office/drawing/2014/main" id="{0E6482B1-4B81-403D-B0B9-DE1A7DD1A6D6}"/>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71" name="Line 146">
              <a:extLst>
                <a:ext uri="{FF2B5EF4-FFF2-40B4-BE49-F238E27FC236}">
                  <a16:creationId xmlns:a16="http://schemas.microsoft.com/office/drawing/2014/main" id="{33393BDC-1099-4DCF-B6DC-629FF88404D4}"/>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72" name="Line 147">
              <a:extLst>
                <a:ext uri="{FF2B5EF4-FFF2-40B4-BE49-F238E27FC236}">
                  <a16:creationId xmlns:a16="http://schemas.microsoft.com/office/drawing/2014/main" id="{D1150E6A-8328-483A-8DE3-8B70631B4C3E}"/>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76" name="Line 148">
              <a:extLst>
                <a:ext uri="{FF2B5EF4-FFF2-40B4-BE49-F238E27FC236}">
                  <a16:creationId xmlns:a16="http://schemas.microsoft.com/office/drawing/2014/main" id="{E97E4AEB-DB9B-427B-BED2-5B9E69228D4B}"/>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77" name="Freeform 149">
              <a:extLst>
                <a:ext uri="{FF2B5EF4-FFF2-40B4-BE49-F238E27FC236}">
                  <a16:creationId xmlns:a16="http://schemas.microsoft.com/office/drawing/2014/main" id="{02EAC30E-55B7-4637-A7FB-65C322490FB6}"/>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pic>
        <p:nvPicPr>
          <p:cNvPr id="278" name="Graphic 277" descr="Group brainstorm">
            <a:extLst>
              <a:ext uri="{FF2B5EF4-FFF2-40B4-BE49-F238E27FC236}">
                <a16:creationId xmlns:a16="http://schemas.microsoft.com/office/drawing/2014/main" id="{B467757B-78F1-4675-9000-D65D525F682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40678" y="5432672"/>
            <a:ext cx="468310" cy="468310"/>
          </a:xfrm>
          <a:prstGeom prst="rect">
            <a:avLst/>
          </a:prstGeom>
        </p:spPr>
      </p:pic>
      <p:grpSp>
        <p:nvGrpSpPr>
          <p:cNvPr id="279" name="Group 278">
            <a:extLst>
              <a:ext uri="{FF2B5EF4-FFF2-40B4-BE49-F238E27FC236}">
                <a16:creationId xmlns:a16="http://schemas.microsoft.com/office/drawing/2014/main" id="{9DFB3A74-7600-4EC9-B959-5DB97A951169}"/>
              </a:ext>
            </a:extLst>
          </p:cNvPr>
          <p:cNvGrpSpPr/>
          <p:nvPr/>
        </p:nvGrpSpPr>
        <p:grpSpPr>
          <a:xfrm>
            <a:off x="4892206" y="5882471"/>
            <a:ext cx="417286" cy="295539"/>
            <a:chOff x="8439151" y="4859338"/>
            <a:chExt cx="876300" cy="803275"/>
          </a:xfrm>
        </p:grpSpPr>
        <p:sp>
          <p:nvSpPr>
            <p:cNvPr id="280" name="Rectangle 136">
              <a:extLst>
                <a:ext uri="{FF2B5EF4-FFF2-40B4-BE49-F238E27FC236}">
                  <a16:creationId xmlns:a16="http://schemas.microsoft.com/office/drawing/2014/main" id="{19ECDD81-9BDD-482A-BCFA-885013410CA9}"/>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81" name="Rectangle 137">
              <a:extLst>
                <a:ext uri="{FF2B5EF4-FFF2-40B4-BE49-F238E27FC236}">
                  <a16:creationId xmlns:a16="http://schemas.microsoft.com/office/drawing/2014/main" id="{AA9A8DFB-B71F-426A-975E-508A8AA646D4}"/>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82" name="Oval 138">
              <a:extLst>
                <a:ext uri="{FF2B5EF4-FFF2-40B4-BE49-F238E27FC236}">
                  <a16:creationId xmlns:a16="http://schemas.microsoft.com/office/drawing/2014/main" id="{88F522E5-464C-4A85-B961-CE142C9CAEF3}"/>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18" name="Freeform 139">
              <a:extLst>
                <a:ext uri="{FF2B5EF4-FFF2-40B4-BE49-F238E27FC236}">
                  <a16:creationId xmlns:a16="http://schemas.microsoft.com/office/drawing/2014/main" id="{BC2986A6-4A0D-4A50-98A7-3CF8D71A8FA3}"/>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19" name="Freeform 140">
              <a:extLst>
                <a:ext uri="{FF2B5EF4-FFF2-40B4-BE49-F238E27FC236}">
                  <a16:creationId xmlns:a16="http://schemas.microsoft.com/office/drawing/2014/main" id="{4372A6FF-8212-484B-A97D-98C1464F9AEB}"/>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0" name="Rectangle 141">
              <a:extLst>
                <a:ext uri="{FF2B5EF4-FFF2-40B4-BE49-F238E27FC236}">
                  <a16:creationId xmlns:a16="http://schemas.microsoft.com/office/drawing/2014/main" id="{D69ADA15-540A-496F-A57F-77DD7B81B5F4}"/>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1" name="Freeform 142">
              <a:extLst>
                <a:ext uri="{FF2B5EF4-FFF2-40B4-BE49-F238E27FC236}">
                  <a16:creationId xmlns:a16="http://schemas.microsoft.com/office/drawing/2014/main" id="{E71BA304-713D-4728-9556-27734D950DF9}"/>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2" name="Freeform 143">
              <a:extLst>
                <a:ext uri="{FF2B5EF4-FFF2-40B4-BE49-F238E27FC236}">
                  <a16:creationId xmlns:a16="http://schemas.microsoft.com/office/drawing/2014/main" id="{420A0FC5-5722-455F-86F7-2EDCE8711080}"/>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3" name="Rectangle 144">
              <a:extLst>
                <a:ext uri="{FF2B5EF4-FFF2-40B4-BE49-F238E27FC236}">
                  <a16:creationId xmlns:a16="http://schemas.microsoft.com/office/drawing/2014/main" id="{B28F6D50-0B1B-4233-BD26-C7A0F0694BA8}"/>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4" name="Freeform 145">
              <a:extLst>
                <a:ext uri="{FF2B5EF4-FFF2-40B4-BE49-F238E27FC236}">
                  <a16:creationId xmlns:a16="http://schemas.microsoft.com/office/drawing/2014/main" id="{45E6D8B8-1032-4465-ABE7-8A3D98C2A655}"/>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5" name="Line 146">
              <a:extLst>
                <a:ext uri="{FF2B5EF4-FFF2-40B4-BE49-F238E27FC236}">
                  <a16:creationId xmlns:a16="http://schemas.microsoft.com/office/drawing/2014/main" id="{80F2157C-A95D-4B03-9BB5-665EA90A83AE}"/>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6" name="Line 147">
              <a:extLst>
                <a:ext uri="{FF2B5EF4-FFF2-40B4-BE49-F238E27FC236}">
                  <a16:creationId xmlns:a16="http://schemas.microsoft.com/office/drawing/2014/main" id="{9BA025BF-0E77-4660-8A4F-7C2EAB400827}"/>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7" name="Line 148">
              <a:extLst>
                <a:ext uri="{FF2B5EF4-FFF2-40B4-BE49-F238E27FC236}">
                  <a16:creationId xmlns:a16="http://schemas.microsoft.com/office/drawing/2014/main" id="{E1D6482A-D48C-4960-81A6-184AAECCCD9F}"/>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8" name="Freeform 149">
              <a:extLst>
                <a:ext uri="{FF2B5EF4-FFF2-40B4-BE49-F238E27FC236}">
                  <a16:creationId xmlns:a16="http://schemas.microsoft.com/office/drawing/2014/main" id="{15365EAE-6E22-4B9B-A829-AB2EB11BCC23}"/>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grpSp>
        <p:nvGrpSpPr>
          <p:cNvPr id="329" name="Group 328">
            <a:extLst>
              <a:ext uri="{FF2B5EF4-FFF2-40B4-BE49-F238E27FC236}">
                <a16:creationId xmlns:a16="http://schemas.microsoft.com/office/drawing/2014/main" id="{5D34D01D-176C-458A-A065-AE802E8DC93F}"/>
              </a:ext>
            </a:extLst>
          </p:cNvPr>
          <p:cNvGrpSpPr/>
          <p:nvPr/>
        </p:nvGrpSpPr>
        <p:grpSpPr>
          <a:xfrm>
            <a:off x="2632618" y="6498200"/>
            <a:ext cx="417286" cy="295539"/>
            <a:chOff x="8439151" y="4859338"/>
            <a:chExt cx="876300" cy="803275"/>
          </a:xfrm>
        </p:grpSpPr>
        <p:sp>
          <p:nvSpPr>
            <p:cNvPr id="330" name="Rectangle 136">
              <a:extLst>
                <a:ext uri="{FF2B5EF4-FFF2-40B4-BE49-F238E27FC236}">
                  <a16:creationId xmlns:a16="http://schemas.microsoft.com/office/drawing/2014/main" id="{1AE5ECE9-3604-49E4-9BFC-EB8C527F21D8}"/>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1" name="Rectangle 137">
              <a:extLst>
                <a:ext uri="{FF2B5EF4-FFF2-40B4-BE49-F238E27FC236}">
                  <a16:creationId xmlns:a16="http://schemas.microsoft.com/office/drawing/2014/main" id="{D74A871D-1E6B-454E-8FA2-E07A16759783}"/>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2" name="Oval 138">
              <a:extLst>
                <a:ext uri="{FF2B5EF4-FFF2-40B4-BE49-F238E27FC236}">
                  <a16:creationId xmlns:a16="http://schemas.microsoft.com/office/drawing/2014/main" id="{0B7A6764-97EE-41FC-9B15-68C7EC6F16FA}"/>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3" name="Freeform 139">
              <a:extLst>
                <a:ext uri="{FF2B5EF4-FFF2-40B4-BE49-F238E27FC236}">
                  <a16:creationId xmlns:a16="http://schemas.microsoft.com/office/drawing/2014/main" id="{E5076DE1-7DA1-495C-B2BE-E3CEEB0D48A8}"/>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4" name="Freeform 140">
              <a:extLst>
                <a:ext uri="{FF2B5EF4-FFF2-40B4-BE49-F238E27FC236}">
                  <a16:creationId xmlns:a16="http://schemas.microsoft.com/office/drawing/2014/main" id="{D40F25CD-1ACD-4967-A6B5-C7DED05AEBBB}"/>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5" name="Rectangle 141">
              <a:extLst>
                <a:ext uri="{FF2B5EF4-FFF2-40B4-BE49-F238E27FC236}">
                  <a16:creationId xmlns:a16="http://schemas.microsoft.com/office/drawing/2014/main" id="{5EC78950-6235-486F-A803-17EA1E135F5A}"/>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6" name="Freeform 142">
              <a:extLst>
                <a:ext uri="{FF2B5EF4-FFF2-40B4-BE49-F238E27FC236}">
                  <a16:creationId xmlns:a16="http://schemas.microsoft.com/office/drawing/2014/main" id="{BD0BDA60-1C3E-42F9-B146-036A7E72937C}"/>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7" name="Freeform 143">
              <a:extLst>
                <a:ext uri="{FF2B5EF4-FFF2-40B4-BE49-F238E27FC236}">
                  <a16:creationId xmlns:a16="http://schemas.microsoft.com/office/drawing/2014/main" id="{D263312A-3291-4435-AB5B-28B6E696AC8D}"/>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8" name="Rectangle 144">
              <a:extLst>
                <a:ext uri="{FF2B5EF4-FFF2-40B4-BE49-F238E27FC236}">
                  <a16:creationId xmlns:a16="http://schemas.microsoft.com/office/drawing/2014/main" id="{ED773D4D-BB24-42CA-81EF-F3270455581D}"/>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9" name="Freeform 145">
              <a:extLst>
                <a:ext uri="{FF2B5EF4-FFF2-40B4-BE49-F238E27FC236}">
                  <a16:creationId xmlns:a16="http://schemas.microsoft.com/office/drawing/2014/main" id="{AE4B1900-209E-4C63-B1AA-A2BD050AD8D8}"/>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0" name="Line 146">
              <a:extLst>
                <a:ext uri="{FF2B5EF4-FFF2-40B4-BE49-F238E27FC236}">
                  <a16:creationId xmlns:a16="http://schemas.microsoft.com/office/drawing/2014/main" id="{8897ED93-ED9F-4CB0-A7D1-366F618E416F}"/>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1" name="Line 147">
              <a:extLst>
                <a:ext uri="{FF2B5EF4-FFF2-40B4-BE49-F238E27FC236}">
                  <a16:creationId xmlns:a16="http://schemas.microsoft.com/office/drawing/2014/main" id="{23C149CB-AF6B-4C1A-A264-4AB40007CD41}"/>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2" name="Line 148">
              <a:extLst>
                <a:ext uri="{FF2B5EF4-FFF2-40B4-BE49-F238E27FC236}">
                  <a16:creationId xmlns:a16="http://schemas.microsoft.com/office/drawing/2014/main" id="{CE98A9F1-AF51-42D0-A7B2-B5E570694902}"/>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3" name="Freeform 149">
              <a:extLst>
                <a:ext uri="{FF2B5EF4-FFF2-40B4-BE49-F238E27FC236}">
                  <a16:creationId xmlns:a16="http://schemas.microsoft.com/office/drawing/2014/main" id="{22667F45-C358-402E-9A51-020E170AE497}"/>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grpSp>
        <p:nvGrpSpPr>
          <p:cNvPr id="344" name="Group 343">
            <a:extLst>
              <a:ext uri="{FF2B5EF4-FFF2-40B4-BE49-F238E27FC236}">
                <a16:creationId xmlns:a16="http://schemas.microsoft.com/office/drawing/2014/main" id="{15F5BD53-BCFD-426D-93AA-717849B0DEA8}"/>
              </a:ext>
            </a:extLst>
          </p:cNvPr>
          <p:cNvGrpSpPr/>
          <p:nvPr/>
        </p:nvGrpSpPr>
        <p:grpSpPr>
          <a:xfrm>
            <a:off x="336884" y="7107723"/>
            <a:ext cx="417286" cy="295200"/>
            <a:chOff x="8439151" y="4859338"/>
            <a:chExt cx="876300" cy="803275"/>
          </a:xfrm>
        </p:grpSpPr>
        <p:sp>
          <p:nvSpPr>
            <p:cNvPr id="345" name="Rectangle 136">
              <a:extLst>
                <a:ext uri="{FF2B5EF4-FFF2-40B4-BE49-F238E27FC236}">
                  <a16:creationId xmlns:a16="http://schemas.microsoft.com/office/drawing/2014/main" id="{83B96DE4-E085-4129-9E6C-A6BACC890E02}"/>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6" name="Rectangle 137">
              <a:extLst>
                <a:ext uri="{FF2B5EF4-FFF2-40B4-BE49-F238E27FC236}">
                  <a16:creationId xmlns:a16="http://schemas.microsoft.com/office/drawing/2014/main" id="{F2911814-E8F6-4396-A6A7-CADC42FC7F66}"/>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7" name="Oval 138">
              <a:extLst>
                <a:ext uri="{FF2B5EF4-FFF2-40B4-BE49-F238E27FC236}">
                  <a16:creationId xmlns:a16="http://schemas.microsoft.com/office/drawing/2014/main" id="{8B00DF53-D282-4DD8-9576-6B94842A6164}"/>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8" name="Freeform 139">
              <a:extLst>
                <a:ext uri="{FF2B5EF4-FFF2-40B4-BE49-F238E27FC236}">
                  <a16:creationId xmlns:a16="http://schemas.microsoft.com/office/drawing/2014/main" id="{8922EE90-904B-4E8B-A7E0-349587A34000}"/>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9" name="Freeform 140">
              <a:extLst>
                <a:ext uri="{FF2B5EF4-FFF2-40B4-BE49-F238E27FC236}">
                  <a16:creationId xmlns:a16="http://schemas.microsoft.com/office/drawing/2014/main" id="{CEE6695F-DD0E-4834-ABD3-20F408A2F3BA}"/>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0" name="Rectangle 141">
              <a:extLst>
                <a:ext uri="{FF2B5EF4-FFF2-40B4-BE49-F238E27FC236}">
                  <a16:creationId xmlns:a16="http://schemas.microsoft.com/office/drawing/2014/main" id="{9A85873A-E05A-4413-9B9F-0D8E8162D3ED}"/>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1" name="Freeform 142">
              <a:extLst>
                <a:ext uri="{FF2B5EF4-FFF2-40B4-BE49-F238E27FC236}">
                  <a16:creationId xmlns:a16="http://schemas.microsoft.com/office/drawing/2014/main" id="{4BE6D7BE-2231-47D9-9A38-E9CFAA3520A6}"/>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2" name="Freeform 143">
              <a:extLst>
                <a:ext uri="{FF2B5EF4-FFF2-40B4-BE49-F238E27FC236}">
                  <a16:creationId xmlns:a16="http://schemas.microsoft.com/office/drawing/2014/main" id="{37DA942C-D705-4731-B8C8-54EE8F316C65}"/>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3" name="Rectangle 144">
              <a:extLst>
                <a:ext uri="{FF2B5EF4-FFF2-40B4-BE49-F238E27FC236}">
                  <a16:creationId xmlns:a16="http://schemas.microsoft.com/office/drawing/2014/main" id="{A6EBC330-F1DA-4445-AD89-03A362BE7488}"/>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4" name="Freeform 145">
              <a:extLst>
                <a:ext uri="{FF2B5EF4-FFF2-40B4-BE49-F238E27FC236}">
                  <a16:creationId xmlns:a16="http://schemas.microsoft.com/office/drawing/2014/main" id="{6CDA423E-F2AB-487E-A745-A3CDAECA116C}"/>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5" name="Line 146">
              <a:extLst>
                <a:ext uri="{FF2B5EF4-FFF2-40B4-BE49-F238E27FC236}">
                  <a16:creationId xmlns:a16="http://schemas.microsoft.com/office/drawing/2014/main" id="{BAA01079-C838-44B6-AC5B-03E56DC9F22E}"/>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6" name="Line 147">
              <a:extLst>
                <a:ext uri="{FF2B5EF4-FFF2-40B4-BE49-F238E27FC236}">
                  <a16:creationId xmlns:a16="http://schemas.microsoft.com/office/drawing/2014/main" id="{33206804-5F21-4BE7-B25D-817B23E93437}"/>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7" name="Line 148">
              <a:extLst>
                <a:ext uri="{FF2B5EF4-FFF2-40B4-BE49-F238E27FC236}">
                  <a16:creationId xmlns:a16="http://schemas.microsoft.com/office/drawing/2014/main" id="{64FCBC90-782B-49C3-BF35-CD107E09D4EC}"/>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8" name="Freeform 149">
              <a:extLst>
                <a:ext uri="{FF2B5EF4-FFF2-40B4-BE49-F238E27FC236}">
                  <a16:creationId xmlns:a16="http://schemas.microsoft.com/office/drawing/2014/main" id="{460F86CF-C7C4-46D2-A7C2-AA5AB8685F99}"/>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sp>
        <p:nvSpPr>
          <p:cNvPr id="289" name="Rectangle 288">
            <a:extLst>
              <a:ext uri="{FF2B5EF4-FFF2-40B4-BE49-F238E27FC236}">
                <a16:creationId xmlns:a16="http://schemas.microsoft.com/office/drawing/2014/main" id="{BE73FC9B-A87F-43AC-B9AC-28E9371798EC}"/>
              </a:ext>
            </a:extLst>
          </p:cNvPr>
          <p:cNvSpPr/>
          <p:nvPr/>
        </p:nvSpPr>
        <p:spPr>
          <a:xfrm rot="20921387">
            <a:off x="1690252" y="6016964"/>
            <a:ext cx="612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55957"/>
            <a:r>
              <a:rPr lang="en-AU" sz="1050" kern="0">
                <a:solidFill>
                  <a:prstClr val="black">
                    <a:lumMod val="65000"/>
                    <a:lumOff val="35000"/>
                  </a:prstClr>
                </a:solidFill>
                <a:latin typeface="Calibri" panose="020F0502020204030204"/>
              </a:rPr>
              <a:t>July 2018</a:t>
            </a:r>
          </a:p>
        </p:txBody>
      </p:sp>
      <p:pic>
        <p:nvPicPr>
          <p:cNvPr id="359" name="Graphic 358" descr="Marker">
            <a:extLst>
              <a:ext uri="{FF2B5EF4-FFF2-40B4-BE49-F238E27FC236}">
                <a16:creationId xmlns:a16="http://schemas.microsoft.com/office/drawing/2014/main" id="{2384E6CD-9D5A-4254-B68F-0583C59F91A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62311" y="2474378"/>
            <a:ext cx="738955" cy="738955"/>
          </a:xfrm>
          <a:prstGeom prst="rect">
            <a:avLst/>
          </a:prstGeom>
        </p:spPr>
      </p:pic>
      <p:sp>
        <p:nvSpPr>
          <p:cNvPr id="360" name="TextBox 359">
            <a:extLst>
              <a:ext uri="{FF2B5EF4-FFF2-40B4-BE49-F238E27FC236}">
                <a16:creationId xmlns:a16="http://schemas.microsoft.com/office/drawing/2014/main" id="{95E0F72D-22FC-4456-BD72-A54F946FEE53}"/>
              </a:ext>
            </a:extLst>
          </p:cNvPr>
          <p:cNvSpPr txBox="1"/>
          <p:nvPr/>
        </p:nvSpPr>
        <p:spPr>
          <a:xfrm>
            <a:off x="3603052" y="3135678"/>
            <a:ext cx="1325836" cy="397673"/>
          </a:xfrm>
          <a:prstGeom prst="rect">
            <a:avLst/>
          </a:prstGeom>
          <a:noFill/>
        </p:spPr>
        <p:txBody>
          <a:bodyPr wrap="square" rtlCol="0">
            <a:spAutoFit/>
          </a:bodyPr>
          <a:lstStyle/>
          <a:p>
            <a:r>
              <a:rPr lang="en-AU" sz="992"/>
              <a:t>1 Apr 2020: Reallocations go-live</a:t>
            </a:r>
          </a:p>
        </p:txBody>
      </p:sp>
      <p:grpSp>
        <p:nvGrpSpPr>
          <p:cNvPr id="4" name="Group 3">
            <a:extLst>
              <a:ext uri="{FF2B5EF4-FFF2-40B4-BE49-F238E27FC236}">
                <a16:creationId xmlns:a16="http://schemas.microsoft.com/office/drawing/2014/main" id="{CA9E366D-9937-4434-BB1E-1CF56D04DAF5}"/>
              </a:ext>
            </a:extLst>
          </p:cNvPr>
          <p:cNvGrpSpPr/>
          <p:nvPr/>
        </p:nvGrpSpPr>
        <p:grpSpPr>
          <a:xfrm>
            <a:off x="2552040" y="2704895"/>
            <a:ext cx="546362" cy="828548"/>
            <a:chOff x="909794" y="3993539"/>
            <a:chExt cx="546362" cy="828548"/>
          </a:xfrm>
        </p:grpSpPr>
        <p:grpSp>
          <p:nvGrpSpPr>
            <p:cNvPr id="364" name="Group 363">
              <a:extLst>
                <a:ext uri="{FF2B5EF4-FFF2-40B4-BE49-F238E27FC236}">
                  <a16:creationId xmlns:a16="http://schemas.microsoft.com/office/drawing/2014/main" id="{1887AE57-FAA1-4D68-9C2F-1FE2FB679C45}"/>
                </a:ext>
              </a:extLst>
            </p:cNvPr>
            <p:cNvGrpSpPr/>
            <p:nvPr/>
          </p:nvGrpSpPr>
          <p:grpSpPr>
            <a:xfrm>
              <a:off x="909794" y="3993539"/>
              <a:ext cx="546362" cy="828548"/>
              <a:chOff x="435898" y="3314159"/>
              <a:chExt cx="495650" cy="751644"/>
            </a:xfrm>
          </p:grpSpPr>
          <p:pic>
            <p:nvPicPr>
              <p:cNvPr id="365" name="Graphic 364" descr="Traffic light">
                <a:extLst>
                  <a:ext uri="{FF2B5EF4-FFF2-40B4-BE49-F238E27FC236}">
                    <a16:creationId xmlns:a16="http://schemas.microsoft.com/office/drawing/2014/main" id="{D9B5832E-C1FE-4D95-86F4-4D5E021D261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35898" y="3314159"/>
                <a:ext cx="495650" cy="495650"/>
              </a:xfrm>
              <a:prstGeom prst="rect">
                <a:avLst/>
              </a:prstGeom>
            </p:spPr>
          </p:pic>
          <p:sp>
            <p:nvSpPr>
              <p:cNvPr id="366" name="Flowchart: Process 365">
                <a:extLst>
                  <a:ext uri="{FF2B5EF4-FFF2-40B4-BE49-F238E27FC236}">
                    <a16:creationId xmlns:a16="http://schemas.microsoft.com/office/drawing/2014/main" id="{E9D481E1-CCE5-445C-8401-0C2999A83448}"/>
                  </a:ext>
                </a:extLst>
              </p:cNvPr>
              <p:cNvSpPr/>
              <p:nvPr/>
            </p:nvSpPr>
            <p:spPr>
              <a:xfrm>
                <a:off x="669339" y="3739218"/>
                <a:ext cx="34289" cy="326585"/>
              </a:xfrm>
              <a:prstGeom prst="flowChartProcess">
                <a:avLst/>
              </a:prstGeom>
              <a:solidFill>
                <a:sysClr val="windowText" lastClr="000000"/>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grpSp>
        <p:sp>
          <p:nvSpPr>
            <p:cNvPr id="367" name="Flowchart: Connector 366">
              <a:extLst>
                <a:ext uri="{FF2B5EF4-FFF2-40B4-BE49-F238E27FC236}">
                  <a16:creationId xmlns:a16="http://schemas.microsoft.com/office/drawing/2014/main" id="{CFA8C12C-55D1-487B-9C25-2F9E36B4618D}"/>
                </a:ext>
              </a:extLst>
            </p:cNvPr>
            <p:cNvSpPr/>
            <p:nvPr/>
          </p:nvSpPr>
          <p:spPr>
            <a:xfrm>
              <a:off x="1123824" y="4323268"/>
              <a:ext cx="119050" cy="119050"/>
            </a:xfrm>
            <a:prstGeom prst="flowChartConnector">
              <a:avLst/>
            </a:prstGeom>
            <a:solidFill>
              <a:srgbClr val="92D050"/>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grpSp>
      <p:grpSp>
        <p:nvGrpSpPr>
          <p:cNvPr id="5" name="Group 4">
            <a:extLst>
              <a:ext uri="{FF2B5EF4-FFF2-40B4-BE49-F238E27FC236}">
                <a16:creationId xmlns:a16="http://schemas.microsoft.com/office/drawing/2014/main" id="{C6374AE1-E968-4ABE-8CCC-2AF3E75A4BEC}"/>
              </a:ext>
            </a:extLst>
          </p:cNvPr>
          <p:cNvGrpSpPr/>
          <p:nvPr/>
        </p:nvGrpSpPr>
        <p:grpSpPr>
          <a:xfrm>
            <a:off x="118214" y="4819804"/>
            <a:ext cx="546362" cy="828548"/>
            <a:chOff x="118214" y="4778240"/>
            <a:chExt cx="546362" cy="828548"/>
          </a:xfrm>
        </p:grpSpPr>
        <p:grpSp>
          <p:nvGrpSpPr>
            <p:cNvPr id="361" name="Group 360">
              <a:extLst>
                <a:ext uri="{FF2B5EF4-FFF2-40B4-BE49-F238E27FC236}">
                  <a16:creationId xmlns:a16="http://schemas.microsoft.com/office/drawing/2014/main" id="{5D39FB62-624D-49B8-9CE3-E7B757D3D635}"/>
                </a:ext>
              </a:extLst>
            </p:cNvPr>
            <p:cNvGrpSpPr/>
            <p:nvPr/>
          </p:nvGrpSpPr>
          <p:grpSpPr>
            <a:xfrm>
              <a:off x="118214" y="4778240"/>
              <a:ext cx="546362" cy="828548"/>
              <a:chOff x="435898" y="3314159"/>
              <a:chExt cx="495650" cy="751644"/>
            </a:xfrm>
          </p:grpSpPr>
          <p:pic>
            <p:nvPicPr>
              <p:cNvPr id="362" name="Graphic 361" descr="Traffic light">
                <a:extLst>
                  <a:ext uri="{FF2B5EF4-FFF2-40B4-BE49-F238E27FC236}">
                    <a16:creationId xmlns:a16="http://schemas.microsoft.com/office/drawing/2014/main" id="{F6103F97-9CC3-4B99-A795-B08A37EC373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35898" y="3314159"/>
                <a:ext cx="495650" cy="495650"/>
              </a:xfrm>
              <a:prstGeom prst="rect">
                <a:avLst/>
              </a:prstGeom>
            </p:spPr>
          </p:pic>
          <p:sp>
            <p:nvSpPr>
              <p:cNvPr id="363" name="Flowchart: Process 362">
                <a:extLst>
                  <a:ext uri="{FF2B5EF4-FFF2-40B4-BE49-F238E27FC236}">
                    <a16:creationId xmlns:a16="http://schemas.microsoft.com/office/drawing/2014/main" id="{CA1596CD-7DDD-4206-8334-6C41D5D00C5E}"/>
                  </a:ext>
                </a:extLst>
              </p:cNvPr>
              <p:cNvSpPr/>
              <p:nvPr/>
            </p:nvSpPr>
            <p:spPr>
              <a:xfrm>
                <a:off x="669339" y="3739218"/>
                <a:ext cx="34289" cy="326585"/>
              </a:xfrm>
              <a:prstGeom prst="flowChartProcess">
                <a:avLst/>
              </a:prstGeom>
              <a:solidFill>
                <a:sysClr val="windowText" lastClr="000000"/>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grpSp>
        <p:sp>
          <p:nvSpPr>
            <p:cNvPr id="368" name="Flowchart: Connector 367">
              <a:extLst>
                <a:ext uri="{FF2B5EF4-FFF2-40B4-BE49-F238E27FC236}">
                  <a16:creationId xmlns:a16="http://schemas.microsoft.com/office/drawing/2014/main" id="{E0E18A08-D340-4AD8-BB77-B5D4F0B6ADE6}"/>
                </a:ext>
              </a:extLst>
            </p:cNvPr>
            <p:cNvSpPr/>
            <p:nvPr/>
          </p:nvSpPr>
          <p:spPr>
            <a:xfrm>
              <a:off x="333029" y="5113239"/>
              <a:ext cx="119050" cy="119050"/>
            </a:xfrm>
            <a:prstGeom prst="flowChartConnector">
              <a:avLst/>
            </a:prstGeom>
            <a:solidFill>
              <a:srgbClr val="92D050"/>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grpSp>
      <p:grpSp>
        <p:nvGrpSpPr>
          <p:cNvPr id="369" name="Group 368">
            <a:extLst>
              <a:ext uri="{FF2B5EF4-FFF2-40B4-BE49-F238E27FC236}">
                <a16:creationId xmlns:a16="http://schemas.microsoft.com/office/drawing/2014/main" id="{302F2DD0-9A04-415B-9D48-3F82292726D6}"/>
              </a:ext>
            </a:extLst>
          </p:cNvPr>
          <p:cNvGrpSpPr/>
          <p:nvPr/>
        </p:nvGrpSpPr>
        <p:grpSpPr>
          <a:xfrm>
            <a:off x="10011230" y="2239752"/>
            <a:ext cx="467464" cy="429542"/>
            <a:chOff x="7239673" y="7012800"/>
            <a:chExt cx="247650" cy="247650"/>
          </a:xfrm>
          <a:solidFill>
            <a:schemeClr val="bg2">
              <a:lumMod val="75000"/>
            </a:schemeClr>
          </a:solidFill>
        </p:grpSpPr>
        <p:sp>
          <p:nvSpPr>
            <p:cNvPr id="370" name="Freeform: Shape 369">
              <a:extLst>
                <a:ext uri="{FF2B5EF4-FFF2-40B4-BE49-F238E27FC236}">
                  <a16:creationId xmlns:a16="http://schemas.microsoft.com/office/drawing/2014/main" id="{96AB95C3-52AE-43BF-BAD9-C1332D87D9B6}"/>
                </a:ext>
              </a:extLst>
            </p:cNvPr>
            <p:cNvSpPr/>
            <p:nvPr/>
          </p:nvSpPr>
          <p:spPr>
            <a:xfrm>
              <a:off x="7239673" y="7012800"/>
              <a:ext cx="247650" cy="247650"/>
            </a:xfrm>
            <a:custGeom>
              <a:avLst/>
              <a:gdLst>
                <a:gd name="connsiteX0" fmla="*/ 248222 w 247650"/>
                <a:gd name="connsiteY0" fmla="*/ 124111 h 247650"/>
                <a:gd name="connsiteX1" fmla="*/ 124111 w 247650"/>
                <a:gd name="connsiteY1" fmla="*/ 248222 h 247650"/>
                <a:gd name="connsiteX2" fmla="*/ 0 w 247650"/>
                <a:gd name="connsiteY2" fmla="*/ 124111 h 247650"/>
                <a:gd name="connsiteX3" fmla="*/ 124111 w 247650"/>
                <a:gd name="connsiteY3" fmla="*/ 0 h 247650"/>
                <a:gd name="connsiteX4" fmla="*/ 248222 w 247650"/>
                <a:gd name="connsiteY4" fmla="*/ 124111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247650">
                  <a:moveTo>
                    <a:pt x="248222" y="124111"/>
                  </a:moveTo>
                  <a:cubicBezTo>
                    <a:pt x="248222" y="192655"/>
                    <a:pt x="192655" y="248222"/>
                    <a:pt x="124111" y="248222"/>
                  </a:cubicBezTo>
                  <a:cubicBezTo>
                    <a:pt x="55566" y="248222"/>
                    <a:pt x="0" y="192655"/>
                    <a:pt x="0" y="124111"/>
                  </a:cubicBezTo>
                  <a:cubicBezTo>
                    <a:pt x="0" y="55566"/>
                    <a:pt x="55566" y="0"/>
                    <a:pt x="124111" y="0"/>
                  </a:cubicBezTo>
                  <a:cubicBezTo>
                    <a:pt x="192655" y="0"/>
                    <a:pt x="248222" y="55566"/>
                    <a:pt x="248222" y="124111"/>
                  </a:cubicBezTo>
                  <a:close/>
                </a:path>
              </a:pathLst>
            </a:custGeom>
            <a:grpFill/>
            <a:ln w="12700" cap="flat">
              <a:solidFill>
                <a:schemeClr val="bg1"/>
              </a:solidFill>
              <a:prstDash val="solid"/>
              <a:miter lim="800000"/>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D30"/>
                </a:solidFill>
                <a:effectLst/>
                <a:uLnTx/>
                <a:uFillTx/>
                <a:latin typeface="Interstate-Light"/>
                <a:ea typeface="+mn-ea"/>
                <a:cs typeface="+mn-cs"/>
              </a:endParaRPr>
            </a:p>
          </p:txBody>
        </p:sp>
        <p:sp>
          <p:nvSpPr>
            <p:cNvPr id="371" name="Freeform: Shape 370">
              <a:extLst>
                <a:ext uri="{FF2B5EF4-FFF2-40B4-BE49-F238E27FC236}">
                  <a16:creationId xmlns:a16="http://schemas.microsoft.com/office/drawing/2014/main" id="{3379BDA9-E89E-45F0-AF68-8F8942B5803D}"/>
                </a:ext>
              </a:extLst>
            </p:cNvPr>
            <p:cNvSpPr/>
            <p:nvPr/>
          </p:nvSpPr>
          <p:spPr>
            <a:xfrm>
              <a:off x="7303985" y="7080165"/>
              <a:ext cx="152400" cy="133350"/>
            </a:xfrm>
            <a:custGeom>
              <a:avLst/>
              <a:gdLst>
                <a:gd name="connsiteX0" fmla="*/ 23813 w 152400"/>
                <a:gd name="connsiteY0" fmla="*/ 73615 h 133350"/>
                <a:gd name="connsiteX1" fmla="*/ 0 w 152400"/>
                <a:gd name="connsiteY1" fmla="*/ 59328 h 133350"/>
                <a:gd name="connsiteX2" fmla="*/ 23813 w 152400"/>
                <a:gd name="connsiteY2" fmla="*/ 140290 h 133350"/>
                <a:gd name="connsiteX3" fmla="*/ 152971 w 152400"/>
                <a:gd name="connsiteY3" fmla="*/ 3321 h 133350"/>
                <a:gd name="connsiteX4" fmla="*/ 23813 w 152400"/>
                <a:gd name="connsiteY4" fmla="*/ 7361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3350">
                  <a:moveTo>
                    <a:pt x="23813" y="73615"/>
                  </a:moveTo>
                  <a:lnTo>
                    <a:pt x="0" y="59328"/>
                  </a:lnTo>
                  <a:lnTo>
                    <a:pt x="23813" y="140290"/>
                  </a:lnTo>
                  <a:cubicBezTo>
                    <a:pt x="23813" y="140290"/>
                    <a:pt x="76771" y="31896"/>
                    <a:pt x="152971" y="3321"/>
                  </a:cubicBezTo>
                  <a:cubicBezTo>
                    <a:pt x="120872" y="-10871"/>
                    <a:pt x="73247" y="21895"/>
                    <a:pt x="23813" y="73615"/>
                  </a:cubicBezTo>
                  <a:close/>
                </a:path>
              </a:pathLst>
            </a:custGeom>
            <a:solidFill>
              <a:schemeClr val="bg1"/>
            </a:solidFill>
            <a:ln w="12700" cap="flat">
              <a:solidFill>
                <a:schemeClr val="bg1"/>
              </a:solidFill>
              <a:prstDash val="solid"/>
              <a:miter lim="800000"/>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D30"/>
                </a:solidFill>
                <a:effectLst/>
                <a:uLnTx/>
                <a:uFillTx/>
                <a:latin typeface="Interstate-Light"/>
                <a:ea typeface="+mn-ea"/>
                <a:cs typeface="+mn-cs"/>
              </a:endParaRPr>
            </a:p>
          </p:txBody>
        </p:sp>
      </p:grpSp>
      <p:pic>
        <p:nvPicPr>
          <p:cNvPr id="187" name="Picture 186">
            <a:extLst>
              <a:ext uri="{FF2B5EF4-FFF2-40B4-BE49-F238E27FC236}">
                <a16:creationId xmlns:a16="http://schemas.microsoft.com/office/drawing/2014/main" id="{BEB40515-5548-4F23-90BB-304973570D17}"/>
              </a:ext>
            </a:extLst>
          </p:cNvPr>
          <p:cNvPicPr>
            <a:picLocks noChangeAspect="1"/>
          </p:cNvPicPr>
          <p:nvPr/>
        </p:nvPicPr>
        <p:blipFill>
          <a:blip r:embed="rId22"/>
          <a:stretch>
            <a:fillRect/>
          </a:stretch>
        </p:blipFill>
        <p:spPr>
          <a:xfrm>
            <a:off x="4506063" y="4618330"/>
            <a:ext cx="365792" cy="377985"/>
          </a:xfrm>
          <a:prstGeom prst="rect">
            <a:avLst/>
          </a:prstGeom>
        </p:spPr>
      </p:pic>
      <p:grpSp>
        <p:nvGrpSpPr>
          <p:cNvPr id="9" name="Group 8">
            <a:extLst>
              <a:ext uri="{FF2B5EF4-FFF2-40B4-BE49-F238E27FC236}">
                <a16:creationId xmlns:a16="http://schemas.microsoft.com/office/drawing/2014/main" id="{BED78D52-A346-47EC-89DD-921464B267DF}"/>
              </a:ext>
            </a:extLst>
          </p:cNvPr>
          <p:cNvGrpSpPr/>
          <p:nvPr/>
        </p:nvGrpSpPr>
        <p:grpSpPr>
          <a:xfrm>
            <a:off x="6124914" y="2453218"/>
            <a:ext cx="1112489" cy="775907"/>
            <a:chOff x="6119802" y="2474685"/>
            <a:chExt cx="1112489" cy="775907"/>
          </a:xfrm>
        </p:grpSpPr>
        <p:grpSp>
          <p:nvGrpSpPr>
            <p:cNvPr id="87" name="Group 86">
              <a:extLst>
                <a:ext uri="{FF2B5EF4-FFF2-40B4-BE49-F238E27FC236}">
                  <a16:creationId xmlns:a16="http://schemas.microsoft.com/office/drawing/2014/main" id="{6B978961-2DA0-4532-9EE2-39D859F2B84D}"/>
                </a:ext>
              </a:extLst>
            </p:cNvPr>
            <p:cNvGrpSpPr/>
            <p:nvPr/>
          </p:nvGrpSpPr>
          <p:grpSpPr>
            <a:xfrm>
              <a:off x="6119802" y="2474685"/>
              <a:ext cx="744081" cy="775907"/>
              <a:chOff x="6022087" y="1496858"/>
              <a:chExt cx="675015" cy="703889"/>
            </a:xfrm>
          </p:grpSpPr>
          <p:sp>
            <p:nvSpPr>
              <p:cNvPr id="89" name="Rectangle: Rounded Corners 88">
                <a:extLst>
                  <a:ext uri="{FF2B5EF4-FFF2-40B4-BE49-F238E27FC236}">
                    <a16:creationId xmlns:a16="http://schemas.microsoft.com/office/drawing/2014/main" id="{00D9F507-06CC-4103-951F-C1D81885E121}"/>
                  </a:ext>
                </a:extLst>
              </p:cNvPr>
              <p:cNvSpPr/>
              <p:nvPr/>
            </p:nvSpPr>
            <p:spPr>
              <a:xfrm>
                <a:off x="6080153" y="1509737"/>
                <a:ext cx="57600" cy="684000"/>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84"/>
              </a:p>
              <a:p>
                <a:pPr algn="ctr"/>
                <a:endParaRPr lang="en-AU" sz="1984"/>
              </a:p>
              <a:p>
                <a:pPr algn="ctr"/>
                <a:endParaRPr lang="en-AU" sz="1984"/>
              </a:p>
              <a:p>
                <a:pPr algn="ctr"/>
                <a:endParaRPr lang="en-AU" sz="1984"/>
              </a:p>
            </p:txBody>
          </p:sp>
          <p:grpSp>
            <p:nvGrpSpPr>
              <p:cNvPr id="90" name="Group 89">
                <a:extLst>
                  <a:ext uri="{FF2B5EF4-FFF2-40B4-BE49-F238E27FC236}">
                    <a16:creationId xmlns:a16="http://schemas.microsoft.com/office/drawing/2014/main" id="{9B8EEA0C-5597-4B1B-BAAE-361EECED9C33}"/>
                  </a:ext>
                </a:extLst>
              </p:cNvPr>
              <p:cNvGrpSpPr/>
              <p:nvPr/>
            </p:nvGrpSpPr>
            <p:grpSpPr>
              <a:xfrm rot="19644705">
                <a:off x="6022087" y="2005942"/>
                <a:ext cx="205845" cy="194805"/>
                <a:chOff x="7455899" y="6122201"/>
                <a:chExt cx="205845" cy="194805"/>
              </a:xfrm>
            </p:grpSpPr>
            <p:cxnSp>
              <p:nvCxnSpPr>
                <p:cNvPr id="91" name="Straight Connector 90">
                  <a:extLst>
                    <a:ext uri="{FF2B5EF4-FFF2-40B4-BE49-F238E27FC236}">
                      <a16:creationId xmlns:a16="http://schemas.microsoft.com/office/drawing/2014/main" id="{EE943A7E-F49F-4880-B3A2-9BC06653DAEE}"/>
                    </a:ext>
                  </a:extLst>
                </p:cNvPr>
                <p:cNvCxnSpPr/>
                <p:nvPr/>
              </p:nvCxnSpPr>
              <p:spPr>
                <a:xfrm flipV="1">
                  <a:off x="7517988" y="6122201"/>
                  <a:ext cx="76614" cy="18293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44687D8-EF09-4F87-900E-9A37AF09AFF8}"/>
                    </a:ext>
                  </a:extLst>
                </p:cNvPr>
                <p:cNvCxnSpPr>
                  <a:cxnSpLocks/>
                </p:cNvCxnSpPr>
                <p:nvPr/>
              </p:nvCxnSpPr>
              <p:spPr>
                <a:xfrm flipH="1" flipV="1">
                  <a:off x="7455899" y="6146353"/>
                  <a:ext cx="80436" cy="17065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80ADCFD-7436-4189-8482-C2E9F9AE8181}"/>
                    </a:ext>
                  </a:extLst>
                </p:cNvPr>
                <p:cNvCxnSpPr>
                  <a:cxnSpLocks/>
                </p:cNvCxnSpPr>
                <p:nvPr/>
              </p:nvCxnSpPr>
              <p:spPr>
                <a:xfrm flipV="1">
                  <a:off x="7524716" y="6213671"/>
                  <a:ext cx="137028" cy="73456"/>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8" name="Arrow: Pentagon 87">
                <a:extLst>
                  <a:ext uri="{FF2B5EF4-FFF2-40B4-BE49-F238E27FC236}">
                    <a16:creationId xmlns:a16="http://schemas.microsoft.com/office/drawing/2014/main" id="{EF6B75C9-911E-4119-BAF0-442AEB630B66}"/>
                  </a:ext>
                </a:extLst>
              </p:cNvPr>
              <p:cNvSpPr/>
              <p:nvPr/>
            </p:nvSpPr>
            <p:spPr>
              <a:xfrm>
                <a:off x="6157102" y="1496858"/>
                <a:ext cx="540000" cy="216000"/>
              </a:xfrm>
              <a:prstGeom prst="homePlate">
                <a:avLst/>
              </a:prstGeom>
              <a:solidFill>
                <a:schemeClr val="accent5"/>
              </a:solidFill>
              <a:ln w="12700">
                <a:solidFill>
                  <a:schemeClr val="bg2">
                    <a:lumMod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83" tIns="39683" rIns="39683" bIns="39683" numCol="1" spcCol="0" rtlCol="0" fromWordArt="0" anchor="ctr" anchorCtr="0" forceAA="0" compatLnSpc="1">
                <a:prstTxWarp prst="textNoShape">
                  <a:avLst/>
                </a:prstTxWarp>
                <a:noAutofit/>
              </a:bodyPr>
              <a:lstStyle/>
              <a:p>
                <a:pPr algn="ctr"/>
                <a:r>
                  <a:rPr lang="en-AU" sz="900" b="1" i="1"/>
                  <a:t>Testing</a:t>
                </a:r>
              </a:p>
            </p:txBody>
          </p:sp>
        </p:grpSp>
        <p:sp>
          <p:nvSpPr>
            <p:cNvPr id="3" name="TextBox 2">
              <a:extLst>
                <a:ext uri="{FF2B5EF4-FFF2-40B4-BE49-F238E27FC236}">
                  <a16:creationId xmlns:a16="http://schemas.microsoft.com/office/drawing/2014/main" id="{D14CE01F-E149-4690-B495-9C808489E7B2}"/>
                </a:ext>
              </a:extLst>
            </p:cNvPr>
            <p:cNvSpPr txBox="1"/>
            <p:nvPr/>
          </p:nvSpPr>
          <p:spPr>
            <a:xfrm>
              <a:off x="6339135" y="2801695"/>
              <a:ext cx="893156" cy="422405"/>
            </a:xfrm>
            <a:prstGeom prst="rect">
              <a:avLst/>
            </a:prstGeom>
            <a:solidFill>
              <a:schemeClr val="bg2"/>
            </a:solidFill>
          </p:spPr>
          <p:txBody>
            <a:bodyPr wrap="square" lIns="36000" tIns="36000" rIns="36000" bIns="108000" rtlCol="0">
              <a:spAutoFit/>
            </a:bodyPr>
            <a:lstStyle/>
            <a:p>
              <a:pPr>
                <a:spcAft>
                  <a:spcPts val="600"/>
                </a:spcAft>
              </a:pPr>
              <a:r>
                <a:rPr lang="en-AU" sz="900"/>
                <a:t>29-Nov ‘20 to  15-Mar ’21</a:t>
              </a:r>
              <a:endParaRPr lang="en-AU" sz="800"/>
            </a:p>
          </p:txBody>
        </p:sp>
      </p:grpSp>
      <p:pic>
        <p:nvPicPr>
          <p:cNvPr id="77" name="Graphic 76" descr="Marker">
            <a:extLst>
              <a:ext uri="{FF2B5EF4-FFF2-40B4-BE49-F238E27FC236}">
                <a16:creationId xmlns:a16="http://schemas.microsoft.com/office/drawing/2014/main" id="{70B62D9C-7AD5-4BD1-A62F-2BA1D29F519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892493" y="2873239"/>
            <a:ext cx="738955" cy="738955"/>
          </a:xfrm>
          <a:prstGeom prst="rect">
            <a:avLst/>
          </a:prstGeom>
        </p:spPr>
      </p:pic>
      <p:sp>
        <p:nvSpPr>
          <p:cNvPr id="196" name="Rectangle 195">
            <a:extLst>
              <a:ext uri="{FF2B5EF4-FFF2-40B4-BE49-F238E27FC236}">
                <a16:creationId xmlns:a16="http://schemas.microsoft.com/office/drawing/2014/main" id="{2F5DF365-98D1-44A1-913C-2DBAC92DC349}"/>
              </a:ext>
            </a:extLst>
          </p:cNvPr>
          <p:cNvSpPr/>
          <p:nvPr/>
        </p:nvSpPr>
        <p:spPr>
          <a:xfrm rot="20670924">
            <a:off x="9385570" y="3988244"/>
            <a:ext cx="603603" cy="216000"/>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defTabSz="755957"/>
            <a:r>
              <a:rPr lang="en-AU" sz="1100" kern="0">
                <a:solidFill>
                  <a:prstClr val="black">
                    <a:lumMod val="65000"/>
                    <a:lumOff val="35000"/>
                  </a:prstClr>
                </a:solidFill>
                <a:latin typeface="Calibri" panose="020F0502020204030204"/>
              </a:rPr>
              <a:t>Mar 2022</a:t>
            </a:r>
          </a:p>
        </p:txBody>
      </p:sp>
      <p:sp>
        <p:nvSpPr>
          <p:cNvPr id="22" name="TextBox 21">
            <a:extLst>
              <a:ext uri="{FF2B5EF4-FFF2-40B4-BE49-F238E27FC236}">
                <a16:creationId xmlns:a16="http://schemas.microsoft.com/office/drawing/2014/main" id="{F107FEC2-76B3-4EE5-83CC-6A1B0D183075}"/>
              </a:ext>
            </a:extLst>
          </p:cNvPr>
          <p:cNvSpPr txBox="1"/>
          <p:nvPr/>
        </p:nvSpPr>
        <p:spPr>
          <a:xfrm>
            <a:off x="9080169" y="1778637"/>
            <a:ext cx="596693" cy="288000"/>
          </a:xfrm>
          <a:prstGeom prst="rect">
            <a:avLst/>
          </a:prstGeom>
          <a:solidFill>
            <a:schemeClr val="bg2"/>
          </a:solidFill>
        </p:spPr>
        <p:txBody>
          <a:bodyPr wrap="square" rtlCol="0">
            <a:spAutoFit/>
          </a:bodyPr>
          <a:lstStyle/>
          <a:p>
            <a:endParaRPr lang="en-AU"/>
          </a:p>
        </p:txBody>
      </p:sp>
      <p:sp>
        <p:nvSpPr>
          <p:cNvPr id="21" name="Rectangle 20">
            <a:extLst>
              <a:ext uri="{FF2B5EF4-FFF2-40B4-BE49-F238E27FC236}">
                <a16:creationId xmlns:a16="http://schemas.microsoft.com/office/drawing/2014/main" id="{782218C7-7465-4622-B28A-1B83ECBD6DDD}"/>
              </a:ext>
            </a:extLst>
          </p:cNvPr>
          <p:cNvSpPr/>
          <p:nvPr/>
        </p:nvSpPr>
        <p:spPr>
          <a:xfrm>
            <a:off x="9240136" y="1784925"/>
            <a:ext cx="794088" cy="313350"/>
          </a:xfrm>
          <a:prstGeom prst="rect">
            <a:avLst/>
          </a:prstGeom>
          <a:solidFill>
            <a:schemeClr val="bg2"/>
          </a:solidFill>
        </p:spPr>
        <p:txBody>
          <a:bodyPr wrap="square" lIns="36000" tIns="36000" rIns="36000" bIns="0">
            <a:spAutoFit/>
          </a:bodyPr>
          <a:lstStyle/>
          <a:p>
            <a:pPr>
              <a:spcAft>
                <a:spcPts val="1200"/>
              </a:spcAft>
            </a:pPr>
            <a:r>
              <a:rPr lang="en-AU" sz="900"/>
              <a:t>GS 1-Feb to  15-Mar 2022</a:t>
            </a:r>
          </a:p>
        </p:txBody>
      </p:sp>
      <p:grpSp>
        <p:nvGrpSpPr>
          <p:cNvPr id="25" name="Group 24">
            <a:extLst>
              <a:ext uri="{FF2B5EF4-FFF2-40B4-BE49-F238E27FC236}">
                <a16:creationId xmlns:a16="http://schemas.microsoft.com/office/drawing/2014/main" id="{85454293-CFD0-4B47-9D3C-81DD20F07910}"/>
              </a:ext>
            </a:extLst>
          </p:cNvPr>
          <p:cNvGrpSpPr/>
          <p:nvPr/>
        </p:nvGrpSpPr>
        <p:grpSpPr>
          <a:xfrm>
            <a:off x="7774803" y="1650331"/>
            <a:ext cx="987307" cy="853547"/>
            <a:chOff x="7765344" y="1652099"/>
            <a:chExt cx="987307" cy="853547"/>
          </a:xfrm>
        </p:grpSpPr>
        <p:grpSp>
          <p:nvGrpSpPr>
            <p:cNvPr id="94" name="Group 93">
              <a:extLst>
                <a:ext uri="{FF2B5EF4-FFF2-40B4-BE49-F238E27FC236}">
                  <a16:creationId xmlns:a16="http://schemas.microsoft.com/office/drawing/2014/main" id="{BBD96837-59A6-40AF-B970-BACE7642411F}"/>
                </a:ext>
              </a:extLst>
            </p:cNvPr>
            <p:cNvGrpSpPr/>
            <p:nvPr/>
          </p:nvGrpSpPr>
          <p:grpSpPr>
            <a:xfrm>
              <a:off x="7765344" y="1652099"/>
              <a:ext cx="980086" cy="803606"/>
              <a:chOff x="6516146" y="609167"/>
              <a:chExt cx="889116" cy="729017"/>
            </a:xfrm>
          </p:grpSpPr>
          <p:sp>
            <p:nvSpPr>
              <p:cNvPr id="95" name="Arrow: Pentagon 94">
                <a:extLst>
                  <a:ext uri="{FF2B5EF4-FFF2-40B4-BE49-F238E27FC236}">
                    <a16:creationId xmlns:a16="http://schemas.microsoft.com/office/drawing/2014/main" id="{BE9CA277-163E-4394-B7B1-EF2DA0A3F12B}"/>
                  </a:ext>
                </a:extLst>
              </p:cNvPr>
              <p:cNvSpPr/>
              <p:nvPr/>
            </p:nvSpPr>
            <p:spPr>
              <a:xfrm>
                <a:off x="6668053" y="612907"/>
                <a:ext cx="737209" cy="258600"/>
              </a:xfrm>
              <a:prstGeom prst="homePlate">
                <a:avLst/>
              </a:prstGeom>
              <a:solidFill>
                <a:schemeClr val="accent5"/>
              </a:solidFill>
              <a:ln w="12700">
                <a:solidFill>
                  <a:schemeClr val="bg2">
                    <a:lumMod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83" tIns="39683" rIns="39683" bIns="39683" numCol="1" spcCol="0" rtlCol="0" fromWordArt="0" anchor="ctr" anchorCtr="0" forceAA="0" compatLnSpc="1">
                <a:prstTxWarp prst="textNoShape">
                  <a:avLst/>
                </a:prstTxWarp>
                <a:noAutofit/>
              </a:bodyPr>
              <a:lstStyle/>
              <a:p>
                <a:pPr algn="ctr"/>
                <a:r>
                  <a:rPr lang="en-AU" sz="800" b="1" i="1"/>
                  <a:t>5MS Market Trials</a:t>
                </a:r>
              </a:p>
            </p:txBody>
          </p:sp>
          <p:sp>
            <p:nvSpPr>
              <p:cNvPr id="96" name="Rectangle: Rounded Corners 95">
                <a:extLst>
                  <a:ext uri="{FF2B5EF4-FFF2-40B4-BE49-F238E27FC236}">
                    <a16:creationId xmlns:a16="http://schemas.microsoft.com/office/drawing/2014/main" id="{B52DB48D-7A53-4504-9FFB-372312EC54B5}"/>
                  </a:ext>
                </a:extLst>
              </p:cNvPr>
              <p:cNvSpPr/>
              <p:nvPr/>
            </p:nvSpPr>
            <p:spPr>
              <a:xfrm>
                <a:off x="6590265" y="609167"/>
                <a:ext cx="57600" cy="684000"/>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84"/>
              </a:p>
              <a:p>
                <a:pPr algn="ctr"/>
                <a:endParaRPr lang="en-AU" sz="1984"/>
              </a:p>
              <a:p>
                <a:pPr algn="ctr"/>
                <a:endParaRPr lang="en-AU" sz="1984"/>
              </a:p>
              <a:p>
                <a:pPr algn="ctr"/>
                <a:endParaRPr lang="en-AU" sz="1984"/>
              </a:p>
            </p:txBody>
          </p:sp>
          <p:grpSp>
            <p:nvGrpSpPr>
              <p:cNvPr id="97" name="Group 96">
                <a:extLst>
                  <a:ext uri="{FF2B5EF4-FFF2-40B4-BE49-F238E27FC236}">
                    <a16:creationId xmlns:a16="http://schemas.microsoft.com/office/drawing/2014/main" id="{9C642B93-94B6-47F7-BF0C-3C9A6D7610DB}"/>
                  </a:ext>
                </a:extLst>
              </p:cNvPr>
              <p:cNvGrpSpPr/>
              <p:nvPr/>
            </p:nvGrpSpPr>
            <p:grpSpPr>
              <a:xfrm rot="19644705">
                <a:off x="6516146" y="1143379"/>
                <a:ext cx="205836" cy="194805"/>
                <a:chOff x="7441346" y="6112897"/>
                <a:chExt cx="205836" cy="194805"/>
              </a:xfrm>
            </p:grpSpPr>
            <p:cxnSp>
              <p:nvCxnSpPr>
                <p:cNvPr id="98" name="Straight Connector 97">
                  <a:extLst>
                    <a:ext uri="{FF2B5EF4-FFF2-40B4-BE49-F238E27FC236}">
                      <a16:creationId xmlns:a16="http://schemas.microsoft.com/office/drawing/2014/main" id="{682B834A-5EC7-48DF-91BE-60BB8C06EDD5}"/>
                    </a:ext>
                  </a:extLst>
                </p:cNvPr>
                <p:cNvCxnSpPr/>
                <p:nvPr/>
              </p:nvCxnSpPr>
              <p:spPr>
                <a:xfrm flipV="1">
                  <a:off x="7503435" y="6112897"/>
                  <a:ext cx="76614" cy="18293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6805119-2760-4095-A860-9419D8AE13E8}"/>
                    </a:ext>
                  </a:extLst>
                </p:cNvPr>
                <p:cNvCxnSpPr>
                  <a:cxnSpLocks/>
                </p:cNvCxnSpPr>
                <p:nvPr/>
              </p:nvCxnSpPr>
              <p:spPr>
                <a:xfrm flipH="1" flipV="1">
                  <a:off x="7441346" y="6137049"/>
                  <a:ext cx="80436" cy="17065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1CA935B-F199-4455-BA89-0F6A8FF2EA31}"/>
                    </a:ext>
                  </a:extLst>
                </p:cNvPr>
                <p:cNvCxnSpPr>
                  <a:cxnSpLocks/>
                </p:cNvCxnSpPr>
                <p:nvPr/>
              </p:nvCxnSpPr>
              <p:spPr>
                <a:xfrm flipV="1">
                  <a:off x="7510154" y="6204363"/>
                  <a:ext cx="137028" cy="73456"/>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A4D948D8-F93D-4128-BDDE-8403C7147FDC}"/>
                </a:ext>
              </a:extLst>
            </p:cNvPr>
            <p:cNvSpPr txBox="1"/>
            <p:nvPr/>
          </p:nvSpPr>
          <p:spPr>
            <a:xfrm>
              <a:off x="7997139" y="2136314"/>
              <a:ext cx="321581" cy="369332"/>
            </a:xfrm>
            <a:prstGeom prst="rect">
              <a:avLst/>
            </a:prstGeom>
            <a:solidFill>
              <a:schemeClr val="bg2"/>
            </a:solidFill>
          </p:spPr>
          <p:txBody>
            <a:bodyPr wrap="square" rtlCol="0">
              <a:spAutoFit/>
            </a:bodyPr>
            <a:lstStyle/>
            <a:p>
              <a:endParaRPr lang="en-AU"/>
            </a:p>
          </p:txBody>
        </p:sp>
        <p:sp>
          <p:nvSpPr>
            <p:cNvPr id="185" name="TextBox 184">
              <a:extLst>
                <a:ext uri="{FF2B5EF4-FFF2-40B4-BE49-F238E27FC236}">
                  <a16:creationId xmlns:a16="http://schemas.microsoft.com/office/drawing/2014/main" id="{C5C4C036-4EE5-4566-BBFB-C05649690AD5}"/>
                </a:ext>
              </a:extLst>
            </p:cNvPr>
            <p:cNvSpPr txBox="1"/>
            <p:nvPr/>
          </p:nvSpPr>
          <p:spPr>
            <a:xfrm>
              <a:off x="7998667" y="1988109"/>
              <a:ext cx="753984" cy="349702"/>
            </a:xfrm>
            <a:prstGeom prst="rect">
              <a:avLst/>
            </a:prstGeom>
            <a:solidFill>
              <a:schemeClr val="bg2"/>
            </a:solidFill>
          </p:spPr>
          <p:txBody>
            <a:bodyPr wrap="square" lIns="36000" tIns="36000" rIns="36000" bIns="36000" rtlCol="0">
              <a:spAutoFit/>
            </a:bodyPr>
            <a:lstStyle/>
            <a:p>
              <a:pPr>
                <a:spcAft>
                  <a:spcPts val="1200"/>
                </a:spcAft>
              </a:pPr>
              <a:r>
                <a:rPr lang="en-AU" sz="900"/>
                <a:t>5MS 5-Jul to 27-Aug 2021</a:t>
              </a:r>
              <a:endParaRPr lang="en-AU" sz="800"/>
            </a:p>
          </p:txBody>
        </p:sp>
      </p:grpSp>
      <p:grpSp>
        <p:nvGrpSpPr>
          <p:cNvPr id="189" name="Group 188">
            <a:extLst>
              <a:ext uri="{FF2B5EF4-FFF2-40B4-BE49-F238E27FC236}">
                <a16:creationId xmlns:a16="http://schemas.microsoft.com/office/drawing/2014/main" id="{35707EF2-8407-456F-84E6-941380A7F25D}"/>
              </a:ext>
            </a:extLst>
          </p:cNvPr>
          <p:cNvGrpSpPr/>
          <p:nvPr/>
        </p:nvGrpSpPr>
        <p:grpSpPr>
          <a:xfrm>
            <a:off x="8930730" y="1431949"/>
            <a:ext cx="980086" cy="803606"/>
            <a:chOff x="6516146" y="609167"/>
            <a:chExt cx="889116" cy="729017"/>
          </a:xfrm>
        </p:grpSpPr>
        <p:grpSp>
          <p:nvGrpSpPr>
            <p:cNvPr id="192" name="Group 191">
              <a:extLst>
                <a:ext uri="{FF2B5EF4-FFF2-40B4-BE49-F238E27FC236}">
                  <a16:creationId xmlns:a16="http://schemas.microsoft.com/office/drawing/2014/main" id="{9498701F-8388-48C7-B411-954241B8A606}"/>
                </a:ext>
              </a:extLst>
            </p:cNvPr>
            <p:cNvGrpSpPr/>
            <p:nvPr/>
          </p:nvGrpSpPr>
          <p:grpSpPr>
            <a:xfrm rot="19644705">
              <a:off x="6516146" y="1143379"/>
              <a:ext cx="205835" cy="194805"/>
              <a:chOff x="7441346" y="6112897"/>
              <a:chExt cx="205835" cy="194805"/>
            </a:xfrm>
          </p:grpSpPr>
          <p:cxnSp>
            <p:nvCxnSpPr>
              <p:cNvPr id="193" name="Straight Connector 192">
                <a:extLst>
                  <a:ext uri="{FF2B5EF4-FFF2-40B4-BE49-F238E27FC236}">
                    <a16:creationId xmlns:a16="http://schemas.microsoft.com/office/drawing/2014/main" id="{1C5E9592-0118-4A20-9A5A-E59AC5847299}"/>
                  </a:ext>
                </a:extLst>
              </p:cNvPr>
              <p:cNvCxnSpPr/>
              <p:nvPr/>
            </p:nvCxnSpPr>
            <p:spPr>
              <a:xfrm flipV="1">
                <a:off x="7503435" y="6112897"/>
                <a:ext cx="76614" cy="18293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08CE9B9-B1D4-4EA7-901F-96C79F6C7930}"/>
                  </a:ext>
                </a:extLst>
              </p:cNvPr>
              <p:cNvCxnSpPr>
                <a:cxnSpLocks/>
              </p:cNvCxnSpPr>
              <p:nvPr/>
            </p:nvCxnSpPr>
            <p:spPr>
              <a:xfrm flipH="1" flipV="1">
                <a:off x="7441346" y="6137049"/>
                <a:ext cx="80436" cy="17065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5DA5BDA-2103-4478-A850-0F210E8E3F32}"/>
                  </a:ext>
                </a:extLst>
              </p:cNvPr>
              <p:cNvCxnSpPr>
                <a:cxnSpLocks/>
              </p:cNvCxnSpPr>
              <p:nvPr/>
            </p:nvCxnSpPr>
            <p:spPr>
              <a:xfrm flipV="1">
                <a:off x="7510154" y="6204363"/>
                <a:ext cx="137028" cy="73456"/>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91" name="Rectangle: Rounded Corners 190">
              <a:extLst>
                <a:ext uri="{FF2B5EF4-FFF2-40B4-BE49-F238E27FC236}">
                  <a16:creationId xmlns:a16="http://schemas.microsoft.com/office/drawing/2014/main" id="{C3E6FDC6-788A-486D-8CC2-9024A9B6661D}"/>
                </a:ext>
              </a:extLst>
            </p:cNvPr>
            <p:cNvSpPr/>
            <p:nvPr/>
          </p:nvSpPr>
          <p:spPr>
            <a:xfrm>
              <a:off x="6590265" y="609167"/>
              <a:ext cx="57600" cy="684000"/>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84"/>
            </a:p>
            <a:p>
              <a:pPr algn="ctr"/>
              <a:endParaRPr lang="en-AU" sz="1984"/>
            </a:p>
            <a:p>
              <a:pPr algn="ctr"/>
              <a:endParaRPr lang="en-AU" sz="1984"/>
            </a:p>
            <a:p>
              <a:pPr algn="ctr"/>
              <a:endParaRPr lang="en-AU" sz="1984"/>
            </a:p>
          </p:txBody>
        </p:sp>
        <p:sp>
          <p:nvSpPr>
            <p:cNvPr id="190" name="Arrow: Pentagon 189">
              <a:extLst>
                <a:ext uri="{FF2B5EF4-FFF2-40B4-BE49-F238E27FC236}">
                  <a16:creationId xmlns:a16="http://schemas.microsoft.com/office/drawing/2014/main" id="{760CF4C6-05AB-441C-A823-8202F7C0323D}"/>
                </a:ext>
              </a:extLst>
            </p:cNvPr>
            <p:cNvSpPr/>
            <p:nvPr/>
          </p:nvSpPr>
          <p:spPr>
            <a:xfrm>
              <a:off x="6668053" y="612907"/>
              <a:ext cx="737209" cy="258600"/>
            </a:xfrm>
            <a:prstGeom prst="homePlate">
              <a:avLst/>
            </a:prstGeom>
            <a:solidFill>
              <a:schemeClr val="accent5"/>
            </a:solidFill>
            <a:ln w="12700">
              <a:solidFill>
                <a:schemeClr val="bg2">
                  <a:lumMod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83" tIns="39683" rIns="39683" bIns="39683" numCol="1" spcCol="0" rtlCol="0" fromWordArt="0" anchor="ctr" anchorCtr="0" forceAA="0" compatLnSpc="1">
              <a:prstTxWarp prst="textNoShape">
                <a:avLst/>
              </a:prstTxWarp>
              <a:noAutofit/>
            </a:bodyPr>
            <a:lstStyle/>
            <a:p>
              <a:pPr algn="ctr"/>
              <a:r>
                <a:rPr lang="en-AU" sz="800" b="1" i="1"/>
                <a:t>GS Market Trials</a:t>
              </a:r>
            </a:p>
          </p:txBody>
        </p:sp>
      </p:grpSp>
      <p:sp>
        <p:nvSpPr>
          <p:cNvPr id="197" name="Rectangle 196">
            <a:extLst>
              <a:ext uri="{FF2B5EF4-FFF2-40B4-BE49-F238E27FC236}">
                <a16:creationId xmlns:a16="http://schemas.microsoft.com/office/drawing/2014/main" id="{830C7100-8BB4-4C7D-87DE-575DE87237BF}"/>
              </a:ext>
            </a:extLst>
          </p:cNvPr>
          <p:cNvSpPr/>
          <p:nvPr/>
        </p:nvSpPr>
        <p:spPr>
          <a:xfrm rot="20806650">
            <a:off x="3202714" y="5684648"/>
            <a:ext cx="612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9600" rIns="36000" bIns="39600"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Aug 2019</a:t>
            </a:r>
          </a:p>
        </p:txBody>
      </p:sp>
      <p:sp>
        <p:nvSpPr>
          <p:cNvPr id="198" name="TextBox 197">
            <a:extLst>
              <a:ext uri="{FF2B5EF4-FFF2-40B4-BE49-F238E27FC236}">
                <a16:creationId xmlns:a16="http://schemas.microsoft.com/office/drawing/2014/main" id="{6C34286D-D653-44B9-970D-4F578F18C9F0}"/>
              </a:ext>
            </a:extLst>
          </p:cNvPr>
          <p:cNvSpPr txBox="1"/>
          <p:nvPr/>
        </p:nvSpPr>
        <p:spPr>
          <a:xfrm>
            <a:off x="2838139" y="4680454"/>
            <a:ext cx="1690051" cy="550343"/>
          </a:xfrm>
          <a:prstGeom prst="rect">
            <a:avLst/>
          </a:prstGeom>
          <a:noFill/>
        </p:spPr>
        <p:txBody>
          <a:bodyPr wrap="square" rtlCol="0">
            <a:spAutoFit/>
          </a:bodyPr>
          <a:lstStyle/>
          <a:p>
            <a:r>
              <a:rPr lang="en-AU" sz="992"/>
              <a:t>8-Aug 2019: AEMC Amended the 5MS &amp; GS rules to improve and clarify</a:t>
            </a:r>
          </a:p>
        </p:txBody>
      </p:sp>
      <p:grpSp>
        <p:nvGrpSpPr>
          <p:cNvPr id="31" name="Group 30">
            <a:extLst>
              <a:ext uri="{FF2B5EF4-FFF2-40B4-BE49-F238E27FC236}">
                <a16:creationId xmlns:a16="http://schemas.microsoft.com/office/drawing/2014/main" id="{4E8BB343-D9BE-479A-A5AF-23F9559D5B82}"/>
              </a:ext>
            </a:extLst>
          </p:cNvPr>
          <p:cNvGrpSpPr/>
          <p:nvPr/>
        </p:nvGrpSpPr>
        <p:grpSpPr>
          <a:xfrm>
            <a:off x="3259087" y="4265958"/>
            <a:ext cx="481697" cy="481697"/>
            <a:chOff x="3259087" y="4265958"/>
            <a:chExt cx="481697" cy="481697"/>
          </a:xfrm>
        </p:grpSpPr>
        <p:pic>
          <p:nvPicPr>
            <p:cNvPr id="29" name="Graphic 28" descr="Target">
              <a:extLst>
                <a:ext uri="{FF2B5EF4-FFF2-40B4-BE49-F238E27FC236}">
                  <a16:creationId xmlns:a16="http://schemas.microsoft.com/office/drawing/2014/main" id="{BF611937-2D23-46DE-8E7A-7CA3E6A482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259087" y="4265958"/>
              <a:ext cx="481697" cy="481697"/>
            </a:xfrm>
            <a:prstGeom prst="rect">
              <a:avLst/>
            </a:prstGeom>
          </p:spPr>
        </p:pic>
        <p:sp>
          <p:nvSpPr>
            <p:cNvPr id="30" name="Flowchart: Connector 29">
              <a:extLst>
                <a:ext uri="{FF2B5EF4-FFF2-40B4-BE49-F238E27FC236}">
                  <a16:creationId xmlns:a16="http://schemas.microsoft.com/office/drawing/2014/main" id="{AA1610D8-B700-4D06-8F8F-DFFB1DB202C2}"/>
                </a:ext>
              </a:extLst>
            </p:cNvPr>
            <p:cNvSpPr/>
            <p:nvPr/>
          </p:nvSpPr>
          <p:spPr>
            <a:xfrm>
              <a:off x="3445800" y="4447964"/>
              <a:ext cx="108000" cy="1080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99" name="Group 198">
            <a:extLst>
              <a:ext uri="{FF2B5EF4-FFF2-40B4-BE49-F238E27FC236}">
                <a16:creationId xmlns:a16="http://schemas.microsoft.com/office/drawing/2014/main" id="{9D1F5B37-D493-4619-A072-078572ADFAE9}"/>
              </a:ext>
            </a:extLst>
          </p:cNvPr>
          <p:cNvGrpSpPr/>
          <p:nvPr/>
        </p:nvGrpSpPr>
        <p:grpSpPr>
          <a:xfrm>
            <a:off x="3472481" y="6289897"/>
            <a:ext cx="417286" cy="295539"/>
            <a:chOff x="8439151" y="4859338"/>
            <a:chExt cx="876300" cy="803275"/>
          </a:xfrm>
        </p:grpSpPr>
        <p:sp>
          <p:nvSpPr>
            <p:cNvPr id="200" name="Rectangle 136">
              <a:extLst>
                <a:ext uri="{FF2B5EF4-FFF2-40B4-BE49-F238E27FC236}">
                  <a16:creationId xmlns:a16="http://schemas.microsoft.com/office/drawing/2014/main" id="{7C374D14-0FF3-4C2A-B401-D6691B55773F}"/>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1" name="Rectangle 137">
              <a:extLst>
                <a:ext uri="{FF2B5EF4-FFF2-40B4-BE49-F238E27FC236}">
                  <a16:creationId xmlns:a16="http://schemas.microsoft.com/office/drawing/2014/main" id="{62E274F2-6ADD-4AAF-A6FC-2EF9632DE433}"/>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2" name="Oval 138">
              <a:extLst>
                <a:ext uri="{FF2B5EF4-FFF2-40B4-BE49-F238E27FC236}">
                  <a16:creationId xmlns:a16="http://schemas.microsoft.com/office/drawing/2014/main" id="{962EA157-ED9E-4BE9-BE9A-E3412755A119}"/>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3" name="Freeform 139">
              <a:extLst>
                <a:ext uri="{FF2B5EF4-FFF2-40B4-BE49-F238E27FC236}">
                  <a16:creationId xmlns:a16="http://schemas.microsoft.com/office/drawing/2014/main" id="{163F37CB-FE4B-4881-A2AE-32117C4660BF}"/>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4" name="Freeform 140">
              <a:extLst>
                <a:ext uri="{FF2B5EF4-FFF2-40B4-BE49-F238E27FC236}">
                  <a16:creationId xmlns:a16="http://schemas.microsoft.com/office/drawing/2014/main" id="{7FCDE548-513E-49BB-B8AC-0ACACF1F63C9}"/>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5" name="Rectangle 141">
              <a:extLst>
                <a:ext uri="{FF2B5EF4-FFF2-40B4-BE49-F238E27FC236}">
                  <a16:creationId xmlns:a16="http://schemas.microsoft.com/office/drawing/2014/main" id="{7211701A-0222-4D09-A84B-1B18362D7BB8}"/>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6" name="Freeform 142">
              <a:extLst>
                <a:ext uri="{FF2B5EF4-FFF2-40B4-BE49-F238E27FC236}">
                  <a16:creationId xmlns:a16="http://schemas.microsoft.com/office/drawing/2014/main" id="{CD1EDD50-D947-45EA-B5E9-37A1264809B9}"/>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7" name="Freeform 143">
              <a:extLst>
                <a:ext uri="{FF2B5EF4-FFF2-40B4-BE49-F238E27FC236}">
                  <a16:creationId xmlns:a16="http://schemas.microsoft.com/office/drawing/2014/main" id="{92B94D7F-38DC-4C84-90D7-208A09E0451D}"/>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8" name="Rectangle 144">
              <a:extLst>
                <a:ext uri="{FF2B5EF4-FFF2-40B4-BE49-F238E27FC236}">
                  <a16:creationId xmlns:a16="http://schemas.microsoft.com/office/drawing/2014/main" id="{9EB84B3B-FAC2-4D5A-BD58-346DEA8D3287}"/>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9" name="Freeform 145">
              <a:extLst>
                <a:ext uri="{FF2B5EF4-FFF2-40B4-BE49-F238E27FC236}">
                  <a16:creationId xmlns:a16="http://schemas.microsoft.com/office/drawing/2014/main" id="{E19EC590-0644-46DB-AD86-C6FFAA705030}"/>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10" name="Line 146">
              <a:extLst>
                <a:ext uri="{FF2B5EF4-FFF2-40B4-BE49-F238E27FC236}">
                  <a16:creationId xmlns:a16="http://schemas.microsoft.com/office/drawing/2014/main" id="{45271E2E-904E-4ECD-9974-1B05936F7502}"/>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11" name="Line 147">
              <a:extLst>
                <a:ext uri="{FF2B5EF4-FFF2-40B4-BE49-F238E27FC236}">
                  <a16:creationId xmlns:a16="http://schemas.microsoft.com/office/drawing/2014/main" id="{3612B6F3-58BC-4696-ABA1-E53363F90FAF}"/>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12" name="Line 148">
              <a:extLst>
                <a:ext uri="{FF2B5EF4-FFF2-40B4-BE49-F238E27FC236}">
                  <a16:creationId xmlns:a16="http://schemas.microsoft.com/office/drawing/2014/main" id="{56DAAD08-A38D-4A17-A433-DE7D19FCB359}"/>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13" name="Freeform 149">
              <a:extLst>
                <a:ext uri="{FF2B5EF4-FFF2-40B4-BE49-F238E27FC236}">
                  <a16:creationId xmlns:a16="http://schemas.microsoft.com/office/drawing/2014/main" id="{87A9C322-B26C-469B-A5E8-D779CBF63D6F}"/>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pic>
        <p:nvPicPr>
          <p:cNvPr id="214" name="Graphic 213" descr="Group brainstorm">
            <a:extLst>
              <a:ext uri="{FF2B5EF4-FFF2-40B4-BE49-F238E27FC236}">
                <a16:creationId xmlns:a16="http://schemas.microsoft.com/office/drawing/2014/main" id="{4495BEFE-56D2-4698-BDB6-F277E5C9F9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911127" y="4902526"/>
            <a:ext cx="468310" cy="468310"/>
          </a:xfrm>
          <a:prstGeom prst="rect">
            <a:avLst/>
          </a:prstGeom>
        </p:spPr>
      </p:pic>
      <p:pic>
        <p:nvPicPr>
          <p:cNvPr id="215" name="Graphic 214" descr="Group brainstorm">
            <a:extLst>
              <a:ext uri="{FF2B5EF4-FFF2-40B4-BE49-F238E27FC236}">
                <a16:creationId xmlns:a16="http://schemas.microsoft.com/office/drawing/2014/main" id="{839B838E-B867-4AFA-BD29-C452F05A06C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30159" y="4550607"/>
            <a:ext cx="468310" cy="468310"/>
          </a:xfrm>
          <a:prstGeom prst="rect">
            <a:avLst/>
          </a:prstGeom>
        </p:spPr>
      </p:pic>
      <p:pic>
        <p:nvPicPr>
          <p:cNvPr id="217" name="Graphic 216" descr="Group brainstorm">
            <a:extLst>
              <a:ext uri="{FF2B5EF4-FFF2-40B4-BE49-F238E27FC236}">
                <a16:creationId xmlns:a16="http://schemas.microsoft.com/office/drawing/2014/main" id="{0F4BD092-4C95-4ED2-8967-FF4A533BFE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54346" y="6008540"/>
            <a:ext cx="468310" cy="468310"/>
          </a:xfrm>
          <a:prstGeom prst="rect">
            <a:avLst/>
          </a:prstGeom>
        </p:spPr>
      </p:pic>
      <p:sp>
        <p:nvSpPr>
          <p:cNvPr id="26" name="TextBox 25">
            <a:extLst>
              <a:ext uri="{FF2B5EF4-FFF2-40B4-BE49-F238E27FC236}">
                <a16:creationId xmlns:a16="http://schemas.microsoft.com/office/drawing/2014/main" id="{16A2E1BE-F648-43BC-9E4C-BF294136C53A}"/>
              </a:ext>
            </a:extLst>
          </p:cNvPr>
          <p:cNvSpPr txBox="1"/>
          <p:nvPr/>
        </p:nvSpPr>
        <p:spPr>
          <a:xfrm>
            <a:off x="4719278" y="278296"/>
            <a:ext cx="3512760" cy="369332"/>
          </a:xfrm>
          <a:prstGeom prst="rect">
            <a:avLst/>
          </a:prstGeom>
          <a:solidFill>
            <a:srgbClr val="FFFF00"/>
          </a:solidFill>
        </p:spPr>
        <p:txBody>
          <a:bodyPr wrap="square" rtlCol="0">
            <a:spAutoFit/>
          </a:bodyPr>
          <a:lstStyle/>
          <a:p>
            <a:r>
              <a:rPr lang="en-AU"/>
              <a:t>Need to update with new dates</a:t>
            </a:r>
          </a:p>
        </p:txBody>
      </p:sp>
    </p:spTree>
    <p:extLst>
      <p:ext uri="{BB962C8B-B14F-4D97-AF65-F5344CB8AC3E}">
        <p14:creationId xmlns:p14="http://schemas.microsoft.com/office/powerpoint/2010/main" val="3240328955"/>
      </p:ext>
    </p:extLst>
  </p:cSld>
  <p:clrMapOvr>
    <a:masterClrMapping/>
  </p:clrMapOvr>
</p:sld>
</file>

<file path=ppt/theme/theme1.xml><?xml version="1.0" encoding="utf-8"?>
<a:theme xmlns:a="http://schemas.openxmlformats.org/drawingml/2006/main" name="Office Theme">
  <a:themeElements>
    <a:clrScheme name="AEMO PPT 2018">
      <a:dk1>
        <a:srgbClr val="222324"/>
      </a:dk1>
      <a:lt1>
        <a:srgbClr val="FFFFFF"/>
      </a:lt1>
      <a:dk2>
        <a:srgbClr val="000000"/>
      </a:dk2>
      <a:lt2>
        <a:srgbClr val="E0E8EA"/>
      </a:lt2>
      <a:accent1>
        <a:srgbClr val="C41230"/>
      </a:accent1>
      <a:accent2>
        <a:srgbClr val="360F3C"/>
      </a:accent2>
      <a:accent3>
        <a:srgbClr val="F37421"/>
      </a:accent3>
      <a:accent4>
        <a:srgbClr val="FFC222"/>
      </a:accent4>
      <a:accent5>
        <a:srgbClr val="82859C"/>
      </a:accent5>
      <a:accent6>
        <a:srgbClr val="B3E0EE"/>
      </a:accent6>
      <a:hlink>
        <a:srgbClr val="C41230"/>
      </a:hlink>
      <a:folHlink>
        <a:srgbClr val="C4123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 A4 v2.potx" id="{56C674FB-5903-4E08-9F7A-81B5291517EA}" vid="{3EC44A36-076D-48EC-9FED-1333FF133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2964DDED0EC4A8D459028649F1056" ma:contentTypeVersion="15" ma:contentTypeDescription="Create a new document." ma:contentTypeScope="" ma:versionID="d47a32df3ba9ee044eec71e353ccdb92">
  <xsd:schema xmlns:xsd="http://www.w3.org/2001/XMLSchema" xmlns:xs="http://www.w3.org/2001/XMLSchema" xmlns:p="http://schemas.microsoft.com/office/2006/metadata/properties" xmlns:ns2="99eba8f5-7fec-4c00-afe1-f2f2944c28a7" xmlns:ns3="ff08f022-2cdc-49e5-914c-f7e666dadb4c" targetNamespace="http://schemas.microsoft.com/office/2006/metadata/properties" ma:root="true" ma:fieldsID="385747eb7925e3735996435d291e4324" ns2:_="" ns3:_="">
    <xsd:import namespace="99eba8f5-7fec-4c00-afe1-f2f2944c28a7"/>
    <xsd:import namespace="ff08f022-2cdc-49e5-914c-f7e666dadb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Date" minOccurs="0"/>
                <xsd:element ref="ns2:Comment"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ba8f5-7fec-4c00-afe1-f2f2944c2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 ma:index="20" nillable="true" ma:displayName="Date" ma:format="DateOnly" ma:internalName="Date">
      <xsd:simpleType>
        <xsd:restriction base="dms:DateTime"/>
      </xsd:simpleType>
    </xsd:element>
    <xsd:element name="Comment" ma:index="21" nillable="true" ma:displayName="Comment" ma:description="Additional info about the doc" ma:format="Dropdown" ma:internalName="Comment">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08f022-2cdc-49e5-914c-f7e666dadb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99eba8f5-7fec-4c00-afe1-f2f2944c28a7" xsi:nil="true"/>
    <Comment xmlns="99eba8f5-7fec-4c00-afe1-f2f2944c28a7" xsi:nil="true"/>
  </documentManagement>
</p:properties>
</file>

<file path=customXml/itemProps1.xml><?xml version="1.0" encoding="utf-8"?>
<ds:datastoreItem xmlns:ds="http://schemas.openxmlformats.org/officeDocument/2006/customXml" ds:itemID="{2C6484B1-C026-42EB-86B8-A07FE40BD8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ba8f5-7fec-4c00-afe1-f2f2944c28a7"/>
    <ds:schemaRef ds:uri="ff08f022-2cdc-49e5-914c-f7e666dad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B58D7C-F3BD-4BE0-85CB-D36468012EA6}">
  <ds:schemaRefs>
    <ds:schemaRef ds:uri="http://schemas.microsoft.com/sharepoint/v3/contenttype/forms"/>
  </ds:schemaRefs>
</ds:datastoreItem>
</file>

<file path=customXml/itemProps3.xml><?xml version="1.0" encoding="utf-8"?>
<ds:datastoreItem xmlns:ds="http://schemas.openxmlformats.org/officeDocument/2006/customXml" ds:itemID="{E261CE80-04B0-4325-95A9-E7D555045A4F}">
  <ds:schemaRefs>
    <ds:schemaRef ds:uri="http://purl.org/dc/terms/"/>
    <ds:schemaRef ds:uri="http://schemas.openxmlformats.org/package/2006/metadata/core-properties"/>
    <ds:schemaRef ds:uri="99eba8f5-7fec-4c00-afe1-f2f2944c28a7"/>
    <ds:schemaRef ds:uri="http://schemas.microsoft.com/office/2006/documentManagement/types"/>
    <ds:schemaRef ds:uri="http://schemas.microsoft.com/office/infopath/2007/PartnerControls"/>
    <ds:schemaRef ds:uri="http://purl.org/dc/elements/1.1/"/>
    <ds:schemaRef ds:uri="http://schemas.microsoft.com/office/2006/metadata/properties"/>
    <ds:schemaRef ds:uri="ff08f022-2cdc-49e5-914c-f7e666dadb4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35</Slides>
  <Notes>11</Notes>
  <HiddenSlides>1</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5MS &amp; GS Program General Information Session </vt:lpstr>
      <vt:lpstr>Welcome and Introduction</vt:lpstr>
      <vt:lpstr>Purpose of the Information Session</vt:lpstr>
      <vt:lpstr>Agenda</vt:lpstr>
      <vt:lpstr>The Speakers</vt:lpstr>
      <vt:lpstr>Questions &amp; Feedback</vt:lpstr>
      <vt:lpstr>Recap on the 5MS Program</vt:lpstr>
      <vt:lpstr>5MS Background</vt:lpstr>
      <vt:lpstr>5MS Roadmap</vt:lpstr>
      <vt:lpstr>The 5MS Working Groups are AEMO’s framework to facilitate two-way communication with Industry</vt:lpstr>
      <vt:lpstr>Industry Engagement framework</vt:lpstr>
      <vt:lpstr>AEMO 5MS Program Update</vt:lpstr>
      <vt:lpstr>5MS Program timeline</vt:lpstr>
      <vt:lpstr>Six months looking back</vt:lpstr>
      <vt:lpstr>A forward view: 2020-2021</vt:lpstr>
      <vt:lpstr>A forward view: 2022</vt:lpstr>
      <vt:lpstr>How are market participants impacted by the 5MS and GS rules?</vt:lpstr>
      <vt:lpstr>PowerPoint Presentation</vt:lpstr>
      <vt:lpstr>What is changing? -</vt:lpstr>
      <vt:lpstr>Impact by Participant Type </vt:lpstr>
      <vt:lpstr>PowerPoint Presentation</vt:lpstr>
      <vt:lpstr>Some criteria is more important than others</vt:lpstr>
      <vt:lpstr>Market Trial </vt:lpstr>
      <vt:lpstr>Participant Testing – what testing opportunities are there for particants</vt:lpstr>
      <vt:lpstr>AEMO 5MS Testing Environments</vt:lpstr>
      <vt:lpstr>Participant Testing Types</vt:lpstr>
      <vt:lpstr>5MS Program Timeline Level 1 &amp; Level 2 Milestones relating to Readiness and Participant Testing</vt:lpstr>
      <vt:lpstr>Industry Readiness – how is the industry progressing?</vt:lpstr>
      <vt:lpstr>Readiness approach</vt:lpstr>
      <vt:lpstr>Readiness reporting approach</vt:lpstr>
      <vt:lpstr>Reporting Criteria</vt:lpstr>
      <vt:lpstr>Summary of results so far  </vt:lpstr>
      <vt:lpstr>How can I learn more?</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5MS &amp; GS Program General Information Session</dc:title>
  <dc:creator>Anne-Marie McCague</dc:creator>
  <cp:revision>61</cp:revision>
  <cp:lastPrinted>2020-07-30T23:23:35Z</cp:lastPrinted>
  <dcterms:created xsi:type="dcterms:W3CDTF">2020-07-28T07:40:30Z</dcterms:created>
  <dcterms:modified xsi:type="dcterms:W3CDTF">2021-06-04T05:21:05Z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0x010100A0E2964DDED0EC4A8D459028649F1056</vt:lpwstr>
  </property>
  <property fmtid="{D5CDD505-2E9C-101B-9397-08002B2CF9AE}" pid="3" name="_dlc_DocIdItemGuid">
    <vt:lpwstr>7f5636d6-6730-44bb-8345-5cab62750a8c</vt:lpwstr>
  </property>
</Properties>
</file>