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855" r:id="rId6"/>
    <p:sldId id="859" r:id="rId7"/>
    <p:sldId id="856" r:id="rId8"/>
    <p:sldId id="928" r:id="rId9"/>
    <p:sldId id="1097" r:id="rId10"/>
    <p:sldId id="860" r:id="rId11"/>
    <p:sldId id="861" r:id="rId12"/>
    <p:sldId id="862" r:id="rId13"/>
    <p:sldId id="863" r:id="rId14"/>
    <p:sldId id="276" r:id="rId15"/>
    <p:sldId id="772" r:id="rId16"/>
    <p:sldId id="1090" r:id="rId17"/>
    <p:sldId id="813" r:id="rId18"/>
    <p:sldId id="927" r:id="rId19"/>
    <p:sldId id="929" r:id="rId20"/>
    <p:sldId id="930" r:id="rId21"/>
    <p:sldId id="868" r:id="rId22"/>
    <p:sldId id="1095" r:id="rId2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Morona" initials="MM" lastIdx="11" clrIdx="0">
    <p:extLst>
      <p:ext uri="{19B8F6BF-5375-455C-9EA6-DF929625EA0E}">
        <p15:presenceInfo xmlns:p15="http://schemas.microsoft.com/office/powerpoint/2012/main" userId="S::Monica.Morona@aemo.com.au::324e14b8-f8c8-4cb4-88d7-abe59cadc0d0" providerId="AD"/>
      </p:ext>
    </p:extLst>
  </p:cmAuthor>
  <p:cmAuthor id="2" name="Monica Morona" initials="MM [2]" lastIdx="1" clrIdx="1">
    <p:extLst>
      <p:ext uri="{19B8F6BF-5375-455C-9EA6-DF929625EA0E}">
        <p15:presenceInfo xmlns:p15="http://schemas.microsoft.com/office/powerpoint/2012/main" userId="S-1-5-21-256186967-1468483519-2110688028-65896" providerId="AD"/>
      </p:ext>
    </p:extLst>
  </p:cmAuthor>
  <p:cmAuthor id="3" name="Emily Brodie" initials="EB" lastIdx="3" clrIdx="2">
    <p:extLst>
      <p:ext uri="{19B8F6BF-5375-455C-9EA6-DF929625EA0E}">
        <p15:presenceInfo xmlns:p15="http://schemas.microsoft.com/office/powerpoint/2012/main" userId="S::Emily.Brodie@aemo.com.au::49ce462e-3502-4f24-a4dc-37209137f68b" providerId="AD"/>
      </p:ext>
    </p:extLst>
  </p:cmAuthor>
  <p:cmAuthor id="4" name="Graeme Windley" initials="GW" lastIdx="1" clrIdx="3">
    <p:extLst>
      <p:ext uri="{19B8F6BF-5375-455C-9EA6-DF929625EA0E}">
        <p15:presenceInfo xmlns:p15="http://schemas.microsoft.com/office/powerpoint/2012/main" userId="S::Graeme.Windley@aemo.com.au::6dc60971-c5ff-443d-8838-4a7e2fb0f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6C0"/>
    <a:srgbClr val="92D050"/>
    <a:srgbClr val="CCFF99"/>
    <a:srgbClr val="E0E8EA"/>
    <a:srgbClr val="E2EFDA"/>
    <a:srgbClr val="CCFFCC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88331" autoAdjust="0"/>
  </p:normalViewPr>
  <p:slideViewPr>
    <p:cSldViewPr snapToGrid="0">
      <p:cViewPr varScale="1">
        <p:scale>
          <a:sx n="112" d="100"/>
          <a:sy n="112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50368-C231-424B-8EDC-C5EA884CC8D2}" type="datetimeFigureOut">
              <a:rPr lang="en-AU" smtClean="0"/>
              <a:t>22/08/2021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E090-26EF-450E-97B6-379DF3249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15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25E48-7303-4C99-A797-AD8A06121544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168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E090-26EF-450E-97B6-379DF324908B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20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E090-26EF-450E-97B6-379DF324908B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37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539"/>
              </a:spcAft>
            </a:pPr>
            <a:r>
              <a:rPr lang="en-AU" sz="1200" dirty="0"/>
              <a:t>Context and Background</a:t>
            </a:r>
          </a:p>
          <a:p>
            <a:pPr marL="171450" indent="-171450">
              <a:spcBef>
                <a:spcPts val="0"/>
              </a:spcBef>
              <a:spcAft>
                <a:spcPts val="1539"/>
              </a:spcAft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171450" indent="-171450">
              <a:spcBef>
                <a:spcPts val="0"/>
              </a:spcBef>
              <a:spcAft>
                <a:spcPts val="1539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Power of Choice program was implemented with a “big bang” approach</a:t>
            </a:r>
          </a:p>
          <a:p>
            <a:pPr marL="171450" indent="-171450">
              <a:spcBef>
                <a:spcPts val="0"/>
              </a:spcBef>
              <a:spcAft>
                <a:spcPts val="1539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For 5MS and GS, Industry has consistently flagged a preference for a phased implementation that avoids a big bang implementation</a:t>
            </a:r>
          </a:p>
          <a:p>
            <a:pPr marL="171450" indent="-171450">
              <a:spcBef>
                <a:spcPts val="0"/>
              </a:spcBef>
              <a:spcAft>
                <a:spcPts val="1539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The mandated dates for market start assume a level of preparatory activity e.g. 5MS metering transition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539"/>
              </a:spcAft>
              <a:buFont typeface="Arial" panose="020B0604020202020204" pitchFamily="34" charset="0"/>
              <a:buChar char="•"/>
            </a:pPr>
            <a:r>
              <a:rPr lang="en-AU" sz="2566" dirty="0"/>
              <a:t>Individual workstreams (systems, procedures) have proposed transitional approaches within key areas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539"/>
              </a:spcAft>
              <a:buFont typeface="Arial" panose="020B0604020202020204" pitchFamily="34" charset="0"/>
              <a:buChar char="•"/>
            </a:pPr>
            <a:r>
              <a:rPr lang="en-AU" sz="2566" dirty="0"/>
              <a:t>Transition Strategy consolidates those individual approaches in-line with the objectives to enable a program level approach to be formalised</a:t>
            </a:r>
          </a:p>
          <a:p>
            <a:pPr marL="800100" lvl="1" indent="-342900">
              <a:spcAft>
                <a:spcPts val="1539"/>
              </a:spcAft>
              <a:buFont typeface="Arial" panose="020B0604020202020204" pitchFamily="34" charset="0"/>
              <a:buChar char="•"/>
            </a:pPr>
            <a:r>
              <a:rPr lang="en-AU" sz="2395" dirty="0"/>
              <a:t>Present this as a </a:t>
            </a:r>
            <a:r>
              <a:rPr lang="en-AU" sz="2395" dirty="0" err="1"/>
              <a:t>strawperson</a:t>
            </a:r>
            <a:endParaRPr lang="en-AU" sz="2395" dirty="0"/>
          </a:p>
          <a:p>
            <a:pPr marL="457200" indent="-457200">
              <a:spcAft>
                <a:spcPts val="1539"/>
              </a:spcAft>
              <a:buFont typeface="Arial" panose="020B0604020202020204" pitchFamily="34" charset="0"/>
              <a:buChar char="•"/>
            </a:pPr>
            <a:r>
              <a:rPr lang="en-AU" sz="2737" dirty="0"/>
              <a:t>Our challenge: </a:t>
            </a:r>
          </a:p>
          <a:p>
            <a:pPr marL="800100" lvl="1" indent="-342900">
              <a:spcAft>
                <a:spcPts val="1539"/>
              </a:spcAft>
              <a:buFont typeface="Arial" panose="020B0604020202020204" pitchFamily="34" charset="0"/>
              <a:buChar char="•"/>
            </a:pPr>
            <a:r>
              <a:rPr lang="en-AU" sz="2395" dirty="0"/>
              <a:t>Develop transition plan, considering industry positions, into an  integrated whole that best meets the transition strategy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AF0D-BB21-49A3-BE26-E6FB4B125E3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7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55AF0A9-B75F-4CE4-B6F5-9C9C91644E71}"/>
              </a:ext>
            </a:extLst>
          </p:cNvPr>
          <p:cNvGrpSpPr/>
          <p:nvPr userDrawn="1"/>
        </p:nvGrpSpPr>
        <p:grpSpPr>
          <a:xfrm>
            <a:off x="-3171489" y="4738399"/>
            <a:ext cx="12801436" cy="3019357"/>
            <a:chOff x="-2935513" y="4064389"/>
            <a:chExt cx="15659100" cy="3693368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472C06F-2F73-4B39-8BAB-A874F77BACE5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-2935513" y="4166205"/>
              <a:ext cx="11139999" cy="3591552"/>
            </a:xfrm>
            <a:custGeom>
              <a:avLst/>
              <a:gdLst>
                <a:gd name="T0" fmla="*/ 6807 w 8055"/>
                <a:gd name="T1" fmla="*/ 1082 h 2594"/>
                <a:gd name="T2" fmla="*/ 3279 w 8055"/>
                <a:gd name="T3" fmla="*/ 786 h 2594"/>
                <a:gd name="T4" fmla="*/ 1046 w 8055"/>
                <a:gd name="T5" fmla="*/ 5 h 2594"/>
                <a:gd name="T6" fmla="*/ 1063 w 8055"/>
                <a:gd name="T7" fmla="*/ 6 h 2594"/>
                <a:gd name="T8" fmla="*/ 0 w 8055"/>
                <a:gd name="T9" fmla="*/ 292 h 2594"/>
                <a:gd name="T10" fmla="*/ 1311 w 8055"/>
                <a:gd name="T11" fmla="*/ 482 h 2594"/>
                <a:gd name="T12" fmla="*/ 3231 w 8055"/>
                <a:gd name="T13" fmla="*/ 1898 h 2594"/>
                <a:gd name="T14" fmla="*/ 5831 w 8055"/>
                <a:gd name="T15" fmla="*/ 1722 h 2594"/>
                <a:gd name="T16" fmla="*/ 8055 w 8055"/>
                <a:gd name="T17" fmla="*/ 1346 h 2594"/>
                <a:gd name="T18" fmla="*/ 8055 w 8055"/>
                <a:gd name="T19" fmla="*/ 1098 h 2594"/>
                <a:gd name="T20" fmla="*/ 6807 w 8055"/>
                <a:gd name="T21" fmla="*/ 108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5" h="2594">
                  <a:moveTo>
                    <a:pt x="6807" y="1082"/>
                  </a:moveTo>
                  <a:cubicBezTo>
                    <a:pt x="5911" y="1330"/>
                    <a:pt x="4872" y="1860"/>
                    <a:pt x="3279" y="786"/>
                  </a:cubicBezTo>
                  <a:cubicBezTo>
                    <a:pt x="2364" y="169"/>
                    <a:pt x="1673" y="0"/>
                    <a:pt x="1046" y="5"/>
                  </a:cubicBezTo>
                  <a:cubicBezTo>
                    <a:pt x="1057" y="6"/>
                    <a:pt x="1063" y="6"/>
                    <a:pt x="1063" y="6"/>
                  </a:cubicBezTo>
                  <a:cubicBezTo>
                    <a:pt x="1063" y="6"/>
                    <a:pt x="530" y="57"/>
                    <a:pt x="0" y="292"/>
                  </a:cubicBezTo>
                  <a:cubicBezTo>
                    <a:pt x="399" y="260"/>
                    <a:pt x="917" y="274"/>
                    <a:pt x="1311" y="482"/>
                  </a:cubicBezTo>
                  <a:cubicBezTo>
                    <a:pt x="2055" y="874"/>
                    <a:pt x="2783" y="1610"/>
                    <a:pt x="3231" y="1898"/>
                  </a:cubicBezTo>
                  <a:cubicBezTo>
                    <a:pt x="3598" y="2134"/>
                    <a:pt x="4463" y="2594"/>
                    <a:pt x="5831" y="1722"/>
                  </a:cubicBezTo>
                  <a:cubicBezTo>
                    <a:pt x="7199" y="850"/>
                    <a:pt x="8055" y="1346"/>
                    <a:pt x="8055" y="1346"/>
                  </a:cubicBezTo>
                  <a:cubicBezTo>
                    <a:pt x="8055" y="1098"/>
                    <a:pt x="8055" y="1098"/>
                    <a:pt x="8055" y="1098"/>
                  </a:cubicBezTo>
                  <a:cubicBezTo>
                    <a:pt x="8055" y="1098"/>
                    <a:pt x="7703" y="834"/>
                    <a:pt x="6807" y="1082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360F3C">
                    <a:alpha val="70000"/>
                  </a:srgbClr>
                </a:gs>
                <a:gs pos="57000">
                  <a:srgbClr val="5C1C8C">
                    <a:alpha val="20000"/>
                  </a:srgbClr>
                </a:gs>
                <a:gs pos="94000">
                  <a:srgbClr val="C72032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BDC0F06-172D-4ABF-B968-903A61518BDF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738333" y="4064389"/>
              <a:ext cx="5985254" cy="2631276"/>
            </a:xfrm>
            <a:custGeom>
              <a:avLst/>
              <a:gdLst>
                <a:gd name="T0" fmla="*/ 2196 w 4328"/>
                <a:gd name="T1" fmla="*/ 1896 h 1900"/>
                <a:gd name="T2" fmla="*/ 2448 w 4328"/>
                <a:gd name="T3" fmla="*/ 992 h 1900"/>
                <a:gd name="T4" fmla="*/ 4328 w 4328"/>
                <a:gd name="T5" fmla="*/ 80 h 1900"/>
                <a:gd name="T6" fmla="*/ 1632 w 4328"/>
                <a:gd name="T7" fmla="*/ 420 h 1900"/>
                <a:gd name="T8" fmla="*/ 248 w 4328"/>
                <a:gd name="T9" fmla="*/ 1900 h 1900"/>
                <a:gd name="T10" fmla="*/ 2196 w 4328"/>
                <a:gd name="T11" fmla="*/ 18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8" h="1900">
                  <a:moveTo>
                    <a:pt x="2196" y="1896"/>
                  </a:moveTo>
                  <a:cubicBezTo>
                    <a:pt x="2196" y="1896"/>
                    <a:pt x="2113" y="1475"/>
                    <a:pt x="2448" y="992"/>
                  </a:cubicBezTo>
                  <a:cubicBezTo>
                    <a:pt x="2992" y="208"/>
                    <a:pt x="4328" y="80"/>
                    <a:pt x="4328" y="80"/>
                  </a:cubicBezTo>
                  <a:cubicBezTo>
                    <a:pt x="4328" y="80"/>
                    <a:pt x="3161" y="0"/>
                    <a:pt x="1632" y="420"/>
                  </a:cubicBezTo>
                  <a:cubicBezTo>
                    <a:pt x="0" y="868"/>
                    <a:pt x="248" y="1900"/>
                    <a:pt x="248" y="1900"/>
                  </a:cubicBezTo>
                  <a:lnTo>
                    <a:pt x="2196" y="1896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D93B50">
                    <a:alpha val="50000"/>
                  </a:srgbClr>
                </a:gs>
                <a:gs pos="0">
                  <a:srgbClr val="C72032">
                    <a:alpha val="80000"/>
                  </a:srgbClr>
                </a:gs>
                <a:gs pos="95575">
                  <a:srgbClr val="5C1C8C">
                    <a:alpha val="35000"/>
                  </a:srgb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9E9ED6-D0E9-4818-A55E-FEFC2F0CD6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263525 w 12192000"/>
              <a:gd name="connsiteY0" fmla="*/ 260350 h 6858000"/>
              <a:gd name="connsiteX1" fmla="*/ 263525 w 12192000"/>
              <a:gd name="connsiteY1" fmla="*/ 6597650 h 6858000"/>
              <a:gd name="connsiteX2" fmla="*/ 11928475 w 12192000"/>
              <a:gd name="connsiteY2" fmla="*/ 6597650 h 6858000"/>
              <a:gd name="connsiteX3" fmla="*/ 11928475 w 12192000"/>
              <a:gd name="connsiteY3" fmla="*/ 2603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63525" y="260350"/>
                </a:moveTo>
                <a:lnTo>
                  <a:pt x="263525" y="6597650"/>
                </a:lnTo>
                <a:lnTo>
                  <a:pt x="11928475" y="6597650"/>
                </a:lnTo>
                <a:lnTo>
                  <a:pt x="11928475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59B4D-39E2-4A2E-8A5C-95726E785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00" y="2350800"/>
            <a:ext cx="68580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AB51E-A732-4105-AAF9-C4C49128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00" y="4899600"/>
            <a:ext cx="6858000" cy="6264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216FF-48D2-43CC-A7A2-6B66955A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903" y="6230848"/>
            <a:ext cx="4320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81F68-4976-451A-B2E9-79BCBD2F70C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4901-5DA8-4CDF-9DD6-0DFA004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8872" y="6230848"/>
            <a:ext cx="13020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7F1EC3-02D7-4D7D-9D89-208A04242627}" type="datetime1">
              <a:rPr lang="en-AU" smtClean="0"/>
              <a:t>22/08/2021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B57D-1C5A-4936-973A-C09D58DA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5503" y="6230848"/>
            <a:ext cx="40023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Example footer text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19888-40C2-4948-8D49-4AD611401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40" y="728074"/>
            <a:ext cx="3024336" cy="9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B70B14-71BF-4D10-B3DA-12193BF02EE1}"/>
              </a:ext>
            </a:extLst>
          </p:cNvPr>
          <p:cNvSpPr/>
          <p:nvPr userDrawn="1"/>
        </p:nvSpPr>
        <p:spPr>
          <a:xfrm>
            <a:off x="0" y="0"/>
            <a:ext cx="2951560" cy="6858000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023EC-89BA-427F-B659-C9BA6F7C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0" y="457200"/>
            <a:ext cx="2486700" cy="1324800"/>
          </a:xfrm>
        </p:spPr>
        <p:txBody>
          <a:bodyPr anchor="t" anchorCtr="0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789DB-5346-49A4-93BC-CE824ABD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51360" y="457200"/>
            <a:ext cx="5793740" cy="562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ED3C4-6241-480A-9C80-94FA28B6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800" y="3117600"/>
            <a:ext cx="2486700" cy="1846800"/>
          </a:xfr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E93A-F35B-437B-B683-A13F8549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2E0D-3A4B-4C15-9D3F-DC9C5BFF0673}" type="datetime1">
              <a:rPr lang="en-AU" smtClean="0"/>
              <a:t>22/08/2021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D30DB-3BC0-4933-B267-A5A1205A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EDBB3-96E6-4EEA-931F-DB7B9E14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7EC157-C339-420E-8E85-22C880923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7" y="6250625"/>
            <a:ext cx="1302050" cy="4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963E6EB-8CED-4108-B6F2-E6D13942F327}"/>
              </a:ext>
            </a:extLst>
          </p:cNvPr>
          <p:cNvGrpSpPr/>
          <p:nvPr userDrawn="1"/>
        </p:nvGrpSpPr>
        <p:grpSpPr>
          <a:xfrm>
            <a:off x="-3171489" y="4738399"/>
            <a:ext cx="12801436" cy="3019357"/>
            <a:chOff x="-2935513" y="4064389"/>
            <a:chExt cx="15659100" cy="369336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666E238F-C6F1-48EE-9384-92F4A10A7D1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-2935513" y="4166205"/>
              <a:ext cx="11139999" cy="3591552"/>
            </a:xfrm>
            <a:custGeom>
              <a:avLst/>
              <a:gdLst>
                <a:gd name="T0" fmla="*/ 6807 w 8055"/>
                <a:gd name="T1" fmla="*/ 1082 h 2594"/>
                <a:gd name="T2" fmla="*/ 3279 w 8055"/>
                <a:gd name="T3" fmla="*/ 786 h 2594"/>
                <a:gd name="T4" fmla="*/ 1046 w 8055"/>
                <a:gd name="T5" fmla="*/ 5 h 2594"/>
                <a:gd name="T6" fmla="*/ 1063 w 8055"/>
                <a:gd name="T7" fmla="*/ 6 h 2594"/>
                <a:gd name="T8" fmla="*/ 0 w 8055"/>
                <a:gd name="T9" fmla="*/ 292 h 2594"/>
                <a:gd name="T10" fmla="*/ 1311 w 8055"/>
                <a:gd name="T11" fmla="*/ 482 h 2594"/>
                <a:gd name="T12" fmla="*/ 3231 w 8055"/>
                <a:gd name="T13" fmla="*/ 1898 h 2594"/>
                <a:gd name="T14" fmla="*/ 5831 w 8055"/>
                <a:gd name="T15" fmla="*/ 1722 h 2594"/>
                <a:gd name="T16" fmla="*/ 8055 w 8055"/>
                <a:gd name="T17" fmla="*/ 1346 h 2594"/>
                <a:gd name="T18" fmla="*/ 8055 w 8055"/>
                <a:gd name="T19" fmla="*/ 1098 h 2594"/>
                <a:gd name="T20" fmla="*/ 6807 w 8055"/>
                <a:gd name="T21" fmla="*/ 108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5" h="2594">
                  <a:moveTo>
                    <a:pt x="6807" y="1082"/>
                  </a:moveTo>
                  <a:cubicBezTo>
                    <a:pt x="5911" y="1330"/>
                    <a:pt x="4872" y="1860"/>
                    <a:pt x="3279" y="786"/>
                  </a:cubicBezTo>
                  <a:cubicBezTo>
                    <a:pt x="2364" y="169"/>
                    <a:pt x="1673" y="0"/>
                    <a:pt x="1046" y="5"/>
                  </a:cubicBezTo>
                  <a:cubicBezTo>
                    <a:pt x="1057" y="6"/>
                    <a:pt x="1063" y="6"/>
                    <a:pt x="1063" y="6"/>
                  </a:cubicBezTo>
                  <a:cubicBezTo>
                    <a:pt x="1063" y="6"/>
                    <a:pt x="530" y="57"/>
                    <a:pt x="0" y="292"/>
                  </a:cubicBezTo>
                  <a:cubicBezTo>
                    <a:pt x="399" y="260"/>
                    <a:pt x="917" y="274"/>
                    <a:pt x="1311" y="482"/>
                  </a:cubicBezTo>
                  <a:cubicBezTo>
                    <a:pt x="2055" y="874"/>
                    <a:pt x="2783" y="1610"/>
                    <a:pt x="3231" y="1898"/>
                  </a:cubicBezTo>
                  <a:cubicBezTo>
                    <a:pt x="3598" y="2134"/>
                    <a:pt x="4463" y="2594"/>
                    <a:pt x="5831" y="1722"/>
                  </a:cubicBezTo>
                  <a:cubicBezTo>
                    <a:pt x="7199" y="850"/>
                    <a:pt x="8055" y="1346"/>
                    <a:pt x="8055" y="1346"/>
                  </a:cubicBezTo>
                  <a:cubicBezTo>
                    <a:pt x="8055" y="1098"/>
                    <a:pt x="8055" y="1098"/>
                    <a:pt x="8055" y="1098"/>
                  </a:cubicBezTo>
                  <a:cubicBezTo>
                    <a:pt x="8055" y="1098"/>
                    <a:pt x="7703" y="834"/>
                    <a:pt x="6807" y="1082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360F3C">
                    <a:alpha val="70000"/>
                  </a:srgbClr>
                </a:gs>
                <a:gs pos="57000">
                  <a:srgbClr val="5C1C8C">
                    <a:alpha val="20000"/>
                  </a:srgbClr>
                </a:gs>
                <a:gs pos="94000">
                  <a:srgbClr val="C72032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CB2B2F3D-67A7-4D54-903D-159DD3309EF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738333" y="4064389"/>
              <a:ext cx="5985254" cy="2631276"/>
            </a:xfrm>
            <a:custGeom>
              <a:avLst/>
              <a:gdLst>
                <a:gd name="T0" fmla="*/ 2196 w 4328"/>
                <a:gd name="T1" fmla="*/ 1896 h 1900"/>
                <a:gd name="T2" fmla="*/ 2448 w 4328"/>
                <a:gd name="T3" fmla="*/ 992 h 1900"/>
                <a:gd name="T4" fmla="*/ 4328 w 4328"/>
                <a:gd name="T5" fmla="*/ 80 h 1900"/>
                <a:gd name="T6" fmla="*/ 1632 w 4328"/>
                <a:gd name="T7" fmla="*/ 420 h 1900"/>
                <a:gd name="T8" fmla="*/ 248 w 4328"/>
                <a:gd name="T9" fmla="*/ 1900 h 1900"/>
                <a:gd name="T10" fmla="*/ 2196 w 4328"/>
                <a:gd name="T11" fmla="*/ 18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8" h="1900">
                  <a:moveTo>
                    <a:pt x="2196" y="1896"/>
                  </a:moveTo>
                  <a:cubicBezTo>
                    <a:pt x="2196" y="1896"/>
                    <a:pt x="2113" y="1475"/>
                    <a:pt x="2448" y="992"/>
                  </a:cubicBezTo>
                  <a:cubicBezTo>
                    <a:pt x="2992" y="208"/>
                    <a:pt x="4328" y="80"/>
                    <a:pt x="4328" y="80"/>
                  </a:cubicBezTo>
                  <a:cubicBezTo>
                    <a:pt x="4328" y="80"/>
                    <a:pt x="3161" y="0"/>
                    <a:pt x="1632" y="420"/>
                  </a:cubicBezTo>
                  <a:cubicBezTo>
                    <a:pt x="0" y="868"/>
                    <a:pt x="248" y="1900"/>
                    <a:pt x="248" y="1900"/>
                  </a:cubicBezTo>
                  <a:lnTo>
                    <a:pt x="2196" y="1896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D93B50">
                    <a:alpha val="50000"/>
                  </a:srgbClr>
                </a:gs>
                <a:gs pos="0">
                  <a:srgbClr val="C72032">
                    <a:alpha val="80000"/>
                  </a:srgbClr>
                </a:gs>
                <a:gs pos="95575">
                  <a:srgbClr val="5C1C8C">
                    <a:alpha val="35000"/>
                  </a:srgb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649FD-DC19-4DB8-B570-D76064413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16" y="2824337"/>
            <a:ext cx="3671168" cy="12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 userDrawn="1"/>
        </p:nvSpPr>
        <p:spPr>
          <a:xfrm>
            <a:off x="0" y="0"/>
            <a:ext cx="2951560" cy="6858000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0" y="457200"/>
            <a:ext cx="2486700" cy="1324800"/>
          </a:xfrm>
        </p:spPr>
        <p:txBody>
          <a:bodyPr anchor="t" anchorCtr="0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1843-2E5B-4231-A1DD-934B8B5F1D80}" type="datetime1">
              <a:rPr lang="en-AU" smtClean="0"/>
              <a:t>22/08/2021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5A8E53-6B2A-4241-96AC-8D49FD25D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0000" y="457199"/>
            <a:ext cx="5792400" cy="5626800"/>
          </a:xfrm>
        </p:spPr>
        <p:txBody>
          <a:bodyPr/>
          <a:lstStyle>
            <a:lvl1pPr marL="361950" indent="-36195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rabicPeriod"/>
              <a:defRPr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2188CD-9EED-4AB1-AD8C-73C0F80DE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7" y="6250625"/>
            <a:ext cx="1302050" cy="4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8D73-741E-4A3A-B8C4-124CE6BA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F620-32AE-46C9-9F22-DDE369B5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A0033-3118-46E0-9F01-3652AE36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F917-C0E2-4B29-9492-77983DAE452F}" type="datetime1">
              <a:rPr lang="en-AU" smtClean="0"/>
              <a:t>22/08/2021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95D5-0AEB-4D1D-8A60-9100F1F0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ED6E-F140-4083-9570-EFDF8AA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27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7475-FEE0-40F3-B487-DB82C280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FD0D-B4CE-41F4-9879-E575CB28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B86D-BED8-4F4E-A228-4A950239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BE62EC-19D3-4194-8056-0B06BF53AA44}" type="datetime1">
              <a:rPr lang="en-AU" smtClean="0"/>
              <a:t>22/08/2021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2DBD-604C-465E-B9D8-B4B22647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Example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E2D-E898-480E-8C7D-50D7E378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81F68-4976-451A-B2E9-79BCBD2F70CC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56308-505F-4C9D-B9BF-1868F7BF8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7" y="6250625"/>
            <a:ext cx="1302050" cy="4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75BD-C264-4D14-9F9C-5E355E6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E30A-9FDC-436A-82DC-AF6B205EB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646" y="1825625"/>
            <a:ext cx="4317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30723-81C3-4A18-9021-A93A3C56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3182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672F-28FD-447E-B5A2-6040CEC9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487E-A523-4DCD-BAA2-FCB070D27FB1}" type="datetime1">
              <a:rPr lang="en-AU" smtClean="0"/>
              <a:t>22/08/2021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E0952-34FB-4217-8FBC-774BE000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2B44-2702-4DE0-8F4B-297ACA78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38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46C0-76B2-4261-BBDE-BA8E9895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00" y="136800"/>
            <a:ext cx="6752700" cy="11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9673-06A6-4883-87B9-AEFCC485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501" y="1681163"/>
            <a:ext cx="432268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CD162-0697-49BE-8899-05FCFB71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5501" y="2505075"/>
            <a:ext cx="432268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E6007-785B-41D0-B932-2B4BFF073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3227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DF337-0335-4780-B1BA-0BBD0A42E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3227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2C4F8-CFFF-463C-BEA7-03012D7F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F41-7CC5-4B6E-9CBB-4E71D5DC190A}" type="datetime1">
              <a:rPr lang="en-AU" smtClean="0"/>
              <a:t>22/08/2021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5B21B-D917-4C2D-A86B-12BB20BC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006EB-F623-4403-A677-A9921610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57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7A25-6280-4D1F-8222-2DE5D168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B11E6-D675-4EEF-978E-E3878319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8F6-BAB2-46F2-A81B-9CA469200B7B}" type="datetime1">
              <a:rPr lang="en-AU" smtClean="0"/>
              <a:t>22/08/2021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DF87-D029-4429-9F21-882389F5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BC53C-4C4B-4FB5-B43A-F9255C9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41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BD13F-814C-4D3A-8EB6-2F028829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6ED7-AF26-4E66-8B24-9EE129A1DA30}" type="datetime1">
              <a:rPr lang="en-AU" smtClean="0"/>
              <a:t>22/08/2021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036C-D370-4FDE-B942-8258769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FD27-C193-40B6-BAF5-5C073FCA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3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 userDrawn="1"/>
        </p:nvSpPr>
        <p:spPr>
          <a:xfrm>
            <a:off x="0" y="0"/>
            <a:ext cx="2951560" cy="6858000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0" y="457200"/>
            <a:ext cx="2486700" cy="1324800"/>
          </a:xfrm>
        </p:spPr>
        <p:txBody>
          <a:bodyPr anchor="t" anchorCtr="0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16F7-0AE7-40B0-9C9D-0F9CBF82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360" y="457200"/>
            <a:ext cx="5793740" cy="562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FC6-B1F9-4548-AD13-D6EEFAE6D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800" y="3117600"/>
            <a:ext cx="2486700" cy="1846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E9CB-2014-414D-A14E-2C0FD198A4AB}" type="datetime1">
              <a:rPr lang="en-AU" smtClean="0"/>
              <a:t>22/08/2021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Example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11E4B-3A96-4BA8-A032-67B5456BA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7" y="6250625"/>
            <a:ext cx="1302050" cy="4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AA570C-1BBC-4CDB-A506-E6982C6B7BDD}"/>
              </a:ext>
            </a:extLst>
          </p:cNvPr>
          <p:cNvSpPr/>
          <p:nvPr userDrawn="1"/>
        </p:nvSpPr>
        <p:spPr>
          <a:xfrm>
            <a:off x="0" y="1"/>
            <a:ext cx="9144000" cy="1325563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3FF67-1633-4DD4-99C9-C98EEFE7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6" y="136526"/>
            <a:ext cx="6751334" cy="11890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BBB1-D145-40B9-81B9-93197AFA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5" y="1825625"/>
            <a:ext cx="87707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B31C-A208-4978-9A1D-EA4662D26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2319" y="6356351"/>
            <a:ext cx="130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7010-34C6-4CC7-8621-1930463A8199}" type="datetime1">
              <a:rPr lang="en-AU" smtClean="0"/>
              <a:t>22/08/2021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266F-310A-4449-8A29-6F1ACA0C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4002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Example footer text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F9F2-B7AF-45F0-96E3-4AB78790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356351"/>
            <a:ext cx="432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1AA2C-3FFA-48E8-B036-2C5DC3A52F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7" y="6250625"/>
            <a:ext cx="1302050" cy="4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001B86-1443-47EC-B6DC-846CE4E4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00" y="1491264"/>
            <a:ext cx="6858000" cy="2387600"/>
          </a:xfrm>
        </p:spPr>
        <p:txBody>
          <a:bodyPr/>
          <a:lstStyle/>
          <a:p>
            <a:r>
              <a:rPr lang="en-AU" dirty="0"/>
              <a:t>5MS &amp; GS Program Timelines </a:t>
            </a:r>
            <a:r>
              <a:rPr lang="en-AU" sz="2000" dirty="0"/>
              <a:t>(v1.0)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C830631-E8EA-4E44-9EB2-5A3508ECA112}"/>
              </a:ext>
            </a:extLst>
          </p:cNvPr>
          <p:cNvSpPr txBox="1">
            <a:spLocks/>
          </p:cNvSpPr>
          <p:nvPr/>
        </p:nvSpPr>
        <p:spPr>
          <a:xfrm>
            <a:off x="629100" y="3995928"/>
            <a:ext cx="7849880" cy="2508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sz="245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cap="all" dirty="0" err="1"/>
              <a:t>TUe</a:t>
            </a:r>
            <a:r>
              <a:rPr lang="en-AU" sz="2000" cap="all" dirty="0"/>
              <a:t> 17 </a:t>
            </a:r>
            <a:r>
              <a:rPr lang="en-AU" sz="2000" cap="all" dirty="0" err="1"/>
              <a:t>aUGUST</a:t>
            </a:r>
            <a:r>
              <a:rPr lang="en-AU" sz="2000" cap="all" dirty="0"/>
              <a:t> 2021</a:t>
            </a:r>
          </a:p>
          <a:p>
            <a:pPr>
              <a:spcAft>
                <a:spcPts val="1200"/>
              </a:spcAft>
            </a:pPr>
            <a:endParaRPr lang="en-AU" sz="1400" b="1" dirty="0"/>
          </a:p>
          <a:p>
            <a:pPr>
              <a:spcAft>
                <a:spcPts val="1200"/>
              </a:spcAft>
            </a:pPr>
            <a:endParaRPr lang="en-AU" sz="1400" b="1" dirty="0"/>
          </a:p>
          <a:p>
            <a:pPr>
              <a:spcAft>
                <a:spcPts val="1200"/>
              </a:spcAft>
            </a:pPr>
            <a:endParaRPr lang="en-AU" sz="1400" b="1" dirty="0"/>
          </a:p>
          <a:p>
            <a:pPr>
              <a:spcAft>
                <a:spcPts val="1200"/>
              </a:spcAft>
            </a:pP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83721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448-BF48-4CC4-A6E7-07DC97F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Level 2 Milestones – Settlements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954EFD-4E9E-47CE-8F07-1BD2EBA74E02}"/>
              </a:ext>
            </a:extLst>
          </p:cNvPr>
          <p:cNvGraphicFramePr>
            <a:graphicFrameLocks noGrp="1"/>
          </p:cNvGraphicFramePr>
          <p:nvPr/>
        </p:nvGraphicFramePr>
        <p:xfrm>
          <a:off x="0" y="1480448"/>
          <a:ext cx="9143976" cy="1490067"/>
        </p:xfrm>
        <a:graphic>
          <a:graphicData uri="http://schemas.openxmlformats.org/drawingml/2006/table">
            <a:tbl>
              <a:tblPr/>
              <a:tblGrid>
                <a:gridCol w="982266">
                  <a:extLst>
                    <a:ext uri="{9D8B030D-6E8A-4147-A177-3AD203B41FA5}">
                      <a16:colId xmlns:a16="http://schemas.microsoft.com/office/drawing/2014/main" val="138703770"/>
                    </a:ext>
                  </a:extLst>
                </a:gridCol>
                <a:gridCol w="982266">
                  <a:extLst>
                    <a:ext uri="{9D8B030D-6E8A-4147-A177-3AD203B41FA5}">
                      <a16:colId xmlns:a16="http://schemas.microsoft.com/office/drawing/2014/main" val="184896306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9592562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177608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37380670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732033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93610711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953760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7321932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781125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0002630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743540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9420856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29180661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856265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15854860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0343615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3340699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66010971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2300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444215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8559290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4295740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744926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1908842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7452479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8828006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914399664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886644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35545747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5021819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51128153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1776003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50092672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5440249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865778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672911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3061504"/>
                    </a:ext>
                  </a:extLst>
                </a:gridCol>
              </a:tblGrid>
              <a:tr h="305696">
                <a:tc rowSpan="2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24919"/>
                  </a:ext>
                </a:extLst>
              </a:tr>
              <a:tr h="191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12719"/>
                  </a:ext>
                </a:extLst>
              </a:tr>
              <a:tr h="836036"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kern="12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Settlements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1" kern="1200" dirty="0">
                        <a:solidFill>
                          <a:srgbClr val="FF0000"/>
                        </a:solidFill>
                        <a:latin typeface="+mn-lt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32369"/>
                  </a:ext>
                </a:extLst>
              </a:tr>
              <a:tr h="1569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8888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B0A4B4-E243-4ED6-AF79-658F91AE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77383"/>
              </p:ext>
            </p:extLst>
          </p:nvPr>
        </p:nvGraphicFramePr>
        <p:xfrm>
          <a:off x="1637551" y="3066370"/>
          <a:ext cx="7352150" cy="2774857"/>
        </p:xfrm>
        <a:graphic>
          <a:graphicData uri="http://schemas.openxmlformats.org/drawingml/2006/table">
            <a:tbl>
              <a:tblPr/>
              <a:tblGrid>
                <a:gridCol w="421298">
                  <a:extLst>
                    <a:ext uri="{9D8B030D-6E8A-4147-A177-3AD203B41FA5}">
                      <a16:colId xmlns:a16="http://schemas.microsoft.com/office/drawing/2014/main" val="2629953056"/>
                    </a:ext>
                  </a:extLst>
                </a:gridCol>
                <a:gridCol w="3281989">
                  <a:extLst>
                    <a:ext uri="{9D8B030D-6E8A-4147-A177-3AD203B41FA5}">
                      <a16:colId xmlns:a16="http://schemas.microsoft.com/office/drawing/2014/main" val="2366391826"/>
                    </a:ext>
                  </a:extLst>
                </a:gridCol>
                <a:gridCol w="848509">
                  <a:extLst>
                    <a:ext uri="{9D8B030D-6E8A-4147-A177-3AD203B41FA5}">
                      <a16:colId xmlns:a16="http://schemas.microsoft.com/office/drawing/2014/main" val="3784885309"/>
                    </a:ext>
                  </a:extLst>
                </a:gridCol>
                <a:gridCol w="992324">
                  <a:extLst>
                    <a:ext uri="{9D8B030D-6E8A-4147-A177-3AD203B41FA5}">
                      <a16:colId xmlns:a16="http://schemas.microsoft.com/office/drawing/2014/main" val="1015848270"/>
                    </a:ext>
                  </a:extLst>
                </a:gridCol>
                <a:gridCol w="666929">
                  <a:extLst>
                    <a:ext uri="{9D8B030D-6E8A-4147-A177-3AD203B41FA5}">
                      <a16:colId xmlns:a16="http://schemas.microsoft.com/office/drawing/2014/main" val="2709164181"/>
                    </a:ext>
                  </a:extLst>
                </a:gridCol>
                <a:gridCol w="1141101">
                  <a:extLst>
                    <a:ext uri="{9D8B030D-6E8A-4147-A177-3AD203B41FA5}">
                      <a16:colId xmlns:a16="http://schemas.microsoft.com/office/drawing/2014/main" val="1650546999"/>
                    </a:ext>
                  </a:extLst>
                </a:gridCol>
              </a:tblGrid>
              <a:tr h="219273">
                <a:tc gridSpan="4">
                  <a:txBody>
                    <a:bodyPr/>
                    <a:lstStyle/>
                    <a:p>
                      <a:pPr marL="72000" lvl="0" algn="l" fontAlgn="b"/>
                      <a:r>
                        <a:rPr lang="en-AU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A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Milestones (Program)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lvl="0" algn="l" fontAlgn="b"/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0573"/>
                  </a:ext>
                </a:extLst>
              </a:tr>
              <a:tr h="155284"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Milestone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Target Date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Expected Date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62961"/>
                  </a:ext>
                </a:extLst>
              </a:tr>
              <a:tr h="220956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1 published by AEMO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15-Oct-2019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15-Oct-2019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82000"/>
                  </a:ext>
                </a:extLst>
              </a:tr>
              <a:tr h="220956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Software drop for Package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01-Nov-2019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01-Nov-2019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66292"/>
                  </a:ext>
                </a:extLst>
              </a:tr>
              <a:tr h="220956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2 published by AEMO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15-Dec-2019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16-Dec-2019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55406"/>
                  </a:ext>
                </a:extLst>
              </a:tr>
              <a:tr h="220956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3 published by AEMO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31-Jan-2020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31-Jan-2020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33093"/>
                  </a:ext>
                </a:extLst>
              </a:tr>
              <a:tr h="220956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Software drop for Package 2 in 5MS Staging Environment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16-Mar-2020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16-Mar-2020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54873"/>
                  </a:ext>
                </a:extLst>
              </a:tr>
              <a:tr h="220956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Software drop for Package 3 in 5MS Staging Environment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15-May-2020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15-May-2020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93661"/>
                  </a:ext>
                </a:extLst>
              </a:tr>
              <a:tr h="220956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Development completed (internal)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31-May-2020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31-May-2020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51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27093-BF43-4A5D-BD34-A1E7C976BFC3}"/>
              </a:ext>
            </a:extLst>
          </p:cNvPr>
          <p:cNvGrpSpPr/>
          <p:nvPr/>
        </p:nvGrpSpPr>
        <p:grpSpPr>
          <a:xfrm>
            <a:off x="211022" y="3771413"/>
            <a:ext cx="1276993" cy="855508"/>
            <a:chOff x="234154" y="6070700"/>
            <a:chExt cx="1804196" cy="843974"/>
          </a:xfrm>
        </p:grpSpPr>
        <p:sp>
          <p:nvSpPr>
            <p:cNvPr id="17" name="Off-page Connector 138">
              <a:extLst>
                <a:ext uri="{FF2B5EF4-FFF2-40B4-BE49-F238E27FC236}">
                  <a16:creationId xmlns:a16="http://schemas.microsoft.com/office/drawing/2014/main" id="{46D8BCC8-63F5-44A0-BE6F-C6AC81C89A25}"/>
                </a:ext>
              </a:extLst>
            </p:cNvPr>
            <p:cNvSpPr/>
            <p:nvPr/>
          </p:nvSpPr>
          <p:spPr>
            <a:xfrm>
              <a:off x="234154" y="6105445"/>
              <a:ext cx="196078" cy="191748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18" name="Off-page Connector 139">
              <a:extLst>
                <a:ext uri="{FF2B5EF4-FFF2-40B4-BE49-F238E27FC236}">
                  <a16:creationId xmlns:a16="http://schemas.microsoft.com/office/drawing/2014/main" id="{D6CBBFB5-AA9E-4483-9A40-B06BA81D8513}"/>
                </a:ext>
              </a:extLst>
            </p:cNvPr>
            <p:cNvSpPr/>
            <p:nvPr/>
          </p:nvSpPr>
          <p:spPr>
            <a:xfrm>
              <a:off x="234154" y="6301473"/>
              <a:ext cx="196078" cy="191748"/>
            </a:xfrm>
            <a:prstGeom prst="flowChartOffpageConnector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19" name="Off-page Connector 140">
              <a:extLst>
                <a:ext uri="{FF2B5EF4-FFF2-40B4-BE49-F238E27FC236}">
                  <a16:creationId xmlns:a16="http://schemas.microsoft.com/office/drawing/2014/main" id="{9F1A5632-CEE9-436B-A981-D65CA733CFE4}"/>
                </a:ext>
              </a:extLst>
            </p:cNvPr>
            <p:cNvSpPr/>
            <p:nvPr/>
          </p:nvSpPr>
          <p:spPr>
            <a:xfrm>
              <a:off x="234154" y="6722926"/>
              <a:ext cx="196078" cy="191748"/>
            </a:xfrm>
            <a:prstGeom prst="flowChartOffpage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B81411-CEDC-4310-BD42-6E8F1D6BC6CD}"/>
                </a:ext>
              </a:extLst>
            </p:cNvPr>
            <p:cNvSpPr txBox="1"/>
            <p:nvPr/>
          </p:nvSpPr>
          <p:spPr>
            <a:xfrm>
              <a:off x="531832" y="6070700"/>
              <a:ext cx="1303318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complete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0CB873-FC26-4123-9A8A-59B50923D86A}"/>
                </a:ext>
              </a:extLst>
            </p:cNvPr>
            <p:cNvSpPr txBox="1"/>
            <p:nvPr/>
          </p:nvSpPr>
          <p:spPr>
            <a:xfrm>
              <a:off x="531831" y="6268077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on track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8EBD7F-2D20-43EA-BBE9-34FBF6E15E3D}"/>
                </a:ext>
              </a:extLst>
            </p:cNvPr>
            <p:cNvSpPr txBox="1"/>
            <p:nvPr/>
          </p:nvSpPr>
          <p:spPr>
            <a:xfrm>
              <a:off x="531831" y="6701361"/>
              <a:ext cx="15065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not achieved</a:t>
              </a:r>
            </a:p>
          </p:txBody>
        </p:sp>
        <p:sp>
          <p:nvSpPr>
            <p:cNvPr id="25" name="Off-page Connector 139">
              <a:extLst>
                <a:ext uri="{FF2B5EF4-FFF2-40B4-BE49-F238E27FC236}">
                  <a16:creationId xmlns:a16="http://schemas.microsoft.com/office/drawing/2014/main" id="{F26DA1B0-1853-40ED-92CD-750EEF240419}"/>
                </a:ext>
              </a:extLst>
            </p:cNvPr>
            <p:cNvSpPr/>
            <p:nvPr/>
          </p:nvSpPr>
          <p:spPr>
            <a:xfrm>
              <a:off x="234154" y="6520423"/>
              <a:ext cx="196078" cy="191748"/>
            </a:xfrm>
            <a:prstGeom prst="flowChartOffpageConnector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3809F7-2E10-4F1F-8DF1-5EC69ADFE364}"/>
                </a:ext>
              </a:extLst>
            </p:cNvPr>
            <p:cNvSpPr txBox="1"/>
            <p:nvPr/>
          </p:nvSpPr>
          <p:spPr>
            <a:xfrm>
              <a:off x="531831" y="6487027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at risk</a:t>
              </a:r>
            </a:p>
          </p:txBody>
        </p:sp>
      </p:grp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C5EF06FF-6F1E-46A4-8511-EC8C931B3FFD}"/>
              </a:ext>
            </a:extLst>
          </p:cNvPr>
          <p:cNvSpPr/>
          <p:nvPr/>
        </p:nvSpPr>
        <p:spPr>
          <a:xfrm>
            <a:off x="3780586" y="222548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L2-S1</a:t>
            </a:r>
          </a:p>
        </p:txBody>
      </p:sp>
      <p:sp>
        <p:nvSpPr>
          <p:cNvPr id="30" name="Flowchart: Off-page Connector 29">
            <a:extLst>
              <a:ext uri="{FF2B5EF4-FFF2-40B4-BE49-F238E27FC236}">
                <a16:creationId xmlns:a16="http://schemas.microsoft.com/office/drawing/2014/main" id="{55E67A93-AAE4-4833-B258-EDD6E6104B9E}"/>
              </a:ext>
            </a:extLst>
          </p:cNvPr>
          <p:cNvSpPr/>
          <p:nvPr/>
        </p:nvSpPr>
        <p:spPr>
          <a:xfrm>
            <a:off x="3905105" y="2141785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L2-S2</a:t>
            </a:r>
          </a:p>
        </p:txBody>
      </p:sp>
      <p:sp>
        <p:nvSpPr>
          <p:cNvPr id="35" name="Flowchart: Off-page Connector 34">
            <a:extLst>
              <a:ext uri="{FF2B5EF4-FFF2-40B4-BE49-F238E27FC236}">
                <a16:creationId xmlns:a16="http://schemas.microsoft.com/office/drawing/2014/main" id="{63645F63-B129-485A-8636-D1DACEACA1A2}"/>
              </a:ext>
            </a:extLst>
          </p:cNvPr>
          <p:cNvSpPr/>
          <p:nvPr/>
        </p:nvSpPr>
        <p:spPr>
          <a:xfrm>
            <a:off x="4197666" y="224056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L2-S3</a:t>
            </a:r>
          </a:p>
        </p:txBody>
      </p:sp>
      <p:sp>
        <p:nvSpPr>
          <p:cNvPr id="36" name="Flowchart: Off-page Connector 35">
            <a:extLst>
              <a:ext uri="{FF2B5EF4-FFF2-40B4-BE49-F238E27FC236}">
                <a16:creationId xmlns:a16="http://schemas.microsoft.com/office/drawing/2014/main" id="{A819AE62-B47D-4DCB-A10F-714D6E432299}"/>
              </a:ext>
            </a:extLst>
          </p:cNvPr>
          <p:cNvSpPr/>
          <p:nvPr/>
        </p:nvSpPr>
        <p:spPr>
          <a:xfrm>
            <a:off x="4477616" y="223421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L2-S4</a:t>
            </a:r>
          </a:p>
        </p:txBody>
      </p:sp>
      <p:sp>
        <p:nvSpPr>
          <p:cNvPr id="37" name="Flowchart: Off-page Connector 36">
            <a:extLst>
              <a:ext uri="{FF2B5EF4-FFF2-40B4-BE49-F238E27FC236}">
                <a16:creationId xmlns:a16="http://schemas.microsoft.com/office/drawing/2014/main" id="{3454A059-D430-4916-8821-53C637DD7722}"/>
              </a:ext>
            </a:extLst>
          </p:cNvPr>
          <p:cNvSpPr/>
          <p:nvPr/>
        </p:nvSpPr>
        <p:spPr>
          <a:xfrm>
            <a:off x="5295312" y="2097381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L2-S5</a:t>
            </a:r>
          </a:p>
        </p:txBody>
      </p:sp>
      <p:sp>
        <p:nvSpPr>
          <p:cNvPr id="38" name="Flowchart: Off-page Connector 37">
            <a:extLst>
              <a:ext uri="{FF2B5EF4-FFF2-40B4-BE49-F238E27FC236}">
                <a16:creationId xmlns:a16="http://schemas.microsoft.com/office/drawing/2014/main" id="{4270E9AF-1815-4A78-A027-8FB3A0DF35EA}"/>
              </a:ext>
            </a:extLst>
          </p:cNvPr>
          <p:cNvSpPr/>
          <p:nvPr/>
        </p:nvSpPr>
        <p:spPr>
          <a:xfrm>
            <a:off x="4800418" y="2239564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L2-S6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E6CF35C0-F2E9-49A1-B8FF-84AAC21FD4A1}"/>
              </a:ext>
            </a:extLst>
          </p:cNvPr>
          <p:cNvSpPr/>
          <p:nvPr/>
        </p:nvSpPr>
        <p:spPr>
          <a:xfrm>
            <a:off x="5162096" y="224056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L2-S7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FAC1D-2C3F-4D24-8CA1-3DEEBF03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06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0874-18BE-4645-B001-0B4569B9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Procedures workstream status</a:t>
            </a: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E76DE-530C-47DC-8B1B-9D8FABBA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11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C4A793-7277-4E6A-9DAB-598F0321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97" y="2402986"/>
            <a:ext cx="1790130" cy="898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B4D47-58FA-4551-B5EB-D65D65A8D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97" y="3408971"/>
            <a:ext cx="1417412" cy="900190"/>
          </a:xfrm>
          <a:prstGeom prst="rect">
            <a:avLst/>
          </a:prstGeom>
        </p:spPr>
      </p:pic>
      <p:pic>
        <p:nvPicPr>
          <p:cNvPr id="3" name="Picture 1" descr="image008">
            <a:extLst>
              <a:ext uri="{FF2B5EF4-FFF2-40B4-BE49-F238E27FC236}">
                <a16:creationId xmlns:a16="http://schemas.microsoft.com/office/drawing/2014/main" id="{A9FB403A-BD23-4FA1-9315-DB4E929E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" y="1383602"/>
            <a:ext cx="6650328" cy="49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F62EA5D-BDD0-436E-93B1-AD89453F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22319" y="6356351"/>
            <a:ext cx="1302050" cy="365125"/>
          </a:xfrm>
        </p:spPr>
        <p:txBody>
          <a:bodyPr/>
          <a:lstStyle/>
          <a:p>
            <a:fld id="{FD7379AE-0E0D-41C3-A679-B06627A91BD2}" type="datetime1">
              <a:rPr lang="en-AU" smtClean="0"/>
              <a:t>22/08/2021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189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BB7F-E1D8-4A30-9117-3078F792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6" y="136526"/>
            <a:ext cx="6984730" cy="1189039"/>
          </a:xfrm>
        </p:spPr>
        <p:txBody>
          <a:bodyPr/>
          <a:lstStyle/>
          <a:p>
            <a:r>
              <a:rPr lang="en-AU" dirty="0"/>
              <a:t>Systems Workstream – Metering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06E8-64A7-449D-8466-6A2EC9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12</a:t>
            </a:fld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682E40-6F8B-449F-A0C2-30B2A9227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81346"/>
              </p:ext>
            </p:extLst>
          </p:nvPr>
        </p:nvGraphicFramePr>
        <p:xfrm>
          <a:off x="176213" y="2071479"/>
          <a:ext cx="8770937" cy="3859630"/>
        </p:xfrm>
        <a:graphic>
          <a:graphicData uri="http://schemas.openxmlformats.org/drawingml/2006/table">
            <a:tbl>
              <a:tblPr firstRow="1" firstCol="1" bandRow="1"/>
              <a:tblGrid>
                <a:gridCol w="1761845">
                  <a:extLst>
                    <a:ext uri="{9D8B030D-6E8A-4147-A177-3AD203B41FA5}">
                      <a16:colId xmlns:a16="http://schemas.microsoft.com/office/drawing/2014/main" val="1312964721"/>
                    </a:ext>
                  </a:extLst>
                </a:gridCol>
                <a:gridCol w="793511">
                  <a:extLst>
                    <a:ext uri="{9D8B030D-6E8A-4147-A177-3AD203B41FA5}">
                      <a16:colId xmlns:a16="http://schemas.microsoft.com/office/drawing/2014/main" val="4023607487"/>
                    </a:ext>
                  </a:extLst>
                </a:gridCol>
                <a:gridCol w="757740">
                  <a:extLst>
                    <a:ext uri="{9D8B030D-6E8A-4147-A177-3AD203B41FA5}">
                      <a16:colId xmlns:a16="http://schemas.microsoft.com/office/drawing/2014/main" val="1761185499"/>
                    </a:ext>
                  </a:extLst>
                </a:gridCol>
                <a:gridCol w="757740">
                  <a:extLst>
                    <a:ext uri="{9D8B030D-6E8A-4147-A177-3AD203B41FA5}">
                      <a16:colId xmlns:a16="http://schemas.microsoft.com/office/drawing/2014/main" val="4056399830"/>
                    </a:ext>
                  </a:extLst>
                </a:gridCol>
                <a:gridCol w="580397">
                  <a:extLst>
                    <a:ext uri="{9D8B030D-6E8A-4147-A177-3AD203B41FA5}">
                      <a16:colId xmlns:a16="http://schemas.microsoft.com/office/drawing/2014/main" val="1661221770"/>
                    </a:ext>
                  </a:extLst>
                </a:gridCol>
                <a:gridCol w="535053">
                  <a:extLst>
                    <a:ext uri="{9D8B030D-6E8A-4147-A177-3AD203B41FA5}">
                      <a16:colId xmlns:a16="http://schemas.microsoft.com/office/drawing/2014/main" val="1971677525"/>
                    </a:ext>
                  </a:extLst>
                </a:gridCol>
                <a:gridCol w="618686">
                  <a:extLst>
                    <a:ext uri="{9D8B030D-6E8A-4147-A177-3AD203B41FA5}">
                      <a16:colId xmlns:a16="http://schemas.microsoft.com/office/drawing/2014/main" val="833366435"/>
                    </a:ext>
                  </a:extLst>
                </a:gridCol>
                <a:gridCol w="677633">
                  <a:extLst>
                    <a:ext uri="{9D8B030D-6E8A-4147-A177-3AD203B41FA5}">
                      <a16:colId xmlns:a16="http://schemas.microsoft.com/office/drawing/2014/main" val="2752919611"/>
                    </a:ext>
                  </a:extLst>
                </a:gridCol>
                <a:gridCol w="700304">
                  <a:extLst>
                    <a:ext uri="{9D8B030D-6E8A-4147-A177-3AD203B41FA5}">
                      <a16:colId xmlns:a16="http://schemas.microsoft.com/office/drawing/2014/main" val="2180063091"/>
                    </a:ext>
                  </a:extLst>
                </a:gridCol>
                <a:gridCol w="794014">
                  <a:extLst>
                    <a:ext uri="{9D8B030D-6E8A-4147-A177-3AD203B41FA5}">
                      <a16:colId xmlns:a16="http://schemas.microsoft.com/office/drawing/2014/main" val="2141419559"/>
                    </a:ext>
                  </a:extLst>
                </a:gridCol>
                <a:gridCol w="794014">
                  <a:extLst>
                    <a:ext uri="{9D8B030D-6E8A-4147-A177-3AD203B41FA5}">
                      <a16:colId xmlns:a16="http://schemas.microsoft.com/office/drawing/2014/main" val="2636630179"/>
                    </a:ext>
                  </a:extLst>
                </a:gridCol>
              </a:tblGrid>
              <a:tr h="1558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 MINUTE SETTLEMENT</a:t>
                      </a:r>
                      <a:b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SYSTEMS TRACKING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TIMING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25675"/>
                  </a:ext>
                </a:extLst>
              </a:tr>
              <a:tr h="4115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Internal</a:t>
                      </a:r>
                      <a:b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HLIA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Focus/Group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SWG</a:t>
                      </a:r>
                      <a:b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Engagement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External</a:t>
                      </a:r>
                      <a:b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HLIA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Draft</a:t>
                      </a:r>
                      <a:b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Tech Spec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Final</a:t>
                      </a:r>
                      <a:b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Tech Spec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User</a:t>
                      </a:r>
                      <a:b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Guides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5MS Staging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Preprod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9226"/>
                  </a:ext>
                </a:extLst>
              </a:tr>
              <a:tr h="155882"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METERING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30220"/>
                  </a:ext>
                </a:extLst>
              </a:tr>
              <a:tr h="140293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PACKAGE 1 - Metering Data &amp; Metrology 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345126"/>
                  </a:ext>
                </a:extLst>
              </a:tr>
              <a:tr h="249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MDFF </a:t>
                      </a:r>
                      <a:b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MDFF Specification NEM12 NEM13 v20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Nov-18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1-Dec-19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19-Apr-21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21-Jun-21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24320"/>
                  </a:ext>
                </a:extLst>
              </a:tr>
              <a:tr h="155882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PACKAGE 2 - MSATS &amp; SLPs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94518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Transition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MSATS Technical Specification 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Nov-18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31-May-19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30-Sep-19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218"/>
                  </a:ext>
                </a:extLst>
              </a:tr>
              <a:tr h="49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Meter Data - MDFF and MDMF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MDM File Format and Load Process (User Guide)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MSATS Technical Specification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Nov-18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31-May-19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30-Sep-19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1-Dec-19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19-Apr-21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21-Jun-21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75568"/>
                  </a:ext>
                </a:extLst>
              </a:tr>
              <a:tr h="155882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PACKAGE 3 - Miscellaneous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96760"/>
                  </a:ext>
                </a:extLst>
              </a:tr>
              <a:tr h="31176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B2M via API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MSATS Technical Specification 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9-May-19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31-May-19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30-Sep-19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01-Jun-20</a:t>
                      </a:r>
                      <a:b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(Draft)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15-Jun-20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19-Apr-21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21-Jun-21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17772"/>
                  </a:ext>
                </a:extLst>
              </a:tr>
              <a:tr h="2961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14-Sep-20</a:t>
                      </a:r>
                      <a:br>
                        <a:rPr lang="en-A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(Final)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689399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MSATS Browser (LVI) changes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MSATS Technical Specification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9-May-19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28-Jun-19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30-Sep-19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10-Oct-20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15-Jun-20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19-Apr-21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21-Jun-21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94004"/>
                  </a:ext>
                </a:extLst>
              </a:tr>
              <a:tr h="779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MSATS Report changes</a:t>
                      </a: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MSATS Procedures MDM Procedure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MDM File Format and Load Process (User Guide)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• MSATS Technical Specification </a:t>
                      </a:r>
                      <a:b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A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General Process &amp; Document Clean-up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Oct-18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28-Jun-19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30-Sep-19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31-Aug-20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19-Apr-21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21-Jun-21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117" marR="5611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3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89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F2C0-924D-4A6E-8416-AB953062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Systems Workstream – Dispatch &amp;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AC6FE-57BC-4D36-A291-9AE6A92E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13</a:t>
            </a:fld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1896DC-0EA7-4894-92D0-65DDA36AA097}"/>
              </a:ext>
            </a:extLst>
          </p:cNvPr>
          <p:cNvSpPr txBox="1">
            <a:spLocks/>
          </p:cNvSpPr>
          <p:nvPr/>
        </p:nvSpPr>
        <p:spPr>
          <a:xfrm>
            <a:off x="7449473" y="55761"/>
            <a:ext cx="1694503" cy="2849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/>
              <a:t>Current as at 17-08-2021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02D11F8-A827-4D68-8A11-DD6CA7C9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22319" y="6356351"/>
            <a:ext cx="1302050" cy="365125"/>
          </a:xfrm>
        </p:spPr>
        <p:txBody>
          <a:bodyPr/>
          <a:lstStyle/>
          <a:p>
            <a:fld id="{7A2107B3-3FE4-4C31-9B4E-A3C583FFA43A}" type="datetime1">
              <a:rPr lang="en-AU" smtClean="0"/>
              <a:t>22/08/2021</a:t>
            </a:fld>
            <a:endParaRPr lang="en-AU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00B3B9-E456-4A2F-B6CF-59969226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17757"/>
              </p:ext>
            </p:extLst>
          </p:nvPr>
        </p:nvGraphicFramePr>
        <p:xfrm>
          <a:off x="14964" y="1355165"/>
          <a:ext cx="9129037" cy="5125099"/>
        </p:xfrm>
        <a:graphic>
          <a:graphicData uri="http://schemas.openxmlformats.org/drawingml/2006/table">
            <a:tbl>
              <a:tblPr/>
              <a:tblGrid>
                <a:gridCol w="2147375">
                  <a:extLst>
                    <a:ext uri="{9D8B030D-6E8A-4147-A177-3AD203B41FA5}">
                      <a16:colId xmlns:a16="http://schemas.microsoft.com/office/drawing/2014/main" val="2753517068"/>
                    </a:ext>
                  </a:extLst>
                </a:gridCol>
                <a:gridCol w="857870">
                  <a:extLst>
                    <a:ext uri="{9D8B030D-6E8A-4147-A177-3AD203B41FA5}">
                      <a16:colId xmlns:a16="http://schemas.microsoft.com/office/drawing/2014/main" val="1816529705"/>
                    </a:ext>
                  </a:extLst>
                </a:gridCol>
                <a:gridCol w="704101">
                  <a:extLst>
                    <a:ext uri="{9D8B030D-6E8A-4147-A177-3AD203B41FA5}">
                      <a16:colId xmlns:a16="http://schemas.microsoft.com/office/drawing/2014/main" val="4152914529"/>
                    </a:ext>
                  </a:extLst>
                </a:gridCol>
                <a:gridCol w="679822">
                  <a:extLst>
                    <a:ext uri="{9D8B030D-6E8A-4147-A177-3AD203B41FA5}">
                      <a16:colId xmlns:a16="http://schemas.microsoft.com/office/drawing/2014/main" val="3634353533"/>
                    </a:ext>
                  </a:extLst>
                </a:gridCol>
                <a:gridCol w="582705">
                  <a:extLst>
                    <a:ext uri="{9D8B030D-6E8A-4147-A177-3AD203B41FA5}">
                      <a16:colId xmlns:a16="http://schemas.microsoft.com/office/drawing/2014/main" val="1557756831"/>
                    </a:ext>
                  </a:extLst>
                </a:gridCol>
                <a:gridCol w="582705">
                  <a:extLst>
                    <a:ext uri="{9D8B030D-6E8A-4147-A177-3AD203B41FA5}">
                      <a16:colId xmlns:a16="http://schemas.microsoft.com/office/drawing/2014/main" val="682923064"/>
                    </a:ext>
                  </a:extLst>
                </a:gridCol>
                <a:gridCol w="582705">
                  <a:extLst>
                    <a:ext uri="{9D8B030D-6E8A-4147-A177-3AD203B41FA5}">
                      <a16:colId xmlns:a16="http://schemas.microsoft.com/office/drawing/2014/main" val="2911342083"/>
                    </a:ext>
                  </a:extLst>
                </a:gridCol>
                <a:gridCol w="733776">
                  <a:extLst>
                    <a:ext uri="{9D8B030D-6E8A-4147-A177-3AD203B41FA5}">
                      <a16:colId xmlns:a16="http://schemas.microsoft.com/office/drawing/2014/main" val="4206179401"/>
                    </a:ext>
                  </a:extLst>
                </a:gridCol>
                <a:gridCol w="736472">
                  <a:extLst>
                    <a:ext uri="{9D8B030D-6E8A-4147-A177-3AD203B41FA5}">
                      <a16:colId xmlns:a16="http://schemas.microsoft.com/office/drawing/2014/main" val="1859269275"/>
                    </a:ext>
                  </a:extLst>
                </a:gridCol>
                <a:gridCol w="712193">
                  <a:extLst>
                    <a:ext uri="{9D8B030D-6E8A-4147-A177-3AD203B41FA5}">
                      <a16:colId xmlns:a16="http://schemas.microsoft.com/office/drawing/2014/main" val="1908183758"/>
                    </a:ext>
                  </a:extLst>
                </a:gridCol>
                <a:gridCol w="809313">
                  <a:extLst>
                    <a:ext uri="{9D8B030D-6E8A-4147-A177-3AD203B41FA5}">
                      <a16:colId xmlns:a16="http://schemas.microsoft.com/office/drawing/2014/main" val="1220152084"/>
                    </a:ext>
                  </a:extLst>
                </a:gridCol>
              </a:tblGrid>
              <a:tr h="18828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MINUTE SETTLEMENT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 TRACKING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7844008"/>
                  </a:ext>
                </a:extLst>
              </a:tr>
              <a:tr h="37656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Focus/Group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SWG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 Spec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 Spec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</a:t>
                      </a:r>
                      <a:b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5MS Staging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Preprod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885303"/>
                  </a:ext>
                </a:extLst>
              </a:tr>
              <a:tr h="197696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DISPATCH and OPERATIONS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131294"/>
                  </a:ext>
                </a:extLst>
              </a:tr>
              <a:tr h="26359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1 - Bidding FTP and API </a:t>
                      </a:r>
                      <a:endParaRPr lang="en-A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7708058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2-Apr-19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31-Oct-19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13466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Bidding Data Model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2-Apr-19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31-Oct-19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58277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Bidding Format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2-Apr-19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31-Oct-19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49749"/>
                  </a:ext>
                </a:extLst>
              </a:tr>
              <a:tr h="29183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2 - Bidding Web 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8634379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Bidding Web UI and APIs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31-Jul-19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16-Dec-19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305700"/>
                  </a:ext>
                </a:extLst>
              </a:tr>
              <a:tr h="25418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3 - Dispatch, Pre-dispatch and PASA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67399325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Dispatch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2-Apr-19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6229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Predispatch</a:t>
                      </a:r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P30/7DAY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2-Apr-19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94082"/>
                  </a:ext>
                </a:extLst>
              </a:tr>
              <a:tr h="217325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Pre-dispatch P5 - Fast Start Inflexibility Profile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8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30-Jun-21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22287"/>
                  </a:ext>
                </a:extLst>
              </a:tr>
              <a:tr h="18828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AU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5MPD - Price Sensitivities</a:t>
                      </a:r>
                      <a:endParaRPr lang="en-US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Jan-20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Jan-20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May-20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10-Nov-20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solidFill>
                      <a:srgbClr val="E0E8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16-Jun-21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6350">
                      <a:solidFill>
                        <a:srgbClr val="BFBFBF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07-Jul-21</a:t>
                      </a:r>
                    </a:p>
                  </a:txBody>
                  <a:tcPr marL="0" marR="0" marT="0" marB="0">
                    <a:lnL w="6350">
                      <a:solidFill>
                        <a:srgbClr val="BFBFBF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BFBFBF"/>
                      </a:solidFill>
                    </a:lnT>
                    <a:lnB w="6350">
                      <a:solidFill>
                        <a:srgbClr val="BFBFBF"/>
                      </a:solidFill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36125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and PD PASA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2-Apr-19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31-Oct-19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43273"/>
                  </a:ext>
                </a:extLst>
              </a:tr>
              <a:tr h="26359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4 - Pricing and Miscellaneous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84848260"/>
                  </a:ext>
                </a:extLst>
              </a:tr>
              <a:tr h="183451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Price / Price Revision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31-Jul-19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15-May-20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30-Jul-21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01-Oct-21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148491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Administered Pricing and CPT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31-Jul-19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15-May-20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30-Jul-21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01-Oct-21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9155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Suspension Pricing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31-Jul-19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15-May-20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30-Jul-21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01-Oct-21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766932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Residue Management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31-Jul-19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15-May-20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16860"/>
                  </a:ext>
                </a:extLst>
              </a:tr>
              <a:tr h="188283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RERT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212952"/>
                  </a:ext>
                </a:extLst>
              </a:tr>
              <a:tr h="34400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 5 - Full Data 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0466857"/>
                  </a:ext>
                </a:extLst>
              </a:tr>
              <a:tr h="197696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Data Model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31-Jan-20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16-Mar-20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en-A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30-Nov-20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01-Apr-21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9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0F2CCDF-214B-40D1-8F44-65A9029FC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64842"/>
              </p:ext>
            </p:extLst>
          </p:nvPr>
        </p:nvGraphicFramePr>
        <p:xfrm>
          <a:off x="186532" y="2251853"/>
          <a:ext cx="8770935" cy="2396521"/>
        </p:xfrm>
        <a:graphic>
          <a:graphicData uri="http://schemas.openxmlformats.org/drawingml/2006/table">
            <a:tbl>
              <a:tblPr/>
              <a:tblGrid>
                <a:gridCol w="2243066">
                  <a:extLst>
                    <a:ext uri="{9D8B030D-6E8A-4147-A177-3AD203B41FA5}">
                      <a16:colId xmlns:a16="http://schemas.microsoft.com/office/drawing/2014/main" val="4291392808"/>
                    </a:ext>
                  </a:extLst>
                </a:gridCol>
                <a:gridCol w="715593">
                  <a:extLst>
                    <a:ext uri="{9D8B030D-6E8A-4147-A177-3AD203B41FA5}">
                      <a16:colId xmlns:a16="http://schemas.microsoft.com/office/drawing/2014/main" val="3584581587"/>
                    </a:ext>
                  </a:extLst>
                </a:gridCol>
                <a:gridCol w="711216">
                  <a:extLst>
                    <a:ext uri="{9D8B030D-6E8A-4147-A177-3AD203B41FA5}">
                      <a16:colId xmlns:a16="http://schemas.microsoft.com/office/drawing/2014/main" val="1594233993"/>
                    </a:ext>
                  </a:extLst>
                </a:gridCol>
                <a:gridCol w="612740">
                  <a:extLst>
                    <a:ext uri="{9D8B030D-6E8A-4147-A177-3AD203B41FA5}">
                      <a16:colId xmlns:a16="http://schemas.microsoft.com/office/drawing/2014/main" val="1747754464"/>
                    </a:ext>
                  </a:extLst>
                </a:gridCol>
                <a:gridCol w="612740">
                  <a:extLst>
                    <a:ext uri="{9D8B030D-6E8A-4147-A177-3AD203B41FA5}">
                      <a16:colId xmlns:a16="http://schemas.microsoft.com/office/drawing/2014/main" val="3924925880"/>
                    </a:ext>
                  </a:extLst>
                </a:gridCol>
                <a:gridCol w="612740">
                  <a:extLst>
                    <a:ext uri="{9D8B030D-6E8A-4147-A177-3AD203B41FA5}">
                      <a16:colId xmlns:a16="http://schemas.microsoft.com/office/drawing/2014/main" val="3701647871"/>
                    </a:ext>
                  </a:extLst>
                </a:gridCol>
                <a:gridCol w="612740">
                  <a:extLst>
                    <a:ext uri="{9D8B030D-6E8A-4147-A177-3AD203B41FA5}">
                      <a16:colId xmlns:a16="http://schemas.microsoft.com/office/drawing/2014/main" val="226786205"/>
                    </a:ext>
                  </a:extLst>
                </a:gridCol>
                <a:gridCol w="765925">
                  <a:extLst>
                    <a:ext uri="{9D8B030D-6E8A-4147-A177-3AD203B41FA5}">
                      <a16:colId xmlns:a16="http://schemas.microsoft.com/office/drawing/2014/main" val="1606922463"/>
                    </a:ext>
                  </a:extLst>
                </a:gridCol>
                <a:gridCol w="617117">
                  <a:extLst>
                    <a:ext uri="{9D8B030D-6E8A-4147-A177-3AD203B41FA5}">
                      <a16:colId xmlns:a16="http://schemas.microsoft.com/office/drawing/2014/main" val="914048133"/>
                    </a:ext>
                  </a:extLst>
                </a:gridCol>
                <a:gridCol w="590856">
                  <a:extLst>
                    <a:ext uri="{9D8B030D-6E8A-4147-A177-3AD203B41FA5}">
                      <a16:colId xmlns:a16="http://schemas.microsoft.com/office/drawing/2014/main" val="1111786375"/>
                    </a:ext>
                  </a:extLst>
                </a:gridCol>
                <a:gridCol w="676202">
                  <a:extLst>
                    <a:ext uri="{9D8B030D-6E8A-4147-A177-3AD203B41FA5}">
                      <a16:colId xmlns:a16="http://schemas.microsoft.com/office/drawing/2014/main" val="2682347545"/>
                    </a:ext>
                  </a:extLst>
                </a:gridCol>
              </a:tblGrid>
              <a:tr h="14720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MINUTE SETTLEMENT</a:t>
                      </a:r>
                      <a:b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 TRACKING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466908"/>
                  </a:ext>
                </a:extLst>
              </a:tr>
              <a:tr h="2944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</a:t>
                      </a:r>
                      <a:b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Focus/Group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SWG</a:t>
                      </a:r>
                      <a:b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</a:t>
                      </a:r>
                      <a:b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</a:t>
                      </a:r>
                      <a:b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 Spec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</a:t>
                      </a:r>
                      <a:b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 Spec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</a:t>
                      </a:r>
                      <a:b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5MS Staging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Preprod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69088"/>
                  </a:ext>
                </a:extLst>
              </a:tr>
              <a:tr h="147205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SETTLEMENTS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681475"/>
                  </a:ext>
                </a:extLst>
              </a:tr>
              <a:tr h="21467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 1 - Reallocations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20266"/>
                  </a:ext>
                </a:extLst>
              </a:tr>
              <a:tr h="14720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Reallocations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31-Jul-19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15-Oct-19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1-Nov-19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1-Mar-20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1-Apr-20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868756"/>
                  </a:ext>
                </a:extLst>
              </a:tr>
              <a:tr h="21467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 2 - Settlements and Billing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19814"/>
                  </a:ext>
                </a:extLst>
              </a:tr>
              <a:tr h="14720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Settlements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30-Aug-19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15-Dec-19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16-Mar-20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22-Mar-21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17-May-21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10912"/>
                  </a:ext>
                </a:extLst>
              </a:tr>
              <a:tr h="14720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30-Aug-19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15-Dec-19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16-Mar-20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22-Mar-21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17-May-21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1902"/>
                  </a:ext>
                </a:extLst>
              </a:tr>
              <a:tr h="21467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 3 - </a:t>
                      </a:r>
                      <a:r>
                        <a:rPr lang="en-A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Prudentials</a:t>
                      </a:r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Estimation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666462"/>
                  </a:ext>
                </a:extLst>
              </a:tr>
              <a:tr h="14720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Prudentials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31-Oct-19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31-Jan-20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15-May-20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15-May-20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22-Mar-21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17-May-21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846936"/>
                  </a:ext>
                </a:extLst>
              </a:tr>
              <a:tr h="14720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31-Oct-19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31-Jan-20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15–May-20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22-Mar-21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17-May-21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348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Data Model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 DISPATCH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28838"/>
                  </a:ext>
                </a:extLst>
              </a:tr>
              <a:tr h="153338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511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E30B1E-F326-468D-8CC1-81EC92C8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4" y="136526"/>
            <a:ext cx="7480387" cy="1189039"/>
          </a:xfrm>
        </p:spPr>
        <p:txBody>
          <a:bodyPr/>
          <a:lstStyle/>
          <a:p>
            <a:r>
              <a:rPr lang="en-AU" dirty="0"/>
              <a:t>Systems Workstream – Settlements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F36EC-21FC-44B5-8FEC-5E646904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14</a:t>
            </a:fld>
            <a:endParaRPr lang="en-AU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C35A805-FD6E-461F-820F-76323333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22319" y="6356351"/>
            <a:ext cx="1302050" cy="365125"/>
          </a:xfrm>
        </p:spPr>
        <p:txBody>
          <a:bodyPr/>
          <a:lstStyle/>
          <a:p>
            <a:fld id="{7A2107B3-3FE4-4C31-9B4E-A3C583FFA43A}" type="datetime1">
              <a:rPr lang="en-AU" smtClean="0"/>
              <a:t>22/08/2021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35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448-BF48-4CC4-A6E7-07DC97F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Level 2 Milestones – Readiness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954EFD-4E9E-47CE-8F07-1BD2EBA74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45530"/>
              </p:ext>
            </p:extLst>
          </p:nvPr>
        </p:nvGraphicFramePr>
        <p:xfrm>
          <a:off x="0" y="1343288"/>
          <a:ext cx="9143976" cy="1490067"/>
        </p:xfrm>
        <a:graphic>
          <a:graphicData uri="http://schemas.openxmlformats.org/drawingml/2006/table">
            <a:tbl>
              <a:tblPr/>
              <a:tblGrid>
                <a:gridCol w="982266">
                  <a:extLst>
                    <a:ext uri="{9D8B030D-6E8A-4147-A177-3AD203B41FA5}">
                      <a16:colId xmlns:a16="http://schemas.microsoft.com/office/drawing/2014/main" val="138703770"/>
                    </a:ext>
                  </a:extLst>
                </a:gridCol>
                <a:gridCol w="982266">
                  <a:extLst>
                    <a:ext uri="{9D8B030D-6E8A-4147-A177-3AD203B41FA5}">
                      <a16:colId xmlns:a16="http://schemas.microsoft.com/office/drawing/2014/main" val="184896306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9592562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177608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37380670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732033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93610711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953760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7321932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781125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0002630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743540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9420856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29180661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856265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15854860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0343615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3340699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66010971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2300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444215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8559290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4295740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744926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1908842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7452479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8828006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914399664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886644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35545747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5021819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51128153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1776003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50092672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5440249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865778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672911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3061504"/>
                    </a:ext>
                  </a:extLst>
                </a:gridCol>
              </a:tblGrid>
              <a:tr h="305696">
                <a:tc rowSpan="2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24919"/>
                  </a:ext>
                </a:extLst>
              </a:tr>
              <a:tr h="191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12719"/>
                  </a:ext>
                </a:extLst>
              </a:tr>
              <a:tr h="836036"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kern="12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Readiness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1" kern="1200" dirty="0">
                        <a:solidFill>
                          <a:srgbClr val="FF0000"/>
                        </a:solidFill>
                        <a:latin typeface="+mn-lt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32369"/>
                  </a:ext>
                </a:extLst>
              </a:tr>
              <a:tr h="1569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8888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B0A4B4-E243-4ED6-AF79-658F91AE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84756"/>
              </p:ext>
            </p:extLst>
          </p:nvPr>
        </p:nvGraphicFramePr>
        <p:xfrm>
          <a:off x="1277692" y="2868251"/>
          <a:ext cx="7795139" cy="3735196"/>
        </p:xfrm>
        <a:graphic>
          <a:graphicData uri="http://schemas.openxmlformats.org/drawingml/2006/table">
            <a:tbl>
              <a:tblPr/>
              <a:tblGrid>
                <a:gridCol w="635160">
                  <a:extLst>
                    <a:ext uri="{9D8B030D-6E8A-4147-A177-3AD203B41FA5}">
                      <a16:colId xmlns:a16="http://schemas.microsoft.com/office/drawing/2014/main" val="2629953056"/>
                    </a:ext>
                  </a:extLst>
                </a:gridCol>
                <a:gridCol w="3651176">
                  <a:extLst>
                    <a:ext uri="{9D8B030D-6E8A-4147-A177-3AD203B41FA5}">
                      <a16:colId xmlns:a16="http://schemas.microsoft.com/office/drawing/2014/main" val="2366391826"/>
                    </a:ext>
                  </a:extLst>
                </a:gridCol>
                <a:gridCol w="848796">
                  <a:extLst>
                    <a:ext uri="{9D8B030D-6E8A-4147-A177-3AD203B41FA5}">
                      <a16:colId xmlns:a16="http://schemas.microsoft.com/office/drawing/2014/main" val="3784885309"/>
                    </a:ext>
                  </a:extLst>
                </a:gridCol>
                <a:gridCol w="944918">
                  <a:extLst>
                    <a:ext uri="{9D8B030D-6E8A-4147-A177-3AD203B41FA5}">
                      <a16:colId xmlns:a16="http://schemas.microsoft.com/office/drawing/2014/main" val="1015848270"/>
                    </a:ext>
                  </a:extLst>
                </a:gridCol>
                <a:gridCol w="944918">
                  <a:extLst>
                    <a:ext uri="{9D8B030D-6E8A-4147-A177-3AD203B41FA5}">
                      <a16:colId xmlns:a16="http://schemas.microsoft.com/office/drawing/2014/main" val="3323211833"/>
                    </a:ext>
                  </a:extLst>
                </a:gridCol>
                <a:gridCol w="770171">
                  <a:extLst>
                    <a:ext uri="{9D8B030D-6E8A-4147-A177-3AD203B41FA5}">
                      <a16:colId xmlns:a16="http://schemas.microsoft.com/office/drawing/2014/main" val="1650546999"/>
                    </a:ext>
                  </a:extLst>
                </a:gridCol>
              </a:tblGrid>
              <a:tr h="213459">
                <a:tc gridSpan="4">
                  <a:txBody>
                    <a:bodyPr/>
                    <a:lstStyle/>
                    <a:p>
                      <a:pPr marL="72000" lvl="0" algn="l" fontAlgn="b"/>
                      <a:r>
                        <a:rPr lang="en-AU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A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Milestones (Program)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lvl="0" algn="l" fontAlgn="b"/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0573"/>
                  </a:ext>
                </a:extLst>
              </a:tr>
              <a:tr h="151167"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Milestone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Target Date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Expected Date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62961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Working Group Established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15-Jul-2019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15-Jul-2019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82000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Market Readiness Strategy Industry Draft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30-Aug-2019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30-Aug-2019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66292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Market Readiness Strategy Finalised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30-Oct-2019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55406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Test Strategy Industry Draft Released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30-Sep-2019</a:t>
                      </a:r>
                    </a:p>
                  </a:txBody>
                  <a:tcPr marL="72747" marR="72747" marT="36373" marB="36373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30-Sep-2019</a:t>
                      </a:r>
                    </a:p>
                  </a:txBody>
                  <a:tcPr marL="72747" marR="72747" marT="36373" marB="36373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33093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Test Strategy Finalised</a:t>
                      </a:r>
                      <a:endParaRPr lang="en-AU" sz="900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72747" marR="72747" marT="36373" marB="36373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72747" marR="72747" marT="36373" marB="36373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48958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Transition and Go Live Strategy Industry Draft Released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30-Sep-2019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30-Sep-2019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54873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Transition and Go Live Strategy Finalised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45192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Market Trial Strategy Industry Draft 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30-Sep-2019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30-Sep-2019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93661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L2-RE09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Market Trial Strategy Finalised</a:t>
                      </a:r>
                      <a:endParaRPr lang="en-AU" sz="900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517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Metering Service Provider Accreditation Update  Plan Industry Draft</a:t>
                      </a:r>
                      <a:endParaRPr lang="en-AU" sz="900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95375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Readiness Reporting Plan Industry Draft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31-Oct-2019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31-Oct-2019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503173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Readiness Reporting Plan Finalised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13-Dec-2019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13-Dec-2019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9108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90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Industry Transition Plan – Metering final 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07-Feb-2020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07-Feb-2020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876561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5MS / GS Industry Readiness Reporting Implemented 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28-Feb-2020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02-Mar-2020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091511"/>
                  </a:ext>
                </a:extLst>
              </a:tr>
              <a:tr h="153767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90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Industry Test start for Reallocations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01-Mar-2020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28-Feb-2020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304204"/>
                  </a:ext>
                </a:extLst>
              </a:tr>
            </a:tbl>
          </a:graphicData>
        </a:graphic>
      </p:graphicFrame>
      <p:sp>
        <p:nvSpPr>
          <p:cNvPr id="45" name="Flowchart: Off-page Connector 44">
            <a:extLst>
              <a:ext uri="{FF2B5EF4-FFF2-40B4-BE49-F238E27FC236}">
                <a16:creationId xmlns:a16="http://schemas.microsoft.com/office/drawing/2014/main" id="{65AABFDA-36A0-4BC7-B2BD-4572BE282136}"/>
              </a:ext>
            </a:extLst>
          </p:cNvPr>
          <p:cNvSpPr/>
          <p:nvPr/>
        </p:nvSpPr>
        <p:spPr>
          <a:xfrm>
            <a:off x="4287437" y="2107769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L2-RE13</a:t>
            </a:r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C5EF06FF-6F1E-46A4-8511-EC8C931B3FFD}"/>
              </a:ext>
            </a:extLst>
          </p:cNvPr>
          <p:cNvSpPr/>
          <p:nvPr/>
        </p:nvSpPr>
        <p:spPr>
          <a:xfrm>
            <a:off x="3190036" y="208832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L2-RE01</a:t>
            </a:r>
          </a:p>
        </p:txBody>
      </p:sp>
      <p:sp>
        <p:nvSpPr>
          <p:cNvPr id="30" name="Flowchart: Off-page Connector 29">
            <a:extLst>
              <a:ext uri="{FF2B5EF4-FFF2-40B4-BE49-F238E27FC236}">
                <a16:creationId xmlns:a16="http://schemas.microsoft.com/office/drawing/2014/main" id="{55E67A93-AAE4-4833-B258-EDD6E6104B9E}"/>
              </a:ext>
            </a:extLst>
          </p:cNvPr>
          <p:cNvSpPr/>
          <p:nvPr/>
        </p:nvSpPr>
        <p:spPr>
          <a:xfrm>
            <a:off x="3486005" y="2087175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L2-RE02</a:t>
            </a:r>
          </a:p>
        </p:txBody>
      </p:sp>
      <p:sp>
        <p:nvSpPr>
          <p:cNvPr id="35" name="Flowchart: Off-page Connector 34">
            <a:extLst>
              <a:ext uri="{FF2B5EF4-FFF2-40B4-BE49-F238E27FC236}">
                <a16:creationId xmlns:a16="http://schemas.microsoft.com/office/drawing/2014/main" id="{63645F63-B129-485A-8636-D1DACEACA1A2}"/>
              </a:ext>
            </a:extLst>
          </p:cNvPr>
          <p:cNvSpPr/>
          <p:nvPr/>
        </p:nvSpPr>
        <p:spPr>
          <a:xfrm>
            <a:off x="3931540" y="1529829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L2-RE03</a:t>
            </a:r>
          </a:p>
        </p:txBody>
      </p:sp>
      <p:sp>
        <p:nvSpPr>
          <p:cNvPr id="36" name="Flowchart: Off-page Connector 35">
            <a:extLst>
              <a:ext uri="{FF2B5EF4-FFF2-40B4-BE49-F238E27FC236}">
                <a16:creationId xmlns:a16="http://schemas.microsoft.com/office/drawing/2014/main" id="{A819AE62-B47D-4DCB-A10F-714D6E432299}"/>
              </a:ext>
            </a:extLst>
          </p:cNvPr>
          <p:cNvSpPr/>
          <p:nvPr/>
        </p:nvSpPr>
        <p:spPr>
          <a:xfrm>
            <a:off x="3677516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L2-RE04</a:t>
            </a:r>
          </a:p>
        </p:txBody>
      </p:sp>
      <p:sp>
        <p:nvSpPr>
          <p:cNvPr id="37" name="Flowchart: Off-page Connector 36">
            <a:extLst>
              <a:ext uri="{FF2B5EF4-FFF2-40B4-BE49-F238E27FC236}">
                <a16:creationId xmlns:a16="http://schemas.microsoft.com/office/drawing/2014/main" id="{3454A059-D430-4916-8821-53C637DD7722}"/>
              </a:ext>
            </a:extLst>
          </p:cNvPr>
          <p:cNvSpPr/>
          <p:nvPr/>
        </p:nvSpPr>
        <p:spPr>
          <a:xfrm>
            <a:off x="4171820" y="2107771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L2-RE09</a:t>
            </a:r>
          </a:p>
        </p:txBody>
      </p:sp>
      <p:sp>
        <p:nvSpPr>
          <p:cNvPr id="38" name="Flowchart: Off-page Connector 37">
            <a:extLst>
              <a:ext uri="{FF2B5EF4-FFF2-40B4-BE49-F238E27FC236}">
                <a16:creationId xmlns:a16="http://schemas.microsoft.com/office/drawing/2014/main" id="{4270E9AF-1815-4A78-A027-8FB3A0DF35EA}"/>
              </a:ext>
            </a:extLst>
          </p:cNvPr>
          <p:cNvSpPr/>
          <p:nvPr/>
        </p:nvSpPr>
        <p:spPr>
          <a:xfrm>
            <a:off x="3662498" y="1528364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L2-RE06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E6CF35C0-F2E9-49A1-B8FF-84AAC21FD4A1}"/>
              </a:ext>
            </a:extLst>
          </p:cNvPr>
          <p:cNvSpPr/>
          <p:nvPr/>
        </p:nvSpPr>
        <p:spPr>
          <a:xfrm>
            <a:off x="3784146" y="1522900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L2-RE08</a:t>
            </a:r>
          </a:p>
        </p:txBody>
      </p:sp>
      <p:sp>
        <p:nvSpPr>
          <p:cNvPr id="49" name="Flowchart: Off-page Connector 48">
            <a:extLst>
              <a:ext uri="{FF2B5EF4-FFF2-40B4-BE49-F238E27FC236}">
                <a16:creationId xmlns:a16="http://schemas.microsoft.com/office/drawing/2014/main" id="{E54615AE-10C7-4D97-B250-B65962239999}"/>
              </a:ext>
            </a:extLst>
          </p:cNvPr>
          <p:cNvSpPr/>
          <p:nvPr/>
        </p:nvSpPr>
        <p:spPr>
          <a:xfrm>
            <a:off x="4045131" y="1530867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L2-RE05</a:t>
            </a:r>
          </a:p>
        </p:txBody>
      </p:sp>
      <p:sp>
        <p:nvSpPr>
          <p:cNvPr id="50" name="Flowchart: Off-page Connector 49">
            <a:extLst>
              <a:ext uri="{FF2B5EF4-FFF2-40B4-BE49-F238E27FC236}">
                <a16:creationId xmlns:a16="http://schemas.microsoft.com/office/drawing/2014/main" id="{91047BCB-430D-4A2F-9400-D37A7324A156}"/>
              </a:ext>
            </a:extLst>
          </p:cNvPr>
          <p:cNvSpPr/>
          <p:nvPr/>
        </p:nvSpPr>
        <p:spPr>
          <a:xfrm>
            <a:off x="4062994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L2-RE07</a:t>
            </a:r>
          </a:p>
        </p:txBody>
      </p:sp>
      <p:sp>
        <p:nvSpPr>
          <p:cNvPr id="52" name="Flowchart: Off-page Connector 51">
            <a:extLst>
              <a:ext uri="{FF2B5EF4-FFF2-40B4-BE49-F238E27FC236}">
                <a16:creationId xmlns:a16="http://schemas.microsoft.com/office/drawing/2014/main" id="{4019AC33-B0C8-4DFC-B54A-EF1A52337BD8}"/>
              </a:ext>
            </a:extLst>
          </p:cNvPr>
          <p:cNvSpPr/>
          <p:nvPr/>
        </p:nvSpPr>
        <p:spPr>
          <a:xfrm>
            <a:off x="4296841" y="153329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L2-RE10</a:t>
            </a:r>
          </a:p>
        </p:txBody>
      </p:sp>
      <p:sp>
        <p:nvSpPr>
          <p:cNvPr id="53" name="Flowchart: Off-page Connector 52">
            <a:extLst>
              <a:ext uri="{FF2B5EF4-FFF2-40B4-BE49-F238E27FC236}">
                <a16:creationId xmlns:a16="http://schemas.microsoft.com/office/drawing/2014/main" id="{7396E233-08EC-4035-BBC1-277D2B43DD69}"/>
              </a:ext>
            </a:extLst>
          </p:cNvPr>
          <p:cNvSpPr/>
          <p:nvPr/>
        </p:nvSpPr>
        <p:spPr>
          <a:xfrm>
            <a:off x="3871287" y="2102918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FAC1D-2C3F-4D24-8CA1-3DEEBF03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81F68-4976-451A-B2E9-79BCBD2F70CC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324">
                    <a:tint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324">
                  <a:tint val="75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8" name="Flowchart: Off-page Connector 27">
            <a:extLst>
              <a:ext uri="{FF2B5EF4-FFF2-40B4-BE49-F238E27FC236}">
                <a16:creationId xmlns:a16="http://schemas.microsoft.com/office/drawing/2014/main" id="{7D9B4C7F-9405-4C94-BE52-8CD2EC707221}"/>
              </a:ext>
            </a:extLst>
          </p:cNvPr>
          <p:cNvSpPr/>
          <p:nvPr/>
        </p:nvSpPr>
        <p:spPr>
          <a:xfrm>
            <a:off x="4669413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L2-RE14</a:t>
            </a:r>
          </a:p>
        </p:txBody>
      </p:sp>
      <p:sp>
        <p:nvSpPr>
          <p:cNvPr id="31" name="Flowchart: Off-page Connector 30">
            <a:extLst>
              <a:ext uri="{FF2B5EF4-FFF2-40B4-BE49-F238E27FC236}">
                <a16:creationId xmlns:a16="http://schemas.microsoft.com/office/drawing/2014/main" id="{BE46A340-9A06-4000-BDA1-1B7C3C8B9E0D}"/>
              </a:ext>
            </a:extLst>
          </p:cNvPr>
          <p:cNvSpPr/>
          <p:nvPr/>
        </p:nvSpPr>
        <p:spPr>
          <a:xfrm>
            <a:off x="4530867" y="2097864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L2-RE15</a:t>
            </a:r>
          </a:p>
        </p:txBody>
      </p:sp>
      <p:sp>
        <p:nvSpPr>
          <p:cNvPr id="46" name="Flowchart: Off-page Connector 45">
            <a:extLst>
              <a:ext uri="{FF2B5EF4-FFF2-40B4-BE49-F238E27FC236}">
                <a16:creationId xmlns:a16="http://schemas.microsoft.com/office/drawing/2014/main" id="{6A9AB3EA-5994-4DCD-9912-7F5A737C4002}"/>
              </a:ext>
            </a:extLst>
          </p:cNvPr>
          <p:cNvSpPr/>
          <p:nvPr/>
        </p:nvSpPr>
        <p:spPr>
          <a:xfrm>
            <a:off x="4692273" y="153952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L2-S8</a:t>
            </a:r>
          </a:p>
        </p:txBody>
      </p:sp>
      <p:sp>
        <p:nvSpPr>
          <p:cNvPr id="47" name="Flowchart: Off-page Connector 46">
            <a:extLst>
              <a:ext uri="{FF2B5EF4-FFF2-40B4-BE49-F238E27FC236}">
                <a16:creationId xmlns:a16="http://schemas.microsoft.com/office/drawing/2014/main" id="{7283DA0A-7BC1-4746-BFAC-9BA72C4341BA}"/>
              </a:ext>
            </a:extLst>
          </p:cNvPr>
          <p:cNvSpPr/>
          <p:nvPr/>
        </p:nvSpPr>
        <p:spPr>
          <a:xfrm>
            <a:off x="4524633" y="15319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L2-RE11</a:t>
            </a:r>
          </a:p>
        </p:txBody>
      </p:sp>
      <p:sp>
        <p:nvSpPr>
          <p:cNvPr id="48" name="Flowchart: Off-page Connector 47">
            <a:extLst>
              <a:ext uri="{FF2B5EF4-FFF2-40B4-BE49-F238E27FC236}">
                <a16:creationId xmlns:a16="http://schemas.microsoft.com/office/drawing/2014/main" id="{C004FCA4-85DA-4F07-A0C8-289A226185E7}"/>
              </a:ext>
            </a:extLst>
          </p:cNvPr>
          <p:cNvSpPr/>
          <p:nvPr/>
        </p:nvSpPr>
        <p:spPr>
          <a:xfrm>
            <a:off x="4875153" y="153952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L2-RE32</a:t>
            </a:r>
          </a:p>
        </p:txBody>
      </p:sp>
      <p:sp>
        <p:nvSpPr>
          <p:cNvPr id="54" name="Flowchart: Off-page Connector 53">
            <a:extLst>
              <a:ext uri="{FF2B5EF4-FFF2-40B4-BE49-F238E27FC236}">
                <a16:creationId xmlns:a16="http://schemas.microsoft.com/office/drawing/2014/main" id="{942D22AE-3B80-450F-BFF3-817D77D76367}"/>
              </a:ext>
            </a:extLst>
          </p:cNvPr>
          <p:cNvSpPr/>
          <p:nvPr/>
        </p:nvSpPr>
        <p:spPr>
          <a:xfrm>
            <a:off x="4890393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L2-S12</a:t>
            </a:r>
          </a:p>
        </p:txBody>
      </p:sp>
      <p:sp>
        <p:nvSpPr>
          <p:cNvPr id="55" name="Flowchart: Off-page Connector 54">
            <a:extLst>
              <a:ext uri="{FF2B5EF4-FFF2-40B4-BE49-F238E27FC236}">
                <a16:creationId xmlns:a16="http://schemas.microsoft.com/office/drawing/2014/main" id="{ED3BB4D5-FE25-4722-9BC6-37A01EDDBC9F}"/>
              </a:ext>
            </a:extLst>
          </p:cNvPr>
          <p:cNvSpPr/>
          <p:nvPr/>
        </p:nvSpPr>
        <p:spPr>
          <a:xfrm>
            <a:off x="5835273" y="209578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L2-RE22</a:t>
            </a:r>
          </a:p>
        </p:txBody>
      </p:sp>
      <p:sp>
        <p:nvSpPr>
          <p:cNvPr id="58" name="Flowchart: Off-page Connector 57">
            <a:extLst>
              <a:ext uri="{FF2B5EF4-FFF2-40B4-BE49-F238E27FC236}">
                <a16:creationId xmlns:a16="http://schemas.microsoft.com/office/drawing/2014/main" id="{88690A45-BFB1-405E-844D-49F67AC11A86}"/>
              </a:ext>
            </a:extLst>
          </p:cNvPr>
          <p:cNvSpPr/>
          <p:nvPr/>
        </p:nvSpPr>
        <p:spPr>
          <a:xfrm>
            <a:off x="6577689" y="2114730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L2-RE18</a:t>
            </a:r>
          </a:p>
        </p:txBody>
      </p:sp>
      <p:sp>
        <p:nvSpPr>
          <p:cNvPr id="62" name="Flowchart: Off-page Connector 61">
            <a:extLst>
              <a:ext uri="{FF2B5EF4-FFF2-40B4-BE49-F238E27FC236}">
                <a16:creationId xmlns:a16="http://schemas.microsoft.com/office/drawing/2014/main" id="{B7487E0B-0060-418C-82AF-2F461E3E297F}"/>
              </a:ext>
            </a:extLst>
          </p:cNvPr>
          <p:cNvSpPr/>
          <p:nvPr/>
        </p:nvSpPr>
        <p:spPr>
          <a:xfrm>
            <a:off x="6467587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L2-D7</a:t>
            </a:r>
          </a:p>
        </p:txBody>
      </p:sp>
      <p:sp>
        <p:nvSpPr>
          <p:cNvPr id="63" name="Flowchart: Off-page Connector 62">
            <a:extLst>
              <a:ext uri="{FF2B5EF4-FFF2-40B4-BE49-F238E27FC236}">
                <a16:creationId xmlns:a16="http://schemas.microsoft.com/office/drawing/2014/main" id="{8310122D-1A35-44B2-A484-3CB59E31BE52}"/>
              </a:ext>
            </a:extLst>
          </p:cNvPr>
          <p:cNvSpPr/>
          <p:nvPr/>
        </p:nvSpPr>
        <p:spPr>
          <a:xfrm>
            <a:off x="6459967" y="153952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L2-D8</a:t>
            </a:r>
          </a:p>
        </p:txBody>
      </p:sp>
      <p:sp>
        <p:nvSpPr>
          <p:cNvPr id="43" name="Flowchart: Off-page Connector 42">
            <a:extLst>
              <a:ext uri="{FF2B5EF4-FFF2-40B4-BE49-F238E27FC236}">
                <a16:creationId xmlns:a16="http://schemas.microsoft.com/office/drawing/2014/main" id="{95B56E67-ADF7-4E09-9CA0-ABF9D0E7FA8C}"/>
              </a:ext>
            </a:extLst>
          </p:cNvPr>
          <p:cNvSpPr/>
          <p:nvPr/>
        </p:nvSpPr>
        <p:spPr>
          <a:xfrm>
            <a:off x="7184742" y="966755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L2-S10</a:t>
            </a:r>
          </a:p>
        </p:txBody>
      </p:sp>
      <p:sp>
        <p:nvSpPr>
          <p:cNvPr id="44" name="Flowchart: Off-page Connector 43">
            <a:extLst>
              <a:ext uri="{FF2B5EF4-FFF2-40B4-BE49-F238E27FC236}">
                <a16:creationId xmlns:a16="http://schemas.microsoft.com/office/drawing/2014/main" id="{B53FC2E5-1333-423A-B773-C4EB27C8C570}"/>
              </a:ext>
            </a:extLst>
          </p:cNvPr>
          <p:cNvSpPr/>
          <p:nvPr/>
        </p:nvSpPr>
        <p:spPr>
          <a:xfrm>
            <a:off x="7194532" y="1541231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L2-S11</a:t>
            </a:r>
          </a:p>
        </p:txBody>
      </p:sp>
      <p:sp>
        <p:nvSpPr>
          <p:cNvPr id="64" name="Flowchart: Off-page Connector 63">
            <a:extLst>
              <a:ext uri="{FF2B5EF4-FFF2-40B4-BE49-F238E27FC236}">
                <a16:creationId xmlns:a16="http://schemas.microsoft.com/office/drawing/2014/main" id="{060C3B02-5374-422F-9A01-DD7A20D1E74F}"/>
              </a:ext>
            </a:extLst>
          </p:cNvPr>
          <p:cNvSpPr/>
          <p:nvPr/>
        </p:nvSpPr>
        <p:spPr>
          <a:xfrm>
            <a:off x="8015784" y="948399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L2-RE23</a:t>
            </a:r>
          </a:p>
        </p:txBody>
      </p:sp>
      <p:sp>
        <p:nvSpPr>
          <p:cNvPr id="65" name="Flowchart: Off-page Connector 64">
            <a:extLst>
              <a:ext uri="{FF2B5EF4-FFF2-40B4-BE49-F238E27FC236}">
                <a16:creationId xmlns:a16="http://schemas.microsoft.com/office/drawing/2014/main" id="{04A1F3F1-F04C-4827-8650-4DCFAC8DFC99}"/>
              </a:ext>
            </a:extLst>
          </p:cNvPr>
          <p:cNvSpPr/>
          <p:nvPr/>
        </p:nvSpPr>
        <p:spPr>
          <a:xfrm>
            <a:off x="8009317" y="1550477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L2-RE24</a:t>
            </a:r>
          </a:p>
        </p:txBody>
      </p:sp>
      <p:sp>
        <p:nvSpPr>
          <p:cNvPr id="66" name="Flowchart: Off-page Connector 65">
            <a:extLst>
              <a:ext uri="{FF2B5EF4-FFF2-40B4-BE49-F238E27FC236}">
                <a16:creationId xmlns:a16="http://schemas.microsoft.com/office/drawing/2014/main" id="{11F6494C-BD00-443F-AC90-45BADD098204}"/>
              </a:ext>
            </a:extLst>
          </p:cNvPr>
          <p:cNvSpPr/>
          <p:nvPr/>
        </p:nvSpPr>
        <p:spPr>
          <a:xfrm>
            <a:off x="8207442" y="2103404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L2-RE20</a:t>
            </a:r>
          </a:p>
        </p:txBody>
      </p:sp>
      <p:sp>
        <p:nvSpPr>
          <p:cNvPr id="67" name="Flowchart: Off-page Connector 66">
            <a:extLst>
              <a:ext uri="{FF2B5EF4-FFF2-40B4-BE49-F238E27FC236}">
                <a16:creationId xmlns:a16="http://schemas.microsoft.com/office/drawing/2014/main" id="{105603E7-7234-4C65-B79E-FC4A26F16274}"/>
              </a:ext>
            </a:extLst>
          </p:cNvPr>
          <p:cNvSpPr/>
          <p:nvPr/>
        </p:nvSpPr>
        <p:spPr>
          <a:xfrm>
            <a:off x="8327972" y="2104332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L2-D10</a:t>
            </a:r>
          </a:p>
        </p:txBody>
      </p:sp>
      <p:sp>
        <p:nvSpPr>
          <p:cNvPr id="68" name="Flowchart: Off-page Connector 67">
            <a:extLst>
              <a:ext uri="{FF2B5EF4-FFF2-40B4-BE49-F238E27FC236}">
                <a16:creationId xmlns:a16="http://schemas.microsoft.com/office/drawing/2014/main" id="{E44329CA-25FF-4805-A616-853BBD7B490D}"/>
              </a:ext>
            </a:extLst>
          </p:cNvPr>
          <p:cNvSpPr/>
          <p:nvPr/>
        </p:nvSpPr>
        <p:spPr>
          <a:xfrm>
            <a:off x="8462789" y="2095786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L2-D11</a:t>
            </a:r>
          </a:p>
        </p:txBody>
      </p:sp>
      <p:sp>
        <p:nvSpPr>
          <p:cNvPr id="69" name="Flowchart: Off-page Connector 68">
            <a:extLst>
              <a:ext uri="{FF2B5EF4-FFF2-40B4-BE49-F238E27FC236}">
                <a16:creationId xmlns:a16="http://schemas.microsoft.com/office/drawing/2014/main" id="{3CF9FF1B-676B-4136-AE6B-58E73365ECB1}"/>
              </a:ext>
            </a:extLst>
          </p:cNvPr>
          <p:cNvSpPr/>
          <p:nvPr/>
        </p:nvSpPr>
        <p:spPr>
          <a:xfrm>
            <a:off x="8470409" y="1531906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L2-RE25</a:t>
            </a:r>
          </a:p>
        </p:txBody>
      </p:sp>
      <p:sp>
        <p:nvSpPr>
          <p:cNvPr id="72" name="Flowchart: Off-page Connector 71">
            <a:extLst>
              <a:ext uri="{FF2B5EF4-FFF2-40B4-BE49-F238E27FC236}">
                <a16:creationId xmlns:a16="http://schemas.microsoft.com/office/drawing/2014/main" id="{7937958C-3026-4514-BCF3-E7FE41B7D305}"/>
              </a:ext>
            </a:extLst>
          </p:cNvPr>
          <p:cNvSpPr/>
          <p:nvPr/>
        </p:nvSpPr>
        <p:spPr>
          <a:xfrm>
            <a:off x="8968480" y="2095786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L2-RE21</a:t>
            </a:r>
          </a:p>
        </p:txBody>
      </p:sp>
      <p:sp>
        <p:nvSpPr>
          <p:cNvPr id="73" name="Flowchart: Off-page Connector 72">
            <a:extLst>
              <a:ext uri="{FF2B5EF4-FFF2-40B4-BE49-F238E27FC236}">
                <a16:creationId xmlns:a16="http://schemas.microsoft.com/office/drawing/2014/main" id="{B2075312-5A5C-4E33-B88C-0EBF2D1041C5}"/>
              </a:ext>
            </a:extLst>
          </p:cNvPr>
          <p:cNvSpPr/>
          <p:nvPr/>
        </p:nvSpPr>
        <p:spPr>
          <a:xfrm>
            <a:off x="8012083" y="2104474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L1-RE31</a:t>
            </a:r>
          </a:p>
        </p:txBody>
      </p:sp>
      <p:sp>
        <p:nvSpPr>
          <p:cNvPr id="76" name="Flowchart: Off-page Connector 75">
            <a:extLst>
              <a:ext uri="{FF2B5EF4-FFF2-40B4-BE49-F238E27FC236}">
                <a16:creationId xmlns:a16="http://schemas.microsoft.com/office/drawing/2014/main" id="{1B5F37FB-36A7-49DD-8D3E-B8FCE90A38B7}"/>
              </a:ext>
            </a:extLst>
          </p:cNvPr>
          <p:cNvSpPr/>
          <p:nvPr/>
        </p:nvSpPr>
        <p:spPr>
          <a:xfrm>
            <a:off x="7199253" y="2103551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L2-RE28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84ADC240-1327-470D-B37D-7ADD9C845E40}"/>
              </a:ext>
            </a:extLst>
          </p:cNvPr>
          <p:cNvSpPr txBox="1">
            <a:spLocks/>
          </p:cNvSpPr>
          <p:nvPr/>
        </p:nvSpPr>
        <p:spPr>
          <a:xfrm>
            <a:off x="7449473" y="38967"/>
            <a:ext cx="1694503" cy="284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/>
              <a:t>Current as at 17-08-2021</a:t>
            </a:r>
          </a:p>
        </p:txBody>
      </p:sp>
      <p:sp>
        <p:nvSpPr>
          <p:cNvPr id="78" name="Flowchart: Off-page Connector 77">
            <a:extLst>
              <a:ext uri="{FF2B5EF4-FFF2-40B4-BE49-F238E27FC236}">
                <a16:creationId xmlns:a16="http://schemas.microsoft.com/office/drawing/2014/main" id="{1AB45053-C5B9-436F-9483-9D451B0C38CB}"/>
              </a:ext>
            </a:extLst>
          </p:cNvPr>
          <p:cNvSpPr/>
          <p:nvPr/>
        </p:nvSpPr>
        <p:spPr>
          <a:xfrm>
            <a:off x="7338832" y="2096858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L2-M11</a:t>
            </a:r>
          </a:p>
        </p:txBody>
      </p:sp>
      <p:sp>
        <p:nvSpPr>
          <p:cNvPr id="79" name="Flowchart: Off-page Connector 78">
            <a:extLst>
              <a:ext uri="{FF2B5EF4-FFF2-40B4-BE49-F238E27FC236}">
                <a16:creationId xmlns:a16="http://schemas.microsoft.com/office/drawing/2014/main" id="{612B6816-1444-4664-AF08-4D99D4017659}"/>
              </a:ext>
            </a:extLst>
          </p:cNvPr>
          <p:cNvSpPr/>
          <p:nvPr/>
        </p:nvSpPr>
        <p:spPr>
          <a:xfrm>
            <a:off x="7439296" y="2084648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L2-M12</a:t>
            </a:r>
          </a:p>
        </p:txBody>
      </p:sp>
      <p:sp>
        <p:nvSpPr>
          <p:cNvPr id="80" name="Flowchart: Off-page Connector 79">
            <a:extLst>
              <a:ext uri="{FF2B5EF4-FFF2-40B4-BE49-F238E27FC236}">
                <a16:creationId xmlns:a16="http://schemas.microsoft.com/office/drawing/2014/main" id="{1C063F7A-EF7C-4107-A3DD-6B6E288EEF99}"/>
              </a:ext>
            </a:extLst>
          </p:cNvPr>
          <p:cNvSpPr/>
          <p:nvPr/>
        </p:nvSpPr>
        <p:spPr>
          <a:xfrm>
            <a:off x="7779286" y="1523505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L2-M24</a:t>
            </a:r>
          </a:p>
        </p:txBody>
      </p:sp>
      <p:sp>
        <p:nvSpPr>
          <p:cNvPr id="81" name="Flowchart: Off-page Connector 80">
            <a:extLst>
              <a:ext uri="{FF2B5EF4-FFF2-40B4-BE49-F238E27FC236}">
                <a16:creationId xmlns:a16="http://schemas.microsoft.com/office/drawing/2014/main" id="{C12CEC40-FEFE-4768-A093-A0920BCA2FC8}"/>
              </a:ext>
            </a:extLst>
          </p:cNvPr>
          <p:cNvSpPr/>
          <p:nvPr/>
        </p:nvSpPr>
        <p:spPr>
          <a:xfrm>
            <a:off x="7766431" y="2097001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L2-M10</a:t>
            </a:r>
          </a:p>
        </p:txBody>
      </p:sp>
      <p:sp>
        <p:nvSpPr>
          <p:cNvPr id="82" name="Flowchart: Off-page Connector 81">
            <a:extLst>
              <a:ext uri="{FF2B5EF4-FFF2-40B4-BE49-F238E27FC236}">
                <a16:creationId xmlns:a16="http://schemas.microsoft.com/office/drawing/2014/main" id="{7E71C8FB-15BC-41A0-A25D-7FA2A6BE18A6}"/>
              </a:ext>
            </a:extLst>
          </p:cNvPr>
          <p:cNvSpPr/>
          <p:nvPr/>
        </p:nvSpPr>
        <p:spPr>
          <a:xfrm>
            <a:off x="7424537" y="1532703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L2-RE29</a:t>
            </a:r>
          </a:p>
        </p:txBody>
      </p:sp>
      <p:sp>
        <p:nvSpPr>
          <p:cNvPr id="83" name="Flowchart: Off-page Connector 82">
            <a:extLst>
              <a:ext uri="{FF2B5EF4-FFF2-40B4-BE49-F238E27FC236}">
                <a16:creationId xmlns:a16="http://schemas.microsoft.com/office/drawing/2014/main" id="{FD027D7E-3829-4BDA-B738-D9C41768AE25}"/>
              </a:ext>
            </a:extLst>
          </p:cNvPr>
          <p:cNvSpPr/>
          <p:nvPr/>
        </p:nvSpPr>
        <p:spPr>
          <a:xfrm>
            <a:off x="7733345" y="953964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FCFEA7-177F-42C3-997C-021281A268E0}"/>
              </a:ext>
            </a:extLst>
          </p:cNvPr>
          <p:cNvGrpSpPr/>
          <p:nvPr/>
        </p:nvGrpSpPr>
        <p:grpSpPr>
          <a:xfrm>
            <a:off x="97674" y="3068224"/>
            <a:ext cx="1236559" cy="1305115"/>
            <a:chOff x="234154" y="6070700"/>
            <a:chExt cx="1804196" cy="1287522"/>
          </a:xfrm>
        </p:grpSpPr>
        <p:sp>
          <p:nvSpPr>
            <p:cNvPr id="60" name="Off-page Connector 138">
              <a:extLst>
                <a:ext uri="{FF2B5EF4-FFF2-40B4-BE49-F238E27FC236}">
                  <a16:creationId xmlns:a16="http://schemas.microsoft.com/office/drawing/2014/main" id="{D9748B28-0481-4D4C-90B2-F62023834ADB}"/>
                </a:ext>
              </a:extLst>
            </p:cNvPr>
            <p:cNvSpPr/>
            <p:nvPr/>
          </p:nvSpPr>
          <p:spPr>
            <a:xfrm>
              <a:off x="234154" y="6105445"/>
              <a:ext cx="196078" cy="191748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61" name="Off-page Connector 139">
              <a:extLst>
                <a:ext uri="{FF2B5EF4-FFF2-40B4-BE49-F238E27FC236}">
                  <a16:creationId xmlns:a16="http://schemas.microsoft.com/office/drawing/2014/main" id="{27E88B70-0C90-4FDD-9551-1D3D111C8DB6}"/>
                </a:ext>
              </a:extLst>
            </p:cNvPr>
            <p:cNvSpPr/>
            <p:nvPr/>
          </p:nvSpPr>
          <p:spPr>
            <a:xfrm>
              <a:off x="234154" y="6342477"/>
              <a:ext cx="196078" cy="191748"/>
            </a:xfrm>
            <a:prstGeom prst="flowChartOffpageConnector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74" name="Off-page Connector 140">
              <a:extLst>
                <a:ext uri="{FF2B5EF4-FFF2-40B4-BE49-F238E27FC236}">
                  <a16:creationId xmlns:a16="http://schemas.microsoft.com/office/drawing/2014/main" id="{E0F8E422-F786-48E8-8589-0B7399C45231}"/>
                </a:ext>
              </a:extLst>
            </p:cNvPr>
            <p:cNvSpPr/>
            <p:nvPr/>
          </p:nvSpPr>
          <p:spPr>
            <a:xfrm>
              <a:off x="234154" y="7083755"/>
              <a:ext cx="196078" cy="191748"/>
            </a:xfrm>
            <a:prstGeom prst="flowChartOffpage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1A824AB-C3EE-4414-BC52-E8AD41CED2F0}"/>
                </a:ext>
              </a:extLst>
            </p:cNvPr>
            <p:cNvSpPr txBox="1"/>
            <p:nvPr/>
          </p:nvSpPr>
          <p:spPr>
            <a:xfrm>
              <a:off x="531833" y="6070700"/>
              <a:ext cx="1303317" cy="29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complete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DED4890-09E3-4422-8D43-E3E2886D0563}"/>
                </a:ext>
              </a:extLst>
            </p:cNvPr>
            <p:cNvSpPr txBox="1"/>
            <p:nvPr/>
          </p:nvSpPr>
          <p:spPr>
            <a:xfrm>
              <a:off x="531831" y="6309082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on track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7A97E9B-DC69-4BFE-87C1-B001CEDDA1FB}"/>
                </a:ext>
              </a:extLst>
            </p:cNvPr>
            <p:cNvSpPr txBox="1"/>
            <p:nvPr/>
          </p:nvSpPr>
          <p:spPr>
            <a:xfrm>
              <a:off x="531831" y="7062186"/>
              <a:ext cx="1506519" cy="29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not achieved</a:t>
              </a:r>
            </a:p>
          </p:txBody>
        </p:sp>
        <p:sp>
          <p:nvSpPr>
            <p:cNvPr id="86" name="Off-page Connector 139">
              <a:extLst>
                <a:ext uri="{FF2B5EF4-FFF2-40B4-BE49-F238E27FC236}">
                  <a16:creationId xmlns:a16="http://schemas.microsoft.com/office/drawing/2014/main" id="{871C647B-6B5C-4015-BF63-0906982373FA}"/>
                </a:ext>
              </a:extLst>
            </p:cNvPr>
            <p:cNvSpPr/>
            <p:nvPr/>
          </p:nvSpPr>
          <p:spPr>
            <a:xfrm>
              <a:off x="234154" y="6840245"/>
              <a:ext cx="196078" cy="191748"/>
            </a:xfrm>
            <a:prstGeom prst="flowChartOffpageConnector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DFCCC00-1F8E-4906-9059-9806AE718534}"/>
                </a:ext>
              </a:extLst>
            </p:cNvPr>
            <p:cNvSpPr txBox="1"/>
            <p:nvPr/>
          </p:nvSpPr>
          <p:spPr>
            <a:xfrm>
              <a:off x="531831" y="6806868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at risk</a:t>
              </a:r>
            </a:p>
          </p:txBody>
        </p:sp>
        <p:sp>
          <p:nvSpPr>
            <p:cNvPr id="88" name="Off-page Connector 139">
              <a:extLst>
                <a:ext uri="{FF2B5EF4-FFF2-40B4-BE49-F238E27FC236}">
                  <a16:creationId xmlns:a16="http://schemas.microsoft.com/office/drawing/2014/main" id="{ABCF3E2E-5453-4970-BF26-8D30DA80170B}"/>
                </a:ext>
              </a:extLst>
            </p:cNvPr>
            <p:cNvSpPr/>
            <p:nvPr/>
          </p:nvSpPr>
          <p:spPr>
            <a:xfrm>
              <a:off x="234154" y="6587195"/>
              <a:ext cx="196078" cy="191748"/>
            </a:xfrm>
            <a:prstGeom prst="flowChartOffpageConnector">
              <a:avLst/>
            </a:prstGeom>
            <a:solidFill>
              <a:srgbClr val="CC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B934071-832A-40D3-B6AB-88AD8474E3AA}"/>
                </a:ext>
              </a:extLst>
            </p:cNvPr>
            <p:cNvSpPr txBox="1"/>
            <p:nvPr/>
          </p:nvSpPr>
          <p:spPr>
            <a:xfrm>
              <a:off x="531830" y="6568834"/>
              <a:ext cx="15065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re-planned</a:t>
              </a:r>
            </a:p>
          </p:txBody>
        </p:sp>
      </p:grpSp>
      <p:sp>
        <p:nvSpPr>
          <p:cNvPr id="70" name="Flowchart: Off-page Connector 69">
            <a:extLst>
              <a:ext uri="{FF2B5EF4-FFF2-40B4-BE49-F238E27FC236}">
                <a16:creationId xmlns:a16="http://schemas.microsoft.com/office/drawing/2014/main" id="{285CD6B1-3FD5-47F4-987F-7B789A52631D}"/>
              </a:ext>
            </a:extLst>
          </p:cNvPr>
          <p:cNvSpPr/>
          <p:nvPr/>
        </p:nvSpPr>
        <p:spPr>
          <a:xfrm>
            <a:off x="7608565" y="955381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L2-RE33</a:t>
            </a:r>
          </a:p>
        </p:txBody>
      </p:sp>
      <p:sp>
        <p:nvSpPr>
          <p:cNvPr id="71" name="Flowchart: Off-page Connector 70">
            <a:extLst>
              <a:ext uri="{FF2B5EF4-FFF2-40B4-BE49-F238E27FC236}">
                <a16:creationId xmlns:a16="http://schemas.microsoft.com/office/drawing/2014/main" id="{520566B0-3557-4BC1-BC2C-57F67E5BB2F5}"/>
              </a:ext>
            </a:extLst>
          </p:cNvPr>
          <p:cNvSpPr/>
          <p:nvPr/>
        </p:nvSpPr>
        <p:spPr>
          <a:xfrm>
            <a:off x="7555967" y="2091741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L2-RE35</a:t>
            </a:r>
          </a:p>
        </p:txBody>
      </p:sp>
      <p:sp>
        <p:nvSpPr>
          <p:cNvPr id="90" name="Flowchart: Off-page Connector 89">
            <a:extLst>
              <a:ext uri="{FF2B5EF4-FFF2-40B4-BE49-F238E27FC236}">
                <a16:creationId xmlns:a16="http://schemas.microsoft.com/office/drawing/2014/main" id="{F453F988-ACF7-4402-9DAF-822195D3834B}"/>
              </a:ext>
            </a:extLst>
          </p:cNvPr>
          <p:cNvSpPr/>
          <p:nvPr/>
        </p:nvSpPr>
        <p:spPr>
          <a:xfrm>
            <a:off x="7381267" y="952830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L2-RE19</a:t>
            </a:r>
          </a:p>
        </p:txBody>
      </p:sp>
      <p:sp>
        <p:nvSpPr>
          <p:cNvPr id="91" name="Flowchart: Off-page Connector 90">
            <a:extLst>
              <a:ext uri="{FF2B5EF4-FFF2-40B4-BE49-F238E27FC236}">
                <a16:creationId xmlns:a16="http://schemas.microsoft.com/office/drawing/2014/main" id="{4822F1C4-B227-4F15-BF21-938867F5995E}"/>
              </a:ext>
            </a:extLst>
          </p:cNvPr>
          <p:cNvSpPr/>
          <p:nvPr/>
        </p:nvSpPr>
        <p:spPr>
          <a:xfrm>
            <a:off x="7096176" y="2102918"/>
            <a:ext cx="12916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L2-RE34</a:t>
            </a:r>
          </a:p>
        </p:txBody>
      </p:sp>
    </p:spTree>
    <p:extLst>
      <p:ext uri="{BB962C8B-B14F-4D97-AF65-F5344CB8AC3E}">
        <p14:creationId xmlns:p14="http://schemas.microsoft.com/office/powerpoint/2010/main" val="279380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448-BF48-4CC4-A6E7-07DC97F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Level 2 Milestones – Readiness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B0A4B4-E243-4ED6-AF79-658F91AE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47345"/>
              </p:ext>
            </p:extLst>
          </p:nvPr>
        </p:nvGraphicFramePr>
        <p:xfrm>
          <a:off x="1535379" y="2852900"/>
          <a:ext cx="7510947" cy="3825844"/>
        </p:xfrm>
        <a:graphic>
          <a:graphicData uri="http://schemas.openxmlformats.org/drawingml/2006/table">
            <a:tbl>
              <a:tblPr/>
              <a:tblGrid>
                <a:gridCol w="625908">
                  <a:extLst>
                    <a:ext uri="{9D8B030D-6E8A-4147-A177-3AD203B41FA5}">
                      <a16:colId xmlns:a16="http://schemas.microsoft.com/office/drawing/2014/main" val="2629953056"/>
                    </a:ext>
                  </a:extLst>
                </a:gridCol>
                <a:gridCol w="3597989">
                  <a:extLst>
                    <a:ext uri="{9D8B030D-6E8A-4147-A177-3AD203B41FA5}">
                      <a16:colId xmlns:a16="http://schemas.microsoft.com/office/drawing/2014/main" val="2366391826"/>
                    </a:ext>
                  </a:extLst>
                </a:gridCol>
                <a:gridCol w="836431">
                  <a:extLst>
                    <a:ext uri="{9D8B030D-6E8A-4147-A177-3AD203B41FA5}">
                      <a16:colId xmlns:a16="http://schemas.microsoft.com/office/drawing/2014/main" val="3784885309"/>
                    </a:ext>
                  </a:extLst>
                </a:gridCol>
                <a:gridCol w="931152">
                  <a:extLst>
                    <a:ext uri="{9D8B030D-6E8A-4147-A177-3AD203B41FA5}">
                      <a16:colId xmlns:a16="http://schemas.microsoft.com/office/drawing/2014/main" val="1015848270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223712236"/>
                    </a:ext>
                  </a:extLst>
                </a:gridCol>
                <a:gridCol w="760515">
                  <a:extLst>
                    <a:ext uri="{9D8B030D-6E8A-4147-A177-3AD203B41FA5}">
                      <a16:colId xmlns:a16="http://schemas.microsoft.com/office/drawing/2014/main" val="1650546999"/>
                    </a:ext>
                  </a:extLst>
                </a:gridCol>
              </a:tblGrid>
              <a:tr h="213459">
                <a:tc gridSpan="4">
                  <a:txBody>
                    <a:bodyPr/>
                    <a:lstStyle/>
                    <a:p>
                      <a:pPr marL="72000" lvl="0" algn="l" fontAlgn="b"/>
                      <a:r>
                        <a:rPr lang="en-AU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A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Milestones (Program)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lvl="0" algn="l" fontAlgn="b"/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0573"/>
                  </a:ext>
                </a:extLst>
              </a:tr>
              <a:tr h="151167"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Milestone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Target Date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Expected Date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62961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L2-RE32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Test for Reallocations Concludes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31-Mar-2020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31-Mar-2020</a:t>
                      </a:r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4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23858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L2-RE11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Metering Service Provider Accreditation Plan Finalised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13-Mar-2020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18-Feb-2020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4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079336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L2-S12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Reallocations Go-Live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01-Apr-2020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01-Apr-2020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4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25560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Transition Plan – Dispatch​ final 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28-Aug-2020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28-Aug-2020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4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82933"/>
                  </a:ext>
                </a:extLst>
              </a:tr>
              <a:tr h="207413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L2-M11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Test preparation completed by participants for MDM and B2M Go-Live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Participants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42537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L2-M12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Test preparation completed by AEMO for MDM and B2M Go-Live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626839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Retail MDM (incl. B2M) Industry Test Commences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9020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Retail MDM (incl. B2M) Industry Test Concludes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14-Jun-2021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14-Jun-2021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61971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L2-RE18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Go-Live Plan Retail MDM finalised (Interim)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11-Dec-2020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11-Dec-2020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794164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L2-RE35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Industry Go-Live Plan Retail MDM final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16-Apr-2021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11-May-2021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08198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L2-M24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Retail MDM (incl. B2M) Go-Live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21-Jun-2021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21-Jun-2021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80769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L2-M10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 minute files in MDFF accepted by AEMO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22-Jun-2021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22-Jun-2021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5693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L2-D7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Dispatch Industry Test preparation completed by 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Participants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61940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L2-D8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Dispatch Industry Test preparation completed by AEMO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29-Nov-2020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26119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FAC1D-2C3F-4D24-8CA1-3DEEBF03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81F68-4976-451A-B2E9-79BCBD2F70CC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324">
                    <a:tint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324">
                  <a:tint val="75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B7E80E0-2D50-4924-BE89-BE03B0B14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24762"/>
              </p:ext>
            </p:extLst>
          </p:nvPr>
        </p:nvGraphicFramePr>
        <p:xfrm>
          <a:off x="0" y="1343288"/>
          <a:ext cx="9143976" cy="1490067"/>
        </p:xfrm>
        <a:graphic>
          <a:graphicData uri="http://schemas.openxmlformats.org/drawingml/2006/table">
            <a:tbl>
              <a:tblPr/>
              <a:tblGrid>
                <a:gridCol w="982266">
                  <a:extLst>
                    <a:ext uri="{9D8B030D-6E8A-4147-A177-3AD203B41FA5}">
                      <a16:colId xmlns:a16="http://schemas.microsoft.com/office/drawing/2014/main" val="138703770"/>
                    </a:ext>
                  </a:extLst>
                </a:gridCol>
                <a:gridCol w="982266">
                  <a:extLst>
                    <a:ext uri="{9D8B030D-6E8A-4147-A177-3AD203B41FA5}">
                      <a16:colId xmlns:a16="http://schemas.microsoft.com/office/drawing/2014/main" val="184896306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9592562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177608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37380670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732033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93610711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953760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7321932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781125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0002630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743540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9420856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29180661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856265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15854860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0343615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3340699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66010971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2300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444215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8559290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4295740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744926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1908842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7452479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8828006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914399664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886644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35545747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5021819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51128153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1776003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50092672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5440249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865778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672911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3061504"/>
                    </a:ext>
                  </a:extLst>
                </a:gridCol>
              </a:tblGrid>
              <a:tr h="305696">
                <a:tc rowSpan="2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24919"/>
                  </a:ext>
                </a:extLst>
              </a:tr>
              <a:tr h="191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12719"/>
                  </a:ext>
                </a:extLst>
              </a:tr>
              <a:tr h="836036"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kern="12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Readiness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1" kern="1200" dirty="0">
                        <a:solidFill>
                          <a:srgbClr val="FF0000"/>
                        </a:solidFill>
                        <a:latin typeface="+mn-lt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32369"/>
                  </a:ext>
                </a:extLst>
              </a:tr>
              <a:tr h="1569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88880"/>
                  </a:ext>
                </a:extLst>
              </a:tr>
            </a:tbl>
          </a:graphicData>
        </a:graphic>
      </p:graphicFrame>
      <p:sp>
        <p:nvSpPr>
          <p:cNvPr id="34" name="Flowchart: Off-page Connector 33">
            <a:extLst>
              <a:ext uri="{FF2B5EF4-FFF2-40B4-BE49-F238E27FC236}">
                <a16:creationId xmlns:a16="http://schemas.microsoft.com/office/drawing/2014/main" id="{1785B5CC-3880-4F4C-9CD4-277F86CA2A03}"/>
              </a:ext>
            </a:extLst>
          </p:cNvPr>
          <p:cNvSpPr/>
          <p:nvPr/>
        </p:nvSpPr>
        <p:spPr>
          <a:xfrm>
            <a:off x="4593207" y="209578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L2-RE11</a:t>
            </a:r>
          </a:p>
        </p:txBody>
      </p:sp>
      <p:sp>
        <p:nvSpPr>
          <p:cNvPr id="40" name="Flowchart: Off-page Connector 39">
            <a:extLst>
              <a:ext uri="{FF2B5EF4-FFF2-40B4-BE49-F238E27FC236}">
                <a16:creationId xmlns:a16="http://schemas.microsoft.com/office/drawing/2014/main" id="{7D95F5F8-FFCE-4CFA-BEE2-90957A616E62}"/>
              </a:ext>
            </a:extLst>
          </p:cNvPr>
          <p:cNvSpPr/>
          <p:nvPr/>
        </p:nvSpPr>
        <p:spPr>
          <a:xfrm>
            <a:off x="4875153" y="153952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L2-RE32</a:t>
            </a:r>
          </a:p>
        </p:txBody>
      </p:sp>
      <p:sp>
        <p:nvSpPr>
          <p:cNvPr id="41" name="Flowchart: Off-page Connector 40">
            <a:extLst>
              <a:ext uri="{FF2B5EF4-FFF2-40B4-BE49-F238E27FC236}">
                <a16:creationId xmlns:a16="http://schemas.microsoft.com/office/drawing/2014/main" id="{EB889002-12C2-4006-8BA3-F3A078EC34F1}"/>
              </a:ext>
            </a:extLst>
          </p:cNvPr>
          <p:cNvSpPr/>
          <p:nvPr/>
        </p:nvSpPr>
        <p:spPr>
          <a:xfrm>
            <a:off x="4882773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L2-S12</a:t>
            </a:r>
          </a:p>
        </p:txBody>
      </p:sp>
      <p:sp>
        <p:nvSpPr>
          <p:cNvPr id="42" name="Flowchart: Off-page Connector 41">
            <a:extLst>
              <a:ext uri="{FF2B5EF4-FFF2-40B4-BE49-F238E27FC236}">
                <a16:creationId xmlns:a16="http://schemas.microsoft.com/office/drawing/2014/main" id="{B2EAE524-1479-4B4D-A887-6C7585CC06B5}"/>
              </a:ext>
            </a:extLst>
          </p:cNvPr>
          <p:cNvSpPr/>
          <p:nvPr/>
        </p:nvSpPr>
        <p:spPr>
          <a:xfrm>
            <a:off x="5835273" y="209578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L2-RE22</a:t>
            </a:r>
          </a:p>
        </p:txBody>
      </p:sp>
      <p:sp>
        <p:nvSpPr>
          <p:cNvPr id="43" name="Flowchart: Off-page Connector 42">
            <a:extLst>
              <a:ext uri="{FF2B5EF4-FFF2-40B4-BE49-F238E27FC236}">
                <a16:creationId xmlns:a16="http://schemas.microsoft.com/office/drawing/2014/main" id="{52B944A3-6AAD-4B20-A40E-4B1FA3A520C6}"/>
              </a:ext>
            </a:extLst>
          </p:cNvPr>
          <p:cNvSpPr/>
          <p:nvPr/>
        </p:nvSpPr>
        <p:spPr>
          <a:xfrm>
            <a:off x="7370082" y="208816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L2-M11</a:t>
            </a:r>
          </a:p>
        </p:txBody>
      </p:sp>
      <p:sp>
        <p:nvSpPr>
          <p:cNvPr id="44" name="Flowchart: Off-page Connector 43">
            <a:extLst>
              <a:ext uri="{FF2B5EF4-FFF2-40B4-BE49-F238E27FC236}">
                <a16:creationId xmlns:a16="http://schemas.microsoft.com/office/drawing/2014/main" id="{197A17AF-F6CD-4FF2-B4DA-E34F4DDFC2BA}"/>
              </a:ext>
            </a:extLst>
          </p:cNvPr>
          <p:cNvSpPr/>
          <p:nvPr/>
        </p:nvSpPr>
        <p:spPr>
          <a:xfrm>
            <a:off x="7318539" y="153952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L2-M12</a:t>
            </a:r>
          </a:p>
        </p:txBody>
      </p:sp>
      <p:sp>
        <p:nvSpPr>
          <p:cNvPr id="46" name="Flowchart: Off-page Connector 45">
            <a:extLst>
              <a:ext uri="{FF2B5EF4-FFF2-40B4-BE49-F238E27FC236}">
                <a16:creationId xmlns:a16="http://schemas.microsoft.com/office/drawing/2014/main" id="{D93BB528-89ED-4470-B21A-BBDE6140B74D}"/>
              </a:ext>
            </a:extLst>
          </p:cNvPr>
          <p:cNvSpPr/>
          <p:nvPr/>
        </p:nvSpPr>
        <p:spPr>
          <a:xfrm>
            <a:off x="6594778" y="2106185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L2-RE18</a:t>
            </a:r>
          </a:p>
        </p:txBody>
      </p:sp>
      <p:sp>
        <p:nvSpPr>
          <p:cNvPr id="48" name="Flowchart: Off-page Connector 47">
            <a:extLst>
              <a:ext uri="{FF2B5EF4-FFF2-40B4-BE49-F238E27FC236}">
                <a16:creationId xmlns:a16="http://schemas.microsoft.com/office/drawing/2014/main" id="{80AEF270-7211-4474-AAE9-3DA449CB93EF}"/>
              </a:ext>
            </a:extLst>
          </p:cNvPr>
          <p:cNvSpPr/>
          <p:nvPr/>
        </p:nvSpPr>
        <p:spPr>
          <a:xfrm>
            <a:off x="7810532" y="209197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L2-M24</a:t>
            </a:r>
          </a:p>
        </p:txBody>
      </p:sp>
      <p:sp>
        <p:nvSpPr>
          <p:cNvPr id="54" name="Flowchart: Off-page Connector 53">
            <a:extLst>
              <a:ext uri="{FF2B5EF4-FFF2-40B4-BE49-F238E27FC236}">
                <a16:creationId xmlns:a16="http://schemas.microsoft.com/office/drawing/2014/main" id="{CEC8534E-9E57-41E2-9538-F0C38C807E62}"/>
              </a:ext>
            </a:extLst>
          </p:cNvPr>
          <p:cNvSpPr/>
          <p:nvPr/>
        </p:nvSpPr>
        <p:spPr>
          <a:xfrm>
            <a:off x="7823311" y="1530838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L2-M10</a:t>
            </a:r>
          </a:p>
        </p:txBody>
      </p:sp>
      <p:sp>
        <p:nvSpPr>
          <p:cNvPr id="55" name="Flowchart: Off-page Connector 54">
            <a:extLst>
              <a:ext uri="{FF2B5EF4-FFF2-40B4-BE49-F238E27FC236}">
                <a16:creationId xmlns:a16="http://schemas.microsoft.com/office/drawing/2014/main" id="{4F407037-634E-4712-93C8-0D6EEDBAE308}"/>
              </a:ext>
            </a:extLst>
          </p:cNvPr>
          <p:cNvSpPr/>
          <p:nvPr/>
        </p:nvSpPr>
        <p:spPr>
          <a:xfrm>
            <a:off x="6476133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L2-D7</a:t>
            </a:r>
          </a:p>
        </p:txBody>
      </p:sp>
      <p:sp>
        <p:nvSpPr>
          <p:cNvPr id="56" name="Flowchart: Off-page Connector 55">
            <a:extLst>
              <a:ext uri="{FF2B5EF4-FFF2-40B4-BE49-F238E27FC236}">
                <a16:creationId xmlns:a16="http://schemas.microsoft.com/office/drawing/2014/main" id="{9A0CEA0F-E7CB-4D54-8BB8-E419A2B99B06}"/>
              </a:ext>
            </a:extLst>
          </p:cNvPr>
          <p:cNvSpPr/>
          <p:nvPr/>
        </p:nvSpPr>
        <p:spPr>
          <a:xfrm>
            <a:off x="6468513" y="153952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L2-D8</a:t>
            </a:r>
          </a:p>
        </p:txBody>
      </p:sp>
      <p:sp>
        <p:nvSpPr>
          <p:cNvPr id="28" name="Flowchart: Off-page Connector 27">
            <a:extLst>
              <a:ext uri="{FF2B5EF4-FFF2-40B4-BE49-F238E27FC236}">
                <a16:creationId xmlns:a16="http://schemas.microsoft.com/office/drawing/2014/main" id="{8EF7ACCF-C7E5-4881-9C00-CD2AED32C8E0}"/>
              </a:ext>
            </a:extLst>
          </p:cNvPr>
          <p:cNvSpPr/>
          <p:nvPr/>
        </p:nvSpPr>
        <p:spPr>
          <a:xfrm>
            <a:off x="7423423" y="153671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L2-RE29</a:t>
            </a:r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1E8B420A-9E38-4852-ACD1-1B260FB1FF15}"/>
              </a:ext>
            </a:extLst>
          </p:cNvPr>
          <p:cNvSpPr/>
          <p:nvPr/>
        </p:nvSpPr>
        <p:spPr>
          <a:xfrm>
            <a:off x="7713313" y="153952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9F8F4A-7E26-470C-A136-604CA19295E4}"/>
              </a:ext>
            </a:extLst>
          </p:cNvPr>
          <p:cNvGrpSpPr/>
          <p:nvPr/>
        </p:nvGrpSpPr>
        <p:grpSpPr>
          <a:xfrm>
            <a:off x="97674" y="3068224"/>
            <a:ext cx="1236559" cy="1305115"/>
            <a:chOff x="234154" y="6070700"/>
            <a:chExt cx="1804196" cy="1287522"/>
          </a:xfrm>
        </p:grpSpPr>
        <p:sp>
          <p:nvSpPr>
            <p:cNvPr id="35" name="Off-page Connector 138">
              <a:extLst>
                <a:ext uri="{FF2B5EF4-FFF2-40B4-BE49-F238E27FC236}">
                  <a16:creationId xmlns:a16="http://schemas.microsoft.com/office/drawing/2014/main" id="{FDB7F6E8-E836-4BB8-B155-84E15E30E9E1}"/>
                </a:ext>
              </a:extLst>
            </p:cNvPr>
            <p:cNvSpPr/>
            <p:nvPr/>
          </p:nvSpPr>
          <p:spPr>
            <a:xfrm>
              <a:off x="234154" y="6105445"/>
              <a:ext cx="196078" cy="191748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36" name="Off-page Connector 139">
              <a:extLst>
                <a:ext uri="{FF2B5EF4-FFF2-40B4-BE49-F238E27FC236}">
                  <a16:creationId xmlns:a16="http://schemas.microsoft.com/office/drawing/2014/main" id="{E7191A9E-6461-4D8B-8062-426B27CAC146}"/>
                </a:ext>
              </a:extLst>
            </p:cNvPr>
            <p:cNvSpPr/>
            <p:nvPr/>
          </p:nvSpPr>
          <p:spPr>
            <a:xfrm>
              <a:off x="234154" y="6342477"/>
              <a:ext cx="196078" cy="191748"/>
            </a:xfrm>
            <a:prstGeom prst="flowChartOffpageConnector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37" name="Off-page Connector 140">
              <a:extLst>
                <a:ext uri="{FF2B5EF4-FFF2-40B4-BE49-F238E27FC236}">
                  <a16:creationId xmlns:a16="http://schemas.microsoft.com/office/drawing/2014/main" id="{F68F5CAD-D52E-47D9-9469-75600344F49E}"/>
                </a:ext>
              </a:extLst>
            </p:cNvPr>
            <p:cNvSpPr/>
            <p:nvPr/>
          </p:nvSpPr>
          <p:spPr>
            <a:xfrm>
              <a:off x="234154" y="7083755"/>
              <a:ext cx="196078" cy="191748"/>
            </a:xfrm>
            <a:prstGeom prst="flowChartOffpage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0C3AB5-4BAF-469D-B439-4F71BF5B2BE2}"/>
                </a:ext>
              </a:extLst>
            </p:cNvPr>
            <p:cNvSpPr txBox="1"/>
            <p:nvPr/>
          </p:nvSpPr>
          <p:spPr>
            <a:xfrm>
              <a:off x="531833" y="6070700"/>
              <a:ext cx="1303317" cy="29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complete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A3A63F-4FCC-4A7A-9515-6C27BF259B84}"/>
                </a:ext>
              </a:extLst>
            </p:cNvPr>
            <p:cNvSpPr txBox="1"/>
            <p:nvPr/>
          </p:nvSpPr>
          <p:spPr>
            <a:xfrm>
              <a:off x="531831" y="6309082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on track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E80F51-DCA8-4751-B985-A7598A51A2F9}"/>
                </a:ext>
              </a:extLst>
            </p:cNvPr>
            <p:cNvSpPr txBox="1"/>
            <p:nvPr/>
          </p:nvSpPr>
          <p:spPr>
            <a:xfrm>
              <a:off x="531831" y="7062186"/>
              <a:ext cx="1506519" cy="29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not achieved</a:t>
              </a:r>
            </a:p>
          </p:txBody>
        </p:sp>
        <p:sp>
          <p:nvSpPr>
            <p:cNvPr id="47" name="Off-page Connector 139">
              <a:extLst>
                <a:ext uri="{FF2B5EF4-FFF2-40B4-BE49-F238E27FC236}">
                  <a16:creationId xmlns:a16="http://schemas.microsoft.com/office/drawing/2014/main" id="{30D2C86D-6EC9-4897-AF4A-C9F465F10337}"/>
                </a:ext>
              </a:extLst>
            </p:cNvPr>
            <p:cNvSpPr/>
            <p:nvPr/>
          </p:nvSpPr>
          <p:spPr>
            <a:xfrm>
              <a:off x="234154" y="6840245"/>
              <a:ext cx="196078" cy="191748"/>
            </a:xfrm>
            <a:prstGeom prst="flowChartOffpageConnector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45198F-FDBC-4A7C-9FD9-8D0152254B92}"/>
                </a:ext>
              </a:extLst>
            </p:cNvPr>
            <p:cNvSpPr txBox="1"/>
            <p:nvPr/>
          </p:nvSpPr>
          <p:spPr>
            <a:xfrm>
              <a:off x="531831" y="6806868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at risk</a:t>
              </a:r>
            </a:p>
          </p:txBody>
        </p:sp>
        <p:sp>
          <p:nvSpPr>
            <p:cNvPr id="50" name="Off-page Connector 139">
              <a:extLst>
                <a:ext uri="{FF2B5EF4-FFF2-40B4-BE49-F238E27FC236}">
                  <a16:creationId xmlns:a16="http://schemas.microsoft.com/office/drawing/2014/main" id="{F40727C7-7827-466C-B36A-37BCE1BBE06A}"/>
                </a:ext>
              </a:extLst>
            </p:cNvPr>
            <p:cNvSpPr/>
            <p:nvPr/>
          </p:nvSpPr>
          <p:spPr>
            <a:xfrm>
              <a:off x="234154" y="6587195"/>
              <a:ext cx="196078" cy="191748"/>
            </a:xfrm>
            <a:prstGeom prst="flowChartOffpageConnector">
              <a:avLst/>
            </a:prstGeom>
            <a:solidFill>
              <a:srgbClr val="CC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0EE6F3-4D4D-476A-8ECF-CE41FF8D6DC8}"/>
                </a:ext>
              </a:extLst>
            </p:cNvPr>
            <p:cNvSpPr txBox="1"/>
            <p:nvPr/>
          </p:nvSpPr>
          <p:spPr>
            <a:xfrm>
              <a:off x="531830" y="6568834"/>
              <a:ext cx="15065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re-planned</a:t>
              </a:r>
            </a:p>
          </p:txBody>
        </p:sp>
      </p:grpSp>
      <p:sp>
        <p:nvSpPr>
          <p:cNvPr id="52" name="Flowchart: Off-page Connector 51">
            <a:extLst>
              <a:ext uri="{FF2B5EF4-FFF2-40B4-BE49-F238E27FC236}">
                <a16:creationId xmlns:a16="http://schemas.microsoft.com/office/drawing/2014/main" id="{B86D7BBE-BDB9-455B-B987-A9B0D7066A4C}"/>
              </a:ext>
            </a:extLst>
          </p:cNvPr>
          <p:cNvSpPr/>
          <p:nvPr/>
        </p:nvSpPr>
        <p:spPr>
          <a:xfrm>
            <a:off x="4622854" y="1529370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L2-S8</a:t>
            </a:r>
          </a:p>
        </p:txBody>
      </p:sp>
      <p:sp>
        <p:nvSpPr>
          <p:cNvPr id="53" name="Flowchart: Off-page Connector 52">
            <a:extLst>
              <a:ext uri="{FF2B5EF4-FFF2-40B4-BE49-F238E27FC236}">
                <a16:creationId xmlns:a16="http://schemas.microsoft.com/office/drawing/2014/main" id="{9425D55C-DF66-4CCC-A835-6351DC775B49}"/>
              </a:ext>
            </a:extLst>
          </p:cNvPr>
          <p:cNvSpPr/>
          <p:nvPr/>
        </p:nvSpPr>
        <p:spPr>
          <a:xfrm>
            <a:off x="7568197" y="209671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L2-RE35</a:t>
            </a:r>
          </a:p>
        </p:txBody>
      </p:sp>
    </p:spTree>
    <p:extLst>
      <p:ext uri="{BB962C8B-B14F-4D97-AF65-F5344CB8AC3E}">
        <p14:creationId xmlns:p14="http://schemas.microsoft.com/office/powerpoint/2010/main" val="153487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448-BF48-4CC4-A6E7-07DC97F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Level 2 Milestones – Readiness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B0A4B4-E243-4ED6-AF79-658F91AE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94149"/>
              </p:ext>
            </p:extLst>
          </p:nvPr>
        </p:nvGraphicFramePr>
        <p:xfrm>
          <a:off x="1310943" y="2854397"/>
          <a:ext cx="7795139" cy="3884394"/>
        </p:xfrm>
        <a:graphic>
          <a:graphicData uri="http://schemas.openxmlformats.org/drawingml/2006/table">
            <a:tbl>
              <a:tblPr/>
              <a:tblGrid>
                <a:gridCol w="649726">
                  <a:extLst>
                    <a:ext uri="{9D8B030D-6E8A-4147-A177-3AD203B41FA5}">
                      <a16:colId xmlns:a16="http://schemas.microsoft.com/office/drawing/2014/main" val="2629953056"/>
                    </a:ext>
                  </a:extLst>
                </a:gridCol>
                <a:gridCol w="3734902">
                  <a:extLst>
                    <a:ext uri="{9D8B030D-6E8A-4147-A177-3AD203B41FA5}">
                      <a16:colId xmlns:a16="http://schemas.microsoft.com/office/drawing/2014/main" val="2366391826"/>
                    </a:ext>
                  </a:extLst>
                </a:gridCol>
                <a:gridCol w="996176">
                  <a:extLst>
                    <a:ext uri="{9D8B030D-6E8A-4147-A177-3AD203B41FA5}">
                      <a16:colId xmlns:a16="http://schemas.microsoft.com/office/drawing/2014/main" val="37848853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15848270"/>
                    </a:ext>
                  </a:extLst>
                </a:gridCol>
                <a:gridCol w="781397">
                  <a:extLst>
                    <a:ext uri="{9D8B030D-6E8A-4147-A177-3AD203B41FA5}">
                      <a16:colId xmlns:a16="http://schemas.microsoft.com/office/drawing/2014/main" val="565200464"/>
                    </a:ext>
                  </a:extLst>
                </a:gridCol>
                <a:gridCol w="718538">
                  <a:extLst>
                    <a:ext uri="{9D8B030D-6E8A-4147-A177-3AD203B41FA5}">
                      <a16:colId xmlns:a16="http://schemas.microsoft.com/office/drawing/2014/main" val="1650546999"/>
                    </a:ext>
                  </a:extLst>
                </a:gridCol>
              </a:tblGrid>
              <a:tr h="213459">
                <a:tc gridSpan="4">
                  <a:txBody>
                    <a:bodyPr/>
                    <a:lstStyle/>
                    <a:p>
                      <a:pPr marL="72000" lvl="0" algn="l" fontAlgn="b"/>
                      <a:r>
                        <a:rPr lang="en-AU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A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Milestones (Program)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lvl="0" algn="l" fontAlgn="b"/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0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5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5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Milestone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5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Target Date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5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Expected Date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5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5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62961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Dispatch Industry Test concludes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15-Mar-2021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15-Mar-2021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34169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L2-S10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u="none" strike="noStrike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Settlements Industry Test preparation completed by participants</a:t>
                      </a:r>
                      <a:endParaRPr lang="en-AU" sz="850" b="0" i="0" dirty="0">
                        <a:solidFill>
                          <a:srgbClr val="222324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22-Mar-2021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22-Mar-2021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97664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L2-RE34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Industry Go-Live Plan – Dispatch &amp; Bidding finalised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19-Mar-2021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09-Mar-2021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2560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L2-S11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u="none" strike="noStrike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Settlements Industry Test preparation completed by AEMO</a:t>
                      </a:r>
                      <a:endParaRPr lang="en-AU" sz="850" b="0" i="0" dirty="0">
                        <a:solidFill>
                          <a:srgbClr val="222324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22-Mar-2021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22-Mar-2021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9426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b="0" i="0" kern="1200" dirty="0">
                          <a:solidFill>
                            <a:srgbClr val="22232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Settlements Industry Test concludes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ase" latinLnBrk="0" hangingPunct="1"/>
                      <a:r>
                        <a:rPr lang="en-AU" sz="850" b="0" i="0" kern="1200" dirty="0">
                          <a:solidFill>
                            <a:srgbClr val="22232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13-May-2021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base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13-May-2021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ase" latinLnBrk="0" hangingPunct="1"/>
                      <a:r>
                        <a:rPr lang="en-AU" sz="850" b="0" i="0" kern="1200" dirty="0">
                          <a:solidFill>
                            <a:srgbClr val="22232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ase" latinLnBrk="0" hangingPunct="1"/>
                      <a:r>
                        <a:rPr lang="en-AU" sz="850" b="0" i="0" kern="1200" dirty="0">
                          <a:solidFill>
                            <a:srgbClr val="22232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143436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Industry Go-Live Plan Settlements finalised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16-Apr-2021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20-Apr-2021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4695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5MS Capability Market Trial preparation completed by 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12-Jul-2021</a:t>
                      </a:r>
                    </a:p>
                  </a:txBody>
                  <a:tcPr marL="57875" marR="57875" marT="28937" marB="2893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19-Jul-2021</a:t>
                      </a:r>
                    </a:p>
                  </a:txBody>
                  <a:tcPr marL="57875" marR="57875" marT="28937" marB="2893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10829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5MS Capability Market Trial preparation completed by AEMO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12-Jul-2021</a:t>
                      </a:r>
                    </a:p>
                  </a:txBody>
                  <a:tcPr marL="57875" marR="57875" marT="28937" marB="2893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19-Jul-2021</a:t>
                      </a:r>
                    </a:p>
                  </a:txBody>
                  <a:tcPr marL="57875" marR="57875" marT="28937" marB="2893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46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L2-RE31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b="0" i="0" kern="1200" dirty="0">
                          <a:solidFill>
                            <a:srgbClr val="22232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5MS Capability Market Trial commences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19-Jul-2021</a:t>
                      </a:r>
                    </a:p>
                  </a:txBody>
                  <a:tcPr marL="57875" marR="57875" marT="28937" marB="2893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19-Jul-2021</a:t>
                      </a:r>
                    </a:p>
                  </a:txBody>
                  <a:tcPr marL="57875" marR="57875" marT="28937" marB="2893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95438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Industry Go-Live Plan – 5MS Capability final 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01-Aug-2021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27-Aug-2021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8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36292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L2-D10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5MS Capability Market Trial concludes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10-Sep-2021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10-Sep-2021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8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72007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L2-D11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30-min Bidding no longer accepted by AEMO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01-Oct-2021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01-Oct-2021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8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38232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MDMT format no longer accepted by AEMO for interval meters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01-Oct-2021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01-Oct-2021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8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66858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GS Market Trial preparation completed by 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01-Feb-2022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01-Feb-2022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8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699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b="0" i="0" kern="1200" dirty="0">
                          <a:solidFill>
                            <a:srgbClr val="22232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GS Market Trial preparation completed by AEMO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01-Feb-2022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01-Feb-2022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8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75232"/>
                  </a:ext>
                </a:extLst>
              </a:tr>
              <a:tr h="215098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L2-RE21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850" b="0" i="0" dirty="0">
                          <a:solidFill>
                            <a:srgbClr val="222324"/>
                          </a:solidFill>
                          <a:effectLst/>
                          <a:latin typeface="+mj-lt"/>
                        </a:rPr>
                        <a:t>Industry Go-Live Plan – GS Capability final 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21-Dec-2021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21-Dec-2021</a:t>
                      </a:r>
                    </a:p>
                  </a:txBody>
                  <a:tcPr marL="57875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ctr" latinLnBrk="0" hangingPunct="1"/>
                      <a:r>
                        <a:rPr lang="en-AU" sz="8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8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036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FAC1D-2C3F-4D24-8CA1-3DEEBF03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81F68-4976-451A-B2E9-79BCBD2F70CC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324">
                    <a:tint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324">
                  <a:tint val="75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62AF604-3E81-48DE-8F7E-7D68663D9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8394"/>
              </p:ext>
            </p:extLst>
          </p:nvPr>
        </p:nvGraphicFramePr>
        <p:xfrm>
          <a:off x="0" y="1343288"/>
          <a:ext cx="9143976" cy="1490067"/>
        </p:xfrm>
        <a:graphic>
          <a:graphicData uri="http://schemas.openxmlformats.org/drawingml/2006/table">
            <a:tbl>
              <a:tblPr/>
              <a:tblGrid>
                <a:gridCol w="982266">
                  <a:extLst>
                    <a:ext uri="{9D8B030D-6E8A-4147-A177-3AD203B41FA5}">
                      <a16:colId xmlns:a16="http://schemas.microsoft.com/office/drawing/2014/main" val="138703770"/>
                    </a:ext>
                  </a:extLst>
                </a:gridCol>
                <a:gridCol w="982266">
                  <a:extLst>
                    <a:ext uri="{9D8B030D-6E8A-4147-A177-3AD203B41FA5}">
                      <a16:colId xmlns:a16="http://schemas.microsoft.com/office/drawing/2014/main" val="184896306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9592562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177608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37380670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732033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93610711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953760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7321932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781125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0002630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743540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9420856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29180661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856265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15854860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0343615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3340699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66010971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2300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444215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8559290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4295740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744926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1908842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7452479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8828006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914399664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886644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35545747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5021819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51128153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1776003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50092672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5440249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865778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672911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3061504"/>
                    </a:ext>
                  </a:extLst>
                </a:gridCol>
              </a:tblGrid>
              <a:tr h="305696">
                <a:tc rowSpan="2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24919"/>
                  </a:ext>
                </a:extLst>
              </a:tr>
              <a:tr h="191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12719"/>
                  </a:ext>
                </a:extLst>
              </a:tr>
              <a:tr h="836036"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kern="12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Readiness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1" kern="1200" dirty="0">
                        <a:solidFill>
                          <a:srgbClr val="FF0000"/>
                        </a:solidFill>
                        <a:latin typeface="+mn-lt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32369"/>
                  </a:ext>
                </a:extLst>
              </a:tr>
              <a:tr h="1569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88880"/>
                  </a:ext>
                </a:extLst>
              </a:tr>
            </a:tbl>
          </a:graphicData>
        </a:graphic>
      </p:graphicFrame>
      <p:sp>
        <p:nvSpPr>
          <p:cNvPr id="23" name="Flowchart: Off-page Connector 22">
            <a:extLst>
              <a:ext uri="{FF2B5EF4-FFF2-40B4-BE49-F238E27FC236}">
                <a16:creationId xmlns:a16="http://schemas.microsoft.com/office/drawing/2014/main" id="{D4206A10-DE02-4D2F-AC3A-5BF7F68017E8}"/>
              </a:ext>
            </a:extLst>
          </p:cNvPr>
          <p:cNvSpPr/>
          <p:nvPr/>
        </p:nvSpPr>
        <p:spPr>
          <a:xfrm>
            <a:off x="7222399" y="906994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L2-S10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E981D779-EA5A-4485-A09C-C1AE392A4E3A}"/>
              </a:ext>
            </a:extLst>
          </p:cNvPr>
          <p:cNvSpPr/>
          <p:nvPr/>
        </p:nvSpPr>
        <p:spPr>
          <a:xfrm>
            <a:off x="7213851" y="1505344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L2-S11</a:t>
            </a:r>
          </a:p>
        </p:txBody>
      </p:sp>
      <p:sp>
        <p:nvSpPr>
          <p:cNvPr id="27" name="Flowchart: Off-page Connector 26">
            <a:extLst>
              <a:ext uri="{FF2B5EF4-FFF2-40B4-BE49-F238E27FC236}">
                <a16:creationId xmlns:a16="http://schemas.microsoft.com/office/drawing/2014/main" id="{63D70B99-E974-4E41-B19C-7CA5C6B1E810}"/>
              </a:ext>
            </a:extLst>
          </p:cNvPr>
          <p:cNvSpPr/>
          <p:nvPr/>
        </p:nvSpPr>
        <p:spPr>
          <a:xfrm>
            <a:off x="7567752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L2-RE33</a:t>
            </a:r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847B9D29-DAB7-4003-8220-E7F494BCFDE0}"/>
              </a:ext>
            </a:extLst>
          </p:cNvPr>
          <p:cNvSpPr/>
          <p:nvPr/>
        </p:nvSpPr>
        <p:spPr>
          <a:xfrm>
            <a:off x="8012086" y="21034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L2-RE23</a:t>
            </a:r>
          </a:p>
        </p:txBody>
      </p:sp>
      <p:sp>
        <p:nvSpPr>
          <p:cNvPr id="30" name="Flowchart: Off-page Connector 29">
            <a:extLst>
              <a:ext uri="{FF2B5EF4-FFF2-40B4-BE49-F238E27FC236}">
                <a16:creationId xmlns:a16="http://schemas.microsoft.com/office/drawing/2014/main" id="{0DEB87C3-0627-4102-9F78-D103D10AC5C5}"/>
              </a:ext>
            </a:extLst>
          </p:cNvPr>
          <p:cNvSpPr/>
          <p:nvPr/>
        </p:nvSpPr>
        <p:spPr>
          <a:xfrm>
            <a:off x="7997066" y="925077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L2-RE24</a:t>
            </a:r>
          </a:p>
        </p:txBody>
      </p:sp>
      <p:sp>
        <p:nvSpPr>
          <p:cNvPr id="31" name="Flowchart: Off-page Connector 30">
            <a:extLst>
              <a:ext uri="{FF2B5EF4-FFF2-40B4-BE49-F238E27FC236}">
                <a16:creationId xmlns:a16="http://schemas.microsoft.com/office/drawing/2014/main" id="{2A8638E1-846D-40EE-8C54-86FDD4AF3958}"/>
              </a:ext>
            </a:extLst>
          </p:cNvPr>
          <p:cNvSpPr/>
          <p:nvPr/>
        </p:nvSpPr>
        <p:spPr>
          <a:xfrm>
            <a:off x="8221067" y="2103406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L2-RE20</a:t>
            </a:r>
          </a:p>
        </p:txBody>
      </p:sp>
      <p:sp>
        <p:nvSpPr>
          <p:cNvPr id="32" name="Flowchart: Off-page Connector 31">
            <a:extLst>
              <a:ext uri="{FF2B5EF4-FFF2-40B4-BE49-F238E27FC236}">
                <a16:creationId xmlns:a16="http://schemas.microsoft.com/office/drawing/2014/main" id="{4C620DEE-DB9D-42C8-A892-D000C03982C7}"/>
              </a:ext>
            </a:extLst>
          </p:cNvPr>
          <p:cNvSpPr/>
          <p:nvPr/>
        </p:nvSpPr>
        <p:spPr>
          <a:xfrm>
            <a:off x="8341130" y="2095786"/>
            <a:ext cx="151530" cy="571012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L2-D10</a:t>
            </a:r>
          </a:p>
        </p:txBody>
      </p:sp>
      <p:sp>
        <p:nvSpPr>
          <p:cNvPr id="34" name="Flowchart: Off-page Connector 33">
            <a:extLst>
              <a:ext uri="{FF2B5EF4-FFF2-40B4-BE49-F238E27FC236}">
                <a16:creationId xmlns:a16="http://schemas.microsoft.com/office/drawing/2014/main" id="{1F685F70-625F-47D6-910E-084B5D0D289B}"/>
              </a:ext>
            </a:extLst>
          </p:cNvPr>
          <p:cNvSpPr/>
          <p:nvPr/>
        </p:nvSpPr>
        <p:spPr>
          <a:xfrm>
            <a:off x="8475955" y="2095786"/>
            <a:ext cx="151530" cy="571012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L2-D11</a:t>
            </a:r>
          </a:p>
        </p:txBody>
      </p:sp>
      <p:sp>
        <p:nvSpPr>
          <p:cNvPr id="35" name="Flowchart: Off-page Connector 34">
            <a:extLst>
              <a:ext uri="{FF2B5EF4-FFF2-40B4-BE49-F238E27FC236}">
                <a16:creationId xmlns:a16="http://schemas.microsoft.com/office/drawing/2014/main" id="{E2EA2C78-27EC-48DD-AF5C-CB2192AEDAC7}"/>
              </a:ext>
            </a:extLst>
          </p:cNvPr>
          <p:cNvSpPr/>
          <p:nvPr/>
        </p:nvSpPr>
        <p:spPr>
          <a:xfrm>
            <a:off x="8483575" y="1531906"/>
            <a:ext cx="151530" cy="571012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L2-RE25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63C3B7A0-DA64-4002-BF04-94B3C160851D}"/>
              </a:ext>
            </a:extLst>
          </p:cNvPr>
          <p:cNvSpPr/>
          <p:nvPr/>
        </p:nvSpPr>
        <p:spPr>
          <a:xfrm>
            <a:off x="8989953" y="2095786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L2-RE21</a:t>
            </a:r>
          </a:p>
        </p:txBody>
      </p:sp>
      <p:sp>
        <p:nvSpPr>
          <p:cNvPr id="40" name="Flowchart: Off-page Connector 39">
            <a:extLst>
              <a:ext uri="{FF2B5EF4-FFF2-40B4-BE49-F238E27FC236}">
                <a16:creationId xmlns:a16="http://schemas.microsoft.com/office/drawing/2014/main" id="{DA77A5ED-EA96-4659-9538-CE2C735B442F}"/>
              </a:ext>
            </a:extLst>
          </p:cNvPr>
          <p:cNvSpPr/>
          <p:nvPr/>
        </p:nvSpPr>
        <p:spPr>
          <a:xfrm>
            <a:off x="8008386" y="153190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L2-RE31</a:t>
            </a:r>
          </a:p>
        </p:txBody>
      </p:sp>
      <p:sp>
        <p:nvSpPr>
          <p:cNvPr id="38" name="Flowchart: Off-page Connector 37">
            <a:extLst>
              <a:ext uri="{FF2B5EF4-FFF2-40B4-BE49-F238E27FC236}">
                <a16:creationId xmlns:a16="http://schemas.microsoft.com/office/drawing/2014/main" id="{2C7BE35F-90F0-42C7-85F1-337034968642}"/>
              </a:ext>
            </a:extLst>
          </p:cNvPr>
          <p:cNvSpPr/>
          <p:nvPr/>
        </p:nvSpPr>
        <p:spPr>
          <a:xfrm>
            <a:off x="7185395" y="2076356"/>
            <a:ext cx="188534" cy="600891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L2-RE328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678B466-62FC-429F-B365-A6B944EB56C4}"/>
              </a:ext>
            </a:extLst>
          </p:cNvPr>
          <p:cNvSpPr txBox="1">
            <a:spLocks/>
          </p:cNvSpPr>
          <p:nvPr/>
        </p:nvSpPr>
        <p:spPr>
          <a:xfrm>
            <a:off x="7449473" y="39139"/>
            <a:ext cx="1694503" cy="284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/>
              <a:t>Current as at 17-08-2021</a:t>
            </a:r>
          </a:p>
        </p:txBody>
      </p:sp>
      <p:sp>
        <p:nvSpPr>
          <p:cNvPr id="36" name="Flowchart: Off-page Connector 35">
            <a:extLst>
              <a:ext uri="{FF2B5EF4-FFF2-40B4-BE49-F238E27FC236}">
                <a16:creationId xmlns:a16="http://schemas.microsoft.com/office/drawing/2014/main" id="{8F9DCB5E-4B02-4116-9A62-DB6F81066C01}"/>
              </a:ext>
            </a:extLst>
          </p:cNvPr>
          <p:cNvSpPr/>
          <p:nvPr/>
        </p:nvSpPr>
        <p:spPr>
          <a:xfrm>
            <a:off x="7385993" y="209624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L2-RE19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4B9D869-A351-44C2-875B-28F3A6C75DF5}"/>
              </a:ext>
            </a:extLst>
          </p:cNvPr>
          <p:cNvGrpSpPr/>
          <p:nvPr/>
        </p:nvGrpSpPr>
        <p:grpSpPr>
          <a:xfrm>
            <a:off x="101835" y="3500486"/>
            <a:ext cx="1236559" cy="1305115"/>
            <a:chOff x="234154" y="6070700"/>
            <a:chExt cx="1804196" cy="1287522"/>
          </a:xfrm>
        </p:grpSpPr>
        <p:sp>
          <p:nvSpPr>
            <p:cNvPr id="53" name="Off-page Connector 138">
              <a:extLst>
                <a:ext uri="{FF2B5EF4-FFF2-40B4-BE49-F238E27FC236}">
                  <a16:creationId xmlns:a16="http://schemas.microsoft.com/office/drawing/2014/main" id="{87356E01-F2A2-41F9-ADE3-79F8AA8721A2}"/>
                </a:ext>
              </a:extLst>
            </p:cNvPr>
            <p:cNvSpPr/>
            <p:nvPr/>
          </p:nvSpPr>
          <p:spPr>
            <a:xfrm>
              <a:off x="234154" y="6105445"/>
              <a:ext cx="196078" cy="191748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54" name="Off-page Connector 139">
              <a:extLst>
                <a:ext uri="{FF2B5EF4-FFF2-40B4-BE49-F238E27FC236}">
                  <a16:creationId xmlns:a16="http://schemas.microsoft.com/office/drawing/2014/main" id="{7E3C5683-C255-48DB-BC30-C2360441EAD8}"/>
                </a:ext>
              </a:extLst>
            </p:cNvPr>
            <p:cNvSpPr/>
            <p:nvPr/>
          </p:nvSpPr>
          <p:spPr>
            <a:xfrm>
              <a:off x="234154" y="6342477"/>
              <a:ext cx="196078" cy="191748"/>
            </a:xfrm>
            <a:prstGeom prst="flowChartOffpageConnector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55" name="Off-page Connector 140">
              <a:extLst>
                <a:ext uri="{FF2B5EF4-FFF2-40B4-BE49-F238E27FC236}">
                  <a16:creationId xmlns:a16="http://schemas.microsoft.com/office/drawing/2014/main" id="{BA9574E6-655A-4C9B-B251-A4D949530B25}"/>
                </a:ext>
              </a:extLst>
            </p:cNvPr>
            <p:cNvSpPr/>
            <p:nvPr/>
          </p:nvSpPr>
          <p:spPr>
            <a:xfrm>
              <a:off x="234154" y="7083755"/>
              <a:ext cx="196078" cy="191748"/>
            </a:xfrm>
            <a:prstGeom prst="flowChartOffpage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743E7BD-606F-491C-98A3-6B95439606F4}"/>
                </a:ext>
              </a:extLst>
            </p:cNvPr>
            <p:cNvSpPr txBox="1"/>
            <p:nvPr/>
          </p:nvSpPr>
          <p:spPr>
            <a:xfrm>
              <a:off x="531833" y="6070700"/>
              <a:ext cx="1303317" cy="29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complete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4585A9-1CA7-40E8-8C18-6785DF55ED6E}"/>
                </a:ext>
              </a:extLst>
            </p:cNvPr>
            <p:cNvSpPr txBox="1"/>
            <p:nvPr/>
          </p:nvSpPr>
          <p:spPr>
            <a:xfrm>
              <a:off x="531831" y="6309082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on track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485A9DB-E4AD-4A09-88CC-94829634AA20}"/>
                </a:ext>
              </a:extLst>
            </p:cNvPr>
            <p:cNvSpPr txBox="1"/>
            <p:nvPr/>
          </p:nvSpPr>
          <p:spPr>
            <a:xfrm>
              <a:off x="531831" y="7062186"/>
              <a:ext cx="1506519" cy="29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not achieved</a:t>
              </a:r>
            </a:p>
          </p:txBody>
        </p:sp>
        <p:sp>
          <p:nvSpPr>
            <p:cNvPr id="59" name="Off-page Connector 139">
              <a:extLst>
                <a:ext uri="{FF2B5EF4-FFF2-40B4-BE49-F238E27FC236}">
                  <a16:creationId xmlns:a16="http://schemas.microsoft.com/office/drawing/2014/main" id="{29350B42-8DEB-4A8D-9786-D1625E482D9F}"/>
                </a:ext>
              </a:extLst>
            </p:cNvPr>
            <p:cNvSpPr/>
            <p:nvPr/>
          </p:nvSpPr>
          <p:spPr>
            <a:xfrm>
              <a:off x="234154" y="6840245"/>
              <a:ext cx="196078" cy="191748"/>
            </a:xfrm>
            <a:prstGeom prst="flowChartOffpageConnector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DC19F4-D7E5-40C0-B67A-A0586DC86B3A}"/>
                </a:ext>
              </a:extLst>
            </p:cNvPr>
            <p:cNvSpPr txBox="1"/>
            <p:nvPr/>
          </p:nvSpPr>
          <p:spPr>
            <a:xfrm>
              <a:off x="531831" y="6806868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at risk</a:t>
              </a:r>
            </a:p>
          </p:txBody>
        </p:sp>
        <p:sp>
          <p:nvSpPr>
            <p:cNvPr id="61" name="Off-page Connector 139">
              <a:extLst>
                <a:ext uri="{FF2B5EF4-FFF2-40B4-BE49-F238E27FC236}">
                  <a16:creationId xmlns:a16="http://schemas.microsoft.com/office/drawing/2014/main" id="{3BDB153A-31A0-4477-BF8D-17BB97A831EB}"/>
                </a:ext>
              </a:extLst>
            </p:cNvPr>
            <p:cNvSpPr/>
            <p:nvPr/>
          </p:nvSpPr>
          <p:spPr>
            <a:xfrm>
              <a:off x="234154" y="6587195"/>
              <a:ext cx="196078" cy="191748"/>
            </a:xfrm>
            <a:prstGeom prst="flowChartOffpageConnector">
              <a:avLst/>
            </a:prstGeom>
            <a:solidFill>
              <a:srgbClr val="CC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D31395-27B2-4E12-9B65-A2C4D5688267}"/>
                </a:ext>
              </a:extLst>
            </p:cNvPr>
            <p:cNvSpPr txBox="1"/>
            <p:nvPr/>
          </p:nvSpPr>
          <p:spPr>
            <a:xfrm>
              <a:off x="531830" y="6579092"/>
              <a:ext cx="15065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re-planned</a:t>
              </a:r>
            </a:p>
          </p:txBody>
        </p:sp>
      </p:grpSp>
      <p:sp>
        <p:nvSpPr>
          <p:cNvPr id="33" name="Flowchart: Off-page Connector 32">
            <a:extLst>
              <a:ext uri="{FF2B5EF4-FFF2-40B4-BE49-F238E27FC236}">
                <a16:creationId xmlns:a16="http://schemas.microsoft.com/office/drawing/2014/main" id="{204D92CE-5C79-4231-B865-3B592C508C0D}"/>
              </a:ext>
            </a:extLst>
          </p:cNvPr>
          <p:cNvSpPr/>
          <p:nvPr/>
        </p:nvSpPr>
        <p:spPr>
          <a:xfrm>
            <a:off x="7085612" y="208490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L2-RE34</a:t>
            </a:r>
          </a:p>
        </p:txBody>
      </p:sp>
    </p:spTree>
    <p:extLst>
      <p:ext uri="{BB962C8B-B14F-4D97-AF65-F5344CB8AC3E}">
        <p14:creationId xmlns:p14="http://schemas.microsoft.com/office/powerpoint/2010/main" val="210309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0020-0765-4291-938B-A3D127B8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" y="335176"/>
            <a:ext cx="8967355" cy="625863"/>
          </a:xfrm>
        </p:spPr>
        <p:txBody>
          <a:bodyPr anchor="t">
            <a:normAutofit fontScale="90000"/>
          </a:bodyPr>
          <a:lstStyle/>
          <a:p>
            <a:r>
              <a:rPr lang="en-AU" dirty="0"/>
              <a:t>Staged Transition – System Implementations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34118-A8AB-445A-827F-1F1248E9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18</a:t>
            </a:fld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B9B022-4679-448F-8363-472FF024A9C7}"/>
              </a:ext>
            </a:extLst>
          </p:cNvPr>
          <p:cNvSpPr txBox="1">
            <a:spLocks/>
          </p:cNvSpPr>
          <p:nvPr/>
        </p:nvSpPr>
        <p:spPr>
          <a:xfrm>
            <a:off x="7449473" y="20418"/>
            <a:ext cx="1694503" cy="284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/>
              <a:t>Current as at 17-08-2021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E1961-F3B3-4EC1-B95A-9658D69E6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11" y="1322279"/>
            <a:ext cx="7449473" cy="54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21D55-3B9E-49AE-A866-416A05A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Contingency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A640B-9EFE-422E-8DEE-AA240BAB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19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A29A9-C573-4D07-B2B7-C4E41EF4B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9" y="1309584"/>
            <a:ext cx="7434841" cy="55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AB0D-A7EB-4F0D-B3BA-F30638D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DE5E8-4447-4C34-81C3-C1696A4A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6" y="1526367"/>
            <a:ext cx="8770787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This document contains the set of key dates which are used across the program.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The Level 1 and Level 2 Milestones are managed by the Program Consultative Forum (PCF) on a monthly basis. After that meeting this document will be published on AEMO’s website.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This version is up to date as of: </a:t>
            </a:r>
            <a:r>
              <a:rPr lang="en-AU" b="1" u="sng" dirty="0"/>
              <a:t>17</a:t>
            </a:r>
            <a:r>
              <a:rPr lang="en-AU" sz="2100" b="1" u="sng" dirty="0"/>
              <a:t>-Aug-2021</a:t>
            </a:r>
            <a:r>
              <a:rPr lang="en-AU" sz="2100" dirty="0"/>
              <a:t>.</a:t>
            </a:r>
            <a:endParaRPr lang="en-AU" sz="2100" b="1" u="sng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Please mail the 5MS mailbox if there are any questions about the dates or information which you require that is not present.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6487D-34C6-4268-BE9D-7C462F70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821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EE7F-C438-4981-BCD8-B88E401D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5MS &amp; GS Program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8803A-3D07-46F4-83A0-28A6615C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3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BD8ADF-448D-4F12-A031-242903303AE7}"/>
              </a:ext>
            </a:extLst>
          </p:cNvPr>
          <p:cNvSpPr txBox="1">
            <a:spLocks/>
          </p:cNvSpPr>
          <p:nvPr/>
        </p:nvSpPr>
        <p:spPr>
          <a:xfrm>
            <a:off x="7496479" y="-5958"/>
            <a:ext cx="1694503" cy="284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/>
              <a:t>Current as at 17-08-2021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11644-EE04-4637-86B3-9AE67E4D3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56" y="1325565"/>
            <a:ext cx="7429950" cy="54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1E8C-71A7-4957-85A0-CD1C0FDD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91"/>
            <a:ext cx="9144000" cy="1200874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Tw Cen MT"/>
              </a:rPr>
              <a:t>5MS Program Timeline </a:t>
            </a:r>
            <a:r>
              <a:rPr lang="en-US" sz="3100" dirty="0">
                <a:latin typeface="Tw Cen MT"/>
              </a:rPr>
              <a:t>(complete 2019)</a:t>
            </a:r>
            <a:br>
              <a:rPr lang="en-US" dirty="0">
                <a:latin typeface="Tw Cen MT"/>
              </a:rPr>
            </a:br>
            <a:r>
              <a:rPr lang="en-US" sz="3700" dirty="0">
                <a:latin typeface="Tw Cen MT"/>
              </a:rPr>
              <a:t>Level 1 and External Level 2 Milestones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99DA0-D255-40FF-8DA5-9F271853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398C3-E515-4A42-9249-49216EFAA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46" y="1325565"/>
            <a:ext cx="7502907" cy="50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2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1E8C-71A7-4957-85A0-CD1C0FDD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91"/>
            <a:ext cx="9144000" cy="1200874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Tw Cen MT"/>
              </a:rPr>
              <a:t>5MS Program Timeline</a:t>
            </a:r>
            <a:br>
              <a:rPr lang="en-US" dirty="0">
                <a:latin typeface="Tw Cen MT"/>
              </a:rPr>
            </a:br>
            <a:r>
              <a:rPr lang="en-US" sz="3700" dirty="0">
                <a:latin typeface="Tw Cen MT"/>
              </a:rPr>
              <a:t>Level 1 and External Level 2 Milestones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99DA0-D255-40FF-8DA5-9F271853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5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D4031-BCA3-4692-BDC3-F5CF53440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57" y="1293558"/>
            <a:ext cx="7281724" cy="55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6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0C49-CAEA-4B0D-93FE-4B2FD4EC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Tw Cen MT"/>
              </a:rPr>
              <a:t>5MS Program Timeline</a:t>
            </a:r>
            <a:br>
              <a:rPr lang="en-US" dirty="0">
                <a:latin typeface="Tw Cen MT"/>
              </a:rPr>
            </a:br>
            <a:r>
              <a:rPr lang="en-US" sz="3600" dirty="0">
                <a:latin typeface="Tw Cen MT"/>
              </a:rPr>
              <a:t>Readiness and Go-Live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32DEF-2477-4A63-A757-A8F053F4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6</a:t>
            </a:fld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69B03B-BE84-4343-9546-33882DA36001}"/>
              </a:ext>
            </a:extLst>
          </p:cNvPr>
          <p:cNvSpPr txBox="1">
            <a:spLocks/>
          </p:cNvSpPr>
          <p:nvPr/>
        </p:nvSpPr>
        <p:spPr>
          <a:xfrm>
            <a:off x="7449473" y="14204"/>
            <a:ext cx="1694503" cy="284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/>
              <a:t>Current as at 17-08-2021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22342-6505-4855-9A78-F98FC5B1F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91" y="1325564"/>
            <a:ext cx="7200423" cy="5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9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B0A4B4-E243-4ED6-AF79-658F91AE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16630"/>
              </p:ext>
            </p:extLst>
          </p:nvPr>
        </p:nvGraphicFramePr>
        <p:xfrm>
          <a:off x="1482839" y="2567685"/>
          <a:ext cx="7593067" cy="4175738"/>
        </p:xfrm>
        <a:graphic>
          <a:graphicData uri="http://schemas.openxmlformats.org/drawingml/2006/table">
            <a:tbl>
              <a:tblPr/>
              <a:tblGrid>
                <a:gridCol w="562092">
                  <a:extLst>
                    <a:ext uri="{9D8B030D-6E8A-4147-A177-3AD203B41FA5}">
                      <a16:colId xmlns:a16="http://schemas.microsoft.com/office/drawing/2014/main" val="2629953056"/>
                    </a:ext>
                  </a:extLst>
                </a:gridCol>
                <a:gridCol w="2806219">
                  <a:extLst>
                    <a:ext uri="{9D8B030D-6E8A-4147-A177-3AD203B41FA5}">
                      <a16:colId xmlns:a16="http://schemas.microsoft.com/office/drawing/2014/main" val="2366391826"/>
                    </a:ext>
                  </a:extLst>
                </a:gridCol>
                <a:gridCol w="1024793">
                  <a:extLst>
                    <a:ext uri="{9D8B030D-6E8A-4147-A177-3AD203B41FA5}">
                      <a16:colId xmlns:a16="http://schemas.microsoft.com/office/drawing/2014/main" val="2064097030"/>
                    </a:ext>
                  </a:extLst>
                </a:gridCol>
                <a:gridCol w="993016">
                  <a:extLst>
                    <a:ext uri="{9D8B030D-6E8A-4147-A177-3AD203B41FA5}">
                      <a16:colId xmlns:a16="http://schemas.microsoft.com/office/drawing/2014/main" val="1078671259"/>
                    </a:ext>
                  </a:extLst>
                </a:gridCol>
                <a:gridCol w="1120123">
                  <a:extLst>
                    <a:ext uri="{9D8B030D-6E8A-4147-A177-3AD203B41FA5}">
                      <a16:colId xmlns:a16="http://schemas.microsoft.com/office/drawing/2014/main" val="2848297489"/>
                    </a:ext>
                  </a:extLst>
                </a:gridCol>
                <a:gridCol w="1086824">
                  <a:extLst>
                    <a:ext uri="{9D8B030D-6E8A-4147-A177-3AD203B41FA5}">
                      <a16:colId xmlns:a16="http://schemas.microsoft.com/office/drawing/2014/main" val="3626442964"/>
                    </a:ext>
                  </a:extLst>
                </a:gridCol>
              </a:tblGrid>
              <a:tr h="41331">
                <a:tc gridSpan="6">
                  <a:txBody>
                    <a:bodyPr/>
                    <a:lstStyle/>
                    <a:p>
                      <a:pPr marL="72000" lvl="0" algn="l" fontAlgn="b"/>
                      <a:endParaRPr lang="en-AU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lvl="0" algn="l" fontAlgn="b"/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Milestone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defTabSz="685800" rtl="0" eaLnBrk="1" fontAlgn="t" latinLnBrk="0" hangingPunct="1"/>
                      <a:r>
                        <a:rPr lang="en-AU" sz="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Target Date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Expected Date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Status</a:t>
                      </a:r>
                    </a:p>
                    <a:p>
                      <a:pPr marL="36000" algn="l" fontAlgn="t"/>
                      <a:endParaRPr lang="en-AU" sz="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5MS Drafting Amendments submitted to AEMC</a:t>
                      </a:r>
                    </a:p>
                  </a:txBody>
                  <a:tcPr marL="46800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20-Mar-2019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15-Mar-2019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8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L1-11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All AEMO workstream development commenced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23-May-2019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23-May-2019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Complete</a:t>
                      </a:r>
                      <a:endParaRPr lang="en-AU" sz="75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4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L1-2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IEC Approves B2B Procedures</a:t>
                      </a:r>
                    </a:p>
                  </a:txBody>
                  <a:tcPr marL="46800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01-Jul-2019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01-Jul-2019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66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L1-15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5MS Drafting Amendments determined by AEMC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31-Aug-2019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08-Aug-2019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604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L1-12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5MS Staging Environment live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01-Dec-2019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01-Dec-2019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8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L1-3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 publishes NEM Procedures</a:t>
                      </a:r>
                    </a:p>
                  </a:txBody>
                  <a:tcPr marL="46800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01-Dec-2019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01-Dec-2019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55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L1-7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Market Readiness Strategy published by AEMO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20-Jan-2020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29-Oct-2019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870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L1-13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 internal development complete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31-Aug-2020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31-Aug-2020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34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L1-16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5MS Cost Recovery approach finalised 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31-Mar-2021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31-Mar-2021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L1-19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base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 Metering Solution – Go-Live</a:t>
                      </a:r>
                    </a:p>
                  </a:txBody>
                  <a:tcPr marL="468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21-Jun-2021</a:t>
                      </a:r>
                    </a:p>
                  </a:txBody>
                  <a:tcPr marL="46800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21-Jun-2021</a:t>
                      </a:r>
                    </a:p>
                  </a:txBody>
                  <a:tcPr marL="46800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35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L1-17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5MS Market Trial Commences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19-July-2021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19-July-2021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30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L1-21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fontAlgn="base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5-min Bidding Phased Go-Live begins</a:t>
                      </a:r>
                    </a:p>
                  </a:txBody>
                  <a:tcPr marL="468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01-Apr-2021</a:t>
                      </a:r>
                    </a:p>
                  </a:txBody>
                  <a:tcPr marL="46800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01-Apr-2021</a:t>
                      </a:r>
                    </a:p>
                  </a:txBody>
                  <a:tcPr marL="46800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7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L1-22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Settlement Platform Go-Live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17-May-2021</a:t>
                      </a:r>
                    </a:p>
                  </a:txBody>
                  <a:tcPr marL="46800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17-May-2021</a:t>
                      </a:r>
                    </a:p>
                  </a:txBody>
                  <a:tcPr marL="46800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85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L1-9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5MS Market Trial Successfully completed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10-Sep-2021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10-Sep-2021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7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07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L1-10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Metering accreditation complete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31-Aug-2021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31-Aug-2021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 / MSPs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7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83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L1-4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5MS &amp; UFE Market go Live</a:t>
                      </a:r>
                    </a:p>
                  </a:txBody>
                  <a:tcPr marL="46800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01-Oct-2021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01-Oct-2021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 / Participants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7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33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L1-18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GS Market Trial Commences</a:t>
                      </a:r>
                    </a:p>
                  </a:txBody>
                  <a:tcPr marL="46800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01-Feb-2022</a:t>
                      </a:r>
                    </a:p>
                  </a:txBody>
                  <a:tcPr marL="46800" marR="49496" marT="24748" marB="2474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01-Feb-2022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7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77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L1-20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GS Market Trial concludes</a:t>
                      </a:r>
                    </a:p>
                  </a:txBody>
                  <a:tcPr marL="468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15-Mar-2022</a:t>
                      </a:r>
                    </a:p>
                  </a:txBody>
                  <a:tcPr marL="46800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15-Mar-2022</a:t>
                      </a:r>
                    </a:p>
                  </a:txBody>
                  <a:tcPr marL="46800" marR="57875" marT="28937" marB="2893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7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19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L1-5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GS Market go live</a:t>
                      </a:r>
                    </a:p>
                  </a:txBody>
                  <a:tcPr marL="46800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01-May-2022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01-May-2022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 / Participants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7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L1-6</a:t>
                      </a:r>
                    </a:p>
                  </a:txBody>
                  <a:tcPr marL="4680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Mandatory 5MS meter data delivery</a:t>
                      </a:r>
                    </a:p>
                  </a:txBody>
                  <a:tcPr marL="46800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01-Dec-2022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01-Dec-2022</a:t>
                      </a:r>
                    </a:p>
                  </a:txBody>
                  <a:tcPr marL="46800" marR="78203" marT="39101" marB="3910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75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endParaRPr lang="en-AU" sz="7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8203" marR="78203" marT="39101" marB="3910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367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1B6448-BF48-4CC4-A6E7-07DC97FF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6" y="53396"/>
            <a:ext cx="6751334" cy="1189039"/>
          </a:xfrm>
        </p:spPr>
        <p:txBody>
          <a:bodyPr/>
          <a:lstStyle/>
          <a:p>
            <a:r>
              <a:rPr lang="en-AU" dirty="0"/>
              <a:t>Level 1 Milestones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954EFD-4E9E-47CE-8F07-1BD2EBA74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68600"/>
              </p:ext>
            </p:extLst>
          </p:nvPr>
        </p:nvGraphicFramePr>
        <p:xfrm>
          <a:off x="24" y="1299903"/>
          <a:ext cx="9143976" cy="1252053"/>
        </p:xfrm>
        <a:graphic>
          <a:graphicData uri="http://schemas.openxmlformats.org/drawingml/2006/table">
            <a:tbl>
              <a:tblPr/>
              <a:tblGrid>
                <a:gridCol w="982266">
                  <a:extLst>
                    <a:ext uri="{9D8B030D-6E8A-4147-A177-3AD203B41FA5}">
                      <a16:colId xmlns:a16="http://schemas.microsoft.com/office/drawing/2014/main" val="138703770"/>
                    </a:ext>
                  </a:extLst>
                </a:gridCol>
                <a:gridCol w="982266">
                  <a:extLst>
                    <a:ext uri="{9D8B030D-6E8A-4147-A177-3AD203B41FA5}">
                      <a16:colId xmlns:a16="http://schemas.microsoft.com/office/drawing/2014/main" val="184896306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9592562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177608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37380670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732033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93610711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953760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7321932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781125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0002630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743540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9420856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29180661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856265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15854860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0343615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3340699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66010971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2300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444215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8559290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4295740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744926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1908842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7452479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8828006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914399664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886644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35545747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5021819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51128153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1776003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50092672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5440249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865778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672911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3061504"/>
                    </a:ext>
                  </a:extLst>
                </a:gridCol>
              </a:tblGrid>
              <a:tr h="256085">
                <a:tc rowSpan="2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24919"/>
                  </a:ext>
                </a:extLst>
              </a:tr>
              <a:tr h="164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12719"/>
                  </a:ext>
                </a:extLst>
              </a:tr>
              <a:tr h="700356"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kern="12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Program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1" kern="1200" dirty="0">
                        <a:solidFill>
                          <a:srgbClr val="FF0000"/>
                        </a:solidFill>
                        <a:latin typeface="+mn-lt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32369"/>
                  </a:ext>
                </a:extLst>
              </a:tr>
              <a:tr h="1314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88880"/>
                  </a:ext>
                </a:extLst>
              </a:tr>
            </a:tbl>
          </a:graphicData>
        </a:graphic>
      </p:graphicFrame>
      <p:sp>
        <p:nvSpPr>
          <p:cNvPr id="38" name="Flowchart: Off-page Connector 37">
            <a:extLst>
              <a:ext uri="{FF2B5EF4-FFF2-40B4-BE49-F238E27FC236}">
                <a16:creationId xmlns:a16="http://schemas.microsoft.com/office/drawing/2014/main" id="{3106E724-6F3C-4FCD-B00C-A614A85A559C}"/>
              </a:ext>
            </a:extLst>
          </p:cNvPr>
          <p:cNvSpPr/>
          <p:nvPr/>
        </p:nvSpPr>
        <p:spPr>
          <a:xfrm>
            <a:off x="3473798" y="1828937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L1-13</a:t>
            </a:r>
          </a:p>
        </p:txBody>
      </p:sp>
      <p:sp>
        <p:nvSpPr>
          <p:cNvPr id="50" name="Flowchart: Off-page Connector 49">
            <a:extLst>
              <a:ext uri="{FF2B5EF4-FFF2-40B4-BE49-F238E27FC236}">
                <a16:creationId xmlns:a16="http://schemas.microsoft.com/office/drawing/2014/main" id="{71EB593D-4B46-4022-BCF9-6600C20A05AF}"/>
              </a:ext>
            </a:extLst>
          </p:cNvPr>
          <p:cNvSpPr/>
          <p:nvPr/>
        </p:nvSpPr>
        <p:spPr>
          <a:xfrm>
            <a:off x="5954034" y="1833162"/>
            <a:ext cx="151530" cy="571012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L1-9</a:t>
            </a:r>
          </a:p>
        </p:txBody>
      </p:sp>
      <p:sp>
        <p:nvSpPr>
          <p:cNvPr id="51" name="Flowchart: Off-page Connector 50">
            <a:extLst>
              <a:ext uri="{FF2B5EF4-FFF2-40B4-BE49-F238E27FC236}">
                <a16:creationId xmlns:a16="http://schemas.microsoft.com/office/drawing/2014/main" id="{37FB1447-544D-4D04-B50C-AF73DCDD3FCB}"/>
              </a:ext>
            </a:extLst>
          </p:cNvPr>
          <p:cNvSpPr/>
          <p:nvPr/>
        </p:nvSpPr>
        <p:spPr>
          <a:xfrm>
            <a:off x="5884811" y="1267109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L1-10</a:t>
            </a:r>
          </a:p>
        </p:txBody>
      </p:sp>
      <p:sp>
        <p:nvSpPr>
          <p:cNvPr id="52" name="Flowchart: Off-page Connector 51">
            <a:extLst>
              <a:ext uri="{FF2B5EF4-FFF2-40B4-BE49-F238E27FC236}">
                <a16:creationId xmlns:a16="http://schemas.microsoft.com/office/drawing/2014/main" id="{E99258EE-14E6-41D2-8E23-350189807841}"/>
              </a:ext>
            </a:extLst>
          </p:cNvPr>
          <p:cNvSpPr/>
          <p:nvPr/>
        </p:nvSpPr>
        <p:spPr>
          <a:xfrm>
            <a:off x="6081444" y="1826397"/>
            <a:ext cx="151530" cy="571012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L1-4</a:t>
            </a:r>
          </a:p>
        </p:txBody>
      </p:sp>
      <p:sp>
        <p:nvSpPr>
          <p:cNvPr id="32" name="Flowchart: Off-page Connector 31">
            <a:extLst>
              <a:ext uri="{FF2B5EF4-FFF2-40B4-BE49-F238E27FC236}">
                <a16:creationId xmlns:a16="http://schemas.microsoft.com/office/drawing/2014/main" id="{C576D7C2-F5CD-4FA6-9C41-4DCA9E360AA9}"/>
              </a:ext>
            </a:extLst>
          </p:cNvPr>
          <p:cNvSpPr/>
          <p:nvPr/>
        </p:nvSpPr>
        <p:spPr>
          <a:xfrm>
            <a:off x="4889798" y="128274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L1-16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CF8C481B-C75D-4C4D-ABA1-61BFB35C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4261" y="6517349"/>
            <a:ext cx="432081" cy="365125"/>
          </a:xfrm>
        </p:spPr>
        <p:txBody>
          <a:bodyPr/>
          <a:lstStyle/>
          <a:p>
            <a:fld id="{4EC81F68-4976-451A-B2E9-79BCBD2F70CC}" type="slidenum">
              <a:rPr lang="en-AU" smtClean="0"/>
              <a:t>7</a:t>
            </a:fld>
            <a:endParaRPr lang="en-AU" dirty="0"/>
          </a:p>
        </p:txBody>
      </p:sp>
      <p:sp>
        <p:nvSpPr>
          <p:cNvPr id="40" name="Flowchart: Off-page Connector 39">
            <a:extLst>
              <a:ext uri="{FF2B5EF4-FFF2-40B4-BE49-F238E27FC236}">
                <a16:creationId xmlns:a16="http://schemas.microsoft.com/office/drawing/2014/main" id="{0D752387-640D-44CA-A05B-AD9737696526}"/>
              </a:ext>
            </a:extLst>
          </p:cNvPr>
          <p:cNvSpPr/>
          <p:nvPr/>
        </p:nvSpPr>
        <p:spPr>
          <a:xfrm>
            <a:off x="5607028" y="1841637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L1-17</a:t>
            </a:r>
          </a:p>
        </p:txBody>
      </p:sp>
      <p:sp>
        <p:nvSpPr>
          <p:cNvPr id="41" name="Flowchart: Off-page Connector 40">
            <a:extLst>
              <a:ext uri="{FF2B5EF4-FFF2-40B4-BE49-F238E27FC236}">
                <a16:creationId xmlns:a16="http://schemas.microsoft.com/office/drawing/2014/main" id="{E3C315E1-8E03-42C2-A0CE-CC3133075C8A}"/>
              </a:ext>
            </a:extLst>
          </p:cNvPr>
          <p:cNvSpPr/>
          <p:nvPr/>
        </p:nvSpPr>
        <p:spPr>
          <a:xfrm>
            <a:off x="6882364" y="1841637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L1-18</a:t>
            </a:r>
          </a:p>
        </p:txBody>
      </p:sp>
      <p:sp>
        <p:nvSpPr>
          <p:cNvPr id="42" name="Flowchart: Off-page Connector 41">
            <a:extLst>
              <a:ext uri="{FF2B5EF4-FFF2-40B4-BE49-F238E27FC236}">
                <a16:creationId xmlns:a16="http://schemas.microsoft.com/office/drawing/2014/main" id="{3E14B30B-ED4A-45D3-8E51-500C60997DF2}"/>
              </a:ext>
            </a:extLst>
          </p:cNvPr>
          <p:cNvSpPr/>
          <p:nvPr/>
        </p:nvSpPr>
        <p:spPr>
          <a:xfrm>
            <a:off x="5396906" y="1841637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L1-19</a:t>
            </a:r>
          </a:p>
        </p:txBody>
      </p:sp>
      <p:sp>
        <p:nvSpPr>
          <p:cNvPr id="43" name="Flowchart: Off-page Connector 42">
            <a:extLst>
              <a:ext uri="{FF2B5EF4-FFF2-40B4-BE49-F238E27FC236}">
                <a16:creationId xmlns:a16="http://schemas.microsoft.com/office/drawing/2014/main" id="{F427B397-F4C7-4081-866D-637D7F1EDFB1}"/>
              </a:ext>
            </a:extLst>
          </p:cNvPr>
          <p:cNvSpPr/>
          <p:nvPr/>
        </p:nvSpPr>
        <p:spPr>
          <a:xfrm>
            <a:off x="4883798" y="185221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L1-21</a:t>
            </a:r>
          </a:p>
        </p:txBody>
      </p:sp>
      <p:sp>
        <p:nvSpPr>
          <p:cNvPr id="44" name="Flowchart: Off-page Connector 43">
            <a:extLst>
              <a:ext uri="{FF2B5EF4-FFF2-40B4-BE49-F238E27FC236}">
                <a16:creationId xmlns:a16="http://schemas.microsoft.com/office/drawing/2014/main" id="{F3C3A73B-CB37-45B3-9FA3-9C12BF6BE9AE}"/>
              </a:ext>
            </a:extLst>
          </p:cNvPr>
          <p:cNvSpPr/>
          <p:nvPr/>
        </p:nvSpPr>
        <p:spPr>
          <a:xfrm>
            <a:off x="5175810" y="1841428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L1-22</a:t>
            </a:r>
          </a:p>
        </p:txBody>
      </p:sp>
      <p:sp>
        <p:nvSpPr>
          <p:cNvPr id="45" name="Flowchart: Off-page Connector 44">
            <a:extLst>
              <a:ext uri="{FF2B5EF4-FFF2-40B4-BE49-F238E27FC236}">
                <a16:creationId xmlns:a16="http://schemas.microsoft.com/office/drawing/2014/main" id="{9F9152C6-B6DD-4FD0-AB49-1FF1C35C5875}"/>
              </a:ext>
            </a:extLst>
          </p:cNvPr>
          <p:cNvSpPr/>
          <p:nvPr/>
        </p:nvSpPr>
        <p:spPr>
          <a:xfrm>
            <a:off x="7169842" y="1841637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810" dirty="0">
                <a:solidFill>
                  <a:schemeClr val="tx2"/>
                </a:solidFill>
              </a:rPr>
              <a:t>L1-20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A17A658C-B9CD-491E-961A-0312B77EBA33}"/>
              </a:ext>
            </a:extLst>
          </p:cNvPr>
          <p:cNvSpPr txBox="1">
            <a:spLocks/>
          </p:cNvSpPr>
          <p:nvPr/>
        </p:nvSpPr>
        <p:spPr>
          <a:xfrm>
            <a:off x="7449473" y="22517"/>
            <a:ext cx="1694503" cy="284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/>
              <a:t>Current as at 17-08-2021</a:t>
            </a:r>
          </a:p>
        </p:txBody>
      </p:sp>
      <p:sp>
        <p:nvSpPr>
          <p:cNvPr id="47" name="Flowchart: Off-page Connector 46">
            <a:extLst>
              <a:ext uri="{FF2B5EF4-FFF2-40B4-BE49-F238E27FC236}">
                <a16:creationId xmlns:a16="http://schemas.microsoft.com/office/drawing/2014/main" id="{EB5C0DAE-7796-4136-9002-324CF4ECC1C5}"/>
              </a:ext>
            </a:extLst>
          </p:cNvPr>
          <p:cNvSpPr/>
          <p:nvPr/>
        </p:nvSpPr>
        <p:spPr>
          <a:xfrm>
            <a:off x="7491441" y="1851724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810" dirty="0">
                <a:solidFill>
                  <a:schemeClr val="tx2"/>
                </a:solidFill>
              </a:rPr>
              <a:t>L1-5</a:t>
            </a:r>
          </a:p>
        </p:txBody>
      </p:sp>
      <p:sp>
        <p:nvSpPr>
          <p:cNvPr id="48" name="Flowchart: Off-page Connector 47">
            <a:extLst>
              <a:ext uri="{FF2B5EF4-FFF2-40B4-BE49-F238E27FC236}">
                <a16:creationId xmlns:a16="http://schemas.microsoft.com/office/drawing/2014/main" id="{586994DC-3F2C-4875-AD41-B8384E80E7C0}"/>
              </a:ext>
            </a:extLst>
          </p:cNvPr>
          <p:cNvSpPr/>
          <p:nvPr/>
        </p:nvSpPr>
        <p:spPr>
          <a:xfrm>
            <a:off x="8868064" y="1834343"/>
            <a:ext cx="151530" cy="571012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L1-6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8C12A9-26D4-42B0-A7C7-96A61625A842}"/>
              </a:ext>
            </a:extLst>
          </p:cNvPr>
          <p:cNvGrpSpPr/>
          <p:nvPr/>
        </p:nvGrpSpPr>
        <p:grpSpPr>
          <a:xfrm>
            <a:off x="97674" y="3068224"/>
            <a:ext cx="1236559" cy="1305115"/>
            <a:chOff x="234154" y="6070700"/>
            <a:chExt cx="1804196" cy="1287522"/>
          </a:xfrm>
        </p:grpSpPr>
        <p:sp>
          <p:nvSpPr>
            <p:cNvPr id="30" name="Off-page Connector 138">
              <a:extLst>
                <a:ext uri="{FF2B5EF4-FFF2-40B4-BE49-F238E27FC236}">
                  <a16:creationId xmlns:a16="http://schemas.microsoft.com/office/drawing/2014/main" id="{39F82F90-5A2B-4F32-A4DE-ECF13FCEBBCA}"/>
                </a:ext>
              </a:extLst>
            </p:cNvPr>
            <p:cNvSpPr/>
            <p:nvPr/>
          </p:nvSpPr>
          <p:spPr>
            <a:xfrm>
              <a:off x="234154" y="6105445"/>
              <a:ext cx="196078" cy="191748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31" name="Off-page Connector 139">
              <a:extLst>
                <a:ext uri="{FF2B5EF4-FFF2-40B4-BE49-F238E27FC236}">
                  <a16:creationId xmlns:a16="http://schemas.microsoft.com/office/drawing/2014/main" id="{9BE74D6E-751D-4964-B4A5-22F637764ACF}"/>
                </a:ext>
              </a:extLst>
            </p:cNvPr>
            <p:cNvSpPr/>
            <p:nvPr/>
          </p:nvSpPr>
          <p:spPr>
            <a:xfrm>
              <a:off x="234154" y="6342477"/>
              <a:ext cx="196078" cy="191748"/>
            </a:xfrm>
            <a:prstGeom prst="flowChartOffpageConnector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34" name="Off-page Connector 140">
              <a:extLst>
                <a:ext uri="{FF2B5EF4-FFF2-40B4-BE49-F238E27FC236}">
                  <a16:creationId xmlns:a16="http://schemas.microsoft.com/office/drawing/2014/main" id="{77369655-FC89-4B66-9814-632FA0F62218}"/>
                </a:ext>
              </a:extLst>
            </p:cNvPr>
            <p:cNvSpPr/>
            <p:nvPr/>
          </p:nvSpPr>
          <p:spPr>
            <a:xfrm>
              <a:off x="234154" y="7083755"/>
              <a:ext cx="196078" cy="191748"/>
            </a:xfrm>
            <a:prstGeom prst="flowChartOffpage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5B7110-9A82-4960-8675-D1D8FD575A18}"/>
                </a:ext>
              </a:extLst>
            </p:cNvPr>
            <p:cNvSpPr txBox="1"/>
            <p:nvPr/>
          </p:nvSpPr>
          <p:spPr>
            <a:xfrm>
              <a:off x="531833" y="6070700"/>
              <a:ext cx="1303317" cy="29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complete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F6A3C79-4187-4B0D-84D9-39CEA065F625}"/>
                </a:ext>
              </a:extLst>
            </p:cNvPr>
            <p:cNvSpPr txBox="1"/>
            <p:nvPr/>
          </p:nvSpPr>
          <p:spPr>
            <a:xfrm>
              <a:off x="531831" y="6309082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on track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185DBF-55D5-4F73-A8E6-C72E54275D94}"/>
                </a:ext>
              </a:extLst>
            </p:cNvPr>
            <p:cNvSpPr txBox="1"/>
            <p:nvPr/>
          </p:nvSpPr>
          <p:spPr>
            <a:xfrm>
              <a:off x="531831" y="7062186"/>
              <a:ext cx="1506519" cy="29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not achieved</a:t>
              </a:r>
            </a:p>
          </p:txBody>
        </p:sp>
        <p:sp>
          <p:nvSpPr>
            <p:cNvPr id="46" name="Off-page Connector 139">
              <a:extLst>
                <a:ext uri="{FF2B5EF4-FFF2-40B4-BE49-F238E27FC236}">
                  <a16:creationId xmlns:a16="http://schemas.microsoft.com/office/drawing/2014/main" id="{BF8C9198-936B-41D5-8B39-654717B49ABA}"/>
                </a:ext>
              </a:extLst>
            </p:cNvPr>
            <p:cNvSpPr/>
            <p:nvPr/>
          </p:nvSpPr>
          <p:spPr>
            <a:xfrm>
              <a:off x="234154" y="6840245"/>
              <a:ext cx="196078" cy="191748"/>
            </a:xfrm>
            <a:prstGeom prst="flowChartOffpageConnector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E9DBAB-A87F-4D32-9029-45A661215001}"/>
                </a:ext>
              </a:extLst>
            </p:cNvPr>
            <p:cNvSpPr txBox="1"/>
            <p:nvPr/>
          </p:nvSpPr>
          <p:spPr>
            <a:xfrm>
              <a:off x="531831" y="6806868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at risk</a:t>
              </a:r>
            </a:p>
          </p:txBody>
        </p:sp>
        <p:sp>
          <p:nvSpPr>
            <p:cNvPr id="53" name="Off-page Connector 139">
              <a:extLst>
                <a:ext uri="{FF2B5EF4-FFF2-40B4-BE49-F238E27FC236}">
                  <a16:creationId xmlns:a16="http://schemas.microsoft.com/office/drawing/2014/main" id="{7367AD61-664F-4715-A57C-5FA9E453DD1A}"/>
                </a:ext>
              </a:extLst>
            </p:cNvPr>
            <p:cNvSpPr/>
            <p:nvPr/>
          </p:nvSpPr>
          <p:spPr>
            <a:xfrm>
              <a:off x="234154" y="6587195"/>
              <a:ext cx="196078" cy="191748"/>
            </a:xfrm>
            <a:prstGeom prst="flowChartOffpageConnector">
              <a:avLst/>
            </a:prstGeom>
            <a:solidFill>
              <a:srgbClr val="CC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140119-6981-492C-AF85-1560512F616E}"/>
                </a:ext>
              </a:extLst>
            </p:cNvPr>
            <p:cNvSpPr txBox="1"/>
            <p:nvPr/>
          </p:nvSpPr>
          <p:spPr>
            <a:xfrm>
              <a:off x="531830" y="6568834"/>
              <a:ext cx="15065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re-planned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44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448-BF48-4CC4-A6E7-07DC97F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Level 2 Milestones – Metering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954EFD-4E9E-47CE-8F07-1BD2EBA74E02}"/>
              </a:ext>
            </a:extLst>
          </p:cNvPr>
          <p:cNvGraphicFramePr>
            <a:graphicFrameLocks noGrp="1"/>
          </p:cNvGraphicFramePr>
          <p:nvPr/>
        </p:nvGraphicFramePr>
        <p:xfrm>
          <a:off x="0" y="1480448"/>
          <a:ext cx="9143976" cy="1490067"/>
        </p:xfrm>
        <a:graphic>
          <a:graphicData uri="http://schemas.openxmlformats.org/drawingml/2006/table">
            <a:tbl>
              <a:tblPr/>
              <a:tblGrid>
                <a:gridCol w="982266">
                  <a:extLst>
                    <a:ext uri="{9D8B030D-6E8A-4147-A177-3AD203B41FA5}">
                      <a16:colId xmlns:a16="http://schemas.microsoft.com/office/drawing/2014/main" val="138703770"/>
                    </a:ext>
                  </a:extLst>
                </a:gridCol>
                <a:gridCol w="982266">
                  <a:extLst>
                    <a:ext uri="{9D8B030D-6E8A-4147-A177-3AD203B41FA5}">
                      <a16:colId xmlns:a16="http://schemas.microsoft.com/office/drawing/2014/main" val="184896306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9592562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177608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37380670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732033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93610711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953760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7321932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781125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0002630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743540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9420856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29180661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856265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15854860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0343615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3340699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66010971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2300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444215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8559290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4295740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744926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1908842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7452479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8828006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914399664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886644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35545747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5021819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51128153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1776003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50092672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5440249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865778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672911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3061504"/>
                    </a:ext>
                  </a:extLst>
                </a:gridCol>
              </a:tblGrid>
              <a:tr h="305696">
                <a:tc rowSpan="2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24919"/>
                  </a:ext>
                </a:extLst>
              </a:tr>
              <a:tr h="191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12719"/>
                  </a:ext>
                </a:extLst>
              </a:tr>
              <a:tr h="836036"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kern="12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Metering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1" kern="1200" dirty="0">
                        <a:solidFill>
                          <a:srgbClr val="FF0000"/>
                        </a:solidFill>
                        <a:latin typeface="+mn-lt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32369"/>
                  </a:ext>
                </a:extLst>
              </a:tr>
              <a:tr h="1569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8888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27093-BF43-4A5D-BD34-A1E7C976BFC3}"/>
              </a:ext>
            </a:extLst>
          </p:cNvPr>
          <p:cNvGrpSpPr/>
          <p:nvPr/>
        </p:nvGrpSpPr>
        <p:grpSpPr>
          <a:xfrm>
            <a:off x="211022" y="3771413"/>
            <a:ext cx="1276993" cy="855508"/>
            <a:chOff x="234154" y="6070700"/>
            <a:chExt cx="1804196" cy="843974"/>
          </a:xfrm>
        </p:grpSpPr>
        <p:sp>
          <p:nvSpPr>
            <p:cNvPr id="17" name="Off-page Connector 138">
              <a:extLst>
                <a:ext uri="{FF2B5EF4-FFF2-40B4-BE49-F238E27FC236}">
                  <a16:creationId xmlns:a16="http://schemas.microsoft.com/office/drawing/2014/main" id="{46D8BCC8-63F5-44A0-BE6F-C6AC81C89A25}"/>
                </a:ext>
              </a:extLst>
            </p:cNvPr>
            <p:cNvSpPr/>
            <p:nvPr/>
          </p:nvSpPr>
          <p:spPr>
            <a:xfrm>
              <a:off x="234154" y="6105445"/>
              <a:ext cx="196078" cy="191748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18" name="Off-page Connector 139">
              <a:extLst>
                <a:ext uri="{FF2B5EF4-FFF2-40B4-BE49-F238E27FC236}">
                  <a16:creationId xmlns:a16="http://schemas.microsoft.com/office/drawing/2014/main" id="{D6CBBFB5-AA9E-4483-9A40-B06BA81D8513}"/>
                </a:ext>
              </a:extLst>
            </p:cNvPr>
            <p:cNvSpPr/>
            <p:nvPr/>
          </p:nvSpPr>
          <p:spPr>
            <a:xfrm>
              <a:off x="234154" y="6301473"/>
              <a:ext cx="196078" cy="191748"/>
            </a:xfrm>
            <a:prstGeom prst="flowChartOffpageConnector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19" name="Off-page Connector 140">
              <a:extLst>
                <a:ext uri="{FF2B5EF4-FFF2-40B4-BE49-F238E27FC236}">
                  <a16:creationId xmlns:a16="http://schemas.microsoft.com/office/drawing/2014/main" id="{9F1A5632-CEE9-436B-A981-D65CA733CFE4}"/>
                </a:ext>
              </a:extLst>
            </p:cNvPr>
            <p:cNvSpPr/>
            <p:nvPr/>
          </p:nvSpPr>
          <p:spPr>
            <a:xfrm>
              <a:off x="234154" y="6722926"/>
              <a:ext cx="196078" cy="191748"/>
            </a:xfrm>
            <a:prstGeom prst="flowChartOffpage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B81411-CEDC-4310-BD42-6E8F1D6BC6CD}"/>
                </a:ext>
              </a:extLst>
            </p:cNvPr>
            <p:cNvSpPr txBox="1"/>
            <p:nvPr/>
          </p:nvSpPr>
          <p:spPr>
            <a:xfrm>
              <a:off x="531832" y="6070700"/>
              <a:ext cx="1303318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complete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0CB873-FC26-4123-9A8A-59B50923D86A}"/>
                </a:ext>
              </a:extLst>
            </p:cNvPr>
            <p:cNvSpPr txBox="1"/>
            <p:nvPr/>
          </p:nvSpPr>
          <p:spPr>
            <a:xfrm>
              <a:off x="531831" y="6268077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on track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8EBD7F-2D20-43EA-BBE9-34FBF6E15E3D}"/>
                </a:ext>
              </a:extLst>
            </p:cNvPr>
            <p:cNvSpPr txBox="1"/>
            <p:nvPr/>
          </p:nvSpPr>
          <p:spPr>
            <a:xfrm>
              <a:off x="531831" y="6701361"/>
              <a:ext cx="15065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not achieved</a:t>
              </a:r>
            </a:p>
          </p:txBody>
        </p:sp>
        <p:sp>
          <p:nvSpPr>
            <p:cNvPr id="25" name="Off-page Connector 139">
              <a:extLst>
                <a:ext uri="{FF2B5EF4-FFF2-40B4-BE49-F238E27FC236}">
                  <a16:creationId xmlns:a16="http://schemas.microsoft.com/office/drawing/2014/main" id="{F26DA1B0-1853-40ED-92CD-750EEF240419}"/>
                </a:ext>
              </a:extLst>
            </p:cNvPr>
            <p:cNvSpPr/>
            <p:nvPr/>
          </p:nvSpPr>
          <p:spPr>
            <a:xfrm>
              <a:off x="234154" y="6520423"/>
              <a:ext cx="196078" cy="191748"/>
            </a:xfrm>
            <a:prstGeom prst="flowChartOffpageConnector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3809F7-2E10-4F1F-8DF1-5EC69ADFE364}"/>
                </a:ext>
              </a:extLst>
            </p:cNvPr>
            <p:cNvSpPr txBox="1"/>
            <p:nvPr/>
          </p:nvSpPr>
          <p:spPr>
            <a:xfrm>
              <a:off x="531831" y="6487027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at risk</a:t>
              </a:r>
            </a:p>
          </p:txBody>
        </p:sp>
      </p:grp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EA0CD78C-463A-4212-9996-6F316782FDA6}"/>
              </a:ext>
            </a:extLst>
          </p:cNvPr>
          <p:cNvSpPr/>
          <p:nvPr/>
        </p:nvSpPr>
        <p:spPr>
          <a:xfrm>
            <a:off x="3004175" y="2171469"/>
            <a:ext cx="144000" cy="61200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L2-M1</a:t>
            </a:r>
          </a:p>
        </p:txBody>
      </p:sp>
      <p:sp>
        <p:nvSpPr>
          <p:cNvPr id="30" name="Flowchart: Off-page Connector 29">
            <a:extLst>
              <a:ext uri="{FF2B5EF4-FFF2-40B4-BE49-F238E27FC236}">
                <a16:creationId xmlns:a16="http://schemas.microsoft.com/office/drawing/2014/main" id="{4670BECF-7B6E-40A5-98EE-0DAFB9AD2C72}"/>
              </a:ext>
            </a:extLst>
          </p:cNvPr>
          <p:cNvSpPr/>
          <p:nvPr/>
        </p:nvSpPr>
        <p:spPr>
          <a:xfrm>
            <a:off x="2684944" y="2171469"/>
            <a:ext cx="144000" cy="61200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L2-M2</a:t>
            </a:r>
          </a:p>
        </p:txBody>
      </p:sp>
      <p:sp>
        <p:nvSpPr>
          <p:cNvPr id="36" name="Flowchart: Off-page Connector 35">
            <a:extLst>
              <a:ext uri="{FF2B5EF4-FFF2-40B4-BE49-F238E27FC236}">
                <a16:creationId xmlns:a16="http://schemas.microsoft.com/office/drawing/2014/main" id="{761FECC2-77D9-4519-8D93-2BF3707C1722}"/>
              </a:ext>
            </a:extLst>
          </p:cNvPr>
          <p:cNvSpPr/>
          <p:nvPr/>
        </p:nvSpPr>
        <p:spPr>
          <a:xfrm>
            <a:off x="3679328" y="1589578"/>
            <a:ext cx="14400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L2-M4</a:t>
            </a:r>
          </a:p>
        </p:txBody>
      </p:sp>
      <p:sp>
        <p:nvSpPr>
          <p:cNvPr id="37" name="Flowchart: Off-page Connector 36">
            <a:extLst>
              <a:ext uri="{FF2B5EF4-FFF2-40B4-BE49-F238E27FC236}">
                <a16:creationId xmlns:a16="http://schemas.microsoft.com/office/drawing/2014/main" id="{476D5A2B-4CCE-4A60-9AFF-1121FB576203}"/>
              </a:ext>
            </a:extLst>
          </p:cNvPr>
          <p:cNvSpPr/>
          <p:nvPr/>
        </p:nvSpPr>
        <p:spPr>
          <a:xfrm>
            <a:off x="4098708" y="2171469"/>
            <a:ext cx="144000" cy="61200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L2-M5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E95A0AE9-C0AD-41D7-BCE8-79FFE102ACD0}"/>
              </a:ext>
            </a:extLst>
          </p:cNvPr>
          <p:cNvSpPr/>
          <p:nvPr/>
        </p:nvSpPr>
        <p:spPr>
          <a:xfrm>
            <a:off x="5872079" y="2171469"/>
            <a:ext cx="144000" cy="61200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L2-M7</a:t>
            </a:r>
          </a:p>
        </p:txBody>
      </p:sp>
      <p:sp>
        <p:nvSpPr>
          <p:cNvPr id="49" name="Flowchart: Off-page Connector 48">
            <a:extLst>
              <a:ext uri="{FF2B5EF4-FFF2-40B4-BE49-F238E27FC236}">
                <a16:creationId xmlns:a16="http://schemas.microsoft.com/office/drawing/2014/main" id="{C0E0EFD3-29C2-4954-AB48-CA85429F0491}"/>
              </a:ext>
            </a:extLst>
          </p:cNvPr>
          <p:cNvSpPr/>
          <p:nvPr/>
        </p:nvSpPr>
        <p:spPr>
          <a:xfrm>
            <a:off x="5387374" y="2171469"/>
            <a:ext cx="144000" cy="61200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L2-M6</a:t>
            </a:r>
          </a:p>
        </p:txBody>
      </p:sp>
      <p:sp>
        <p:nvSpPr>
          <p:cNvPr id="35" name="Flowchart: Off-page Connector 34">
            <a:extLst>
              <a:ext uri="{FF2B5EF4-FFF2-40B4-BE49-F238E27FC236}">
                <a16:creationId xmlns:a16="http://schemas.microsoft.com/office/drawing/2014/main" id="{095A8238-7D48-45C7-B426-CC1E53FDBCD0}"/>
              </a:ext>
            </a:extLst>
          </p:cNvPr>
          <p:cNvSpPr/>
          <p:nvPr/>
        </p:nvSpPr>
        <p:spPr>
          <a:xfrm>
            <a:off x="3679328" y="2171469"/>
            <a:ext cx="144000" cy="61200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L2-M3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DC771-563A-4235-B6BF-A45C39A6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8</a:t>
            </a:fld>
            <a:endParaRPr lang="en-AU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D66BE3D-441E-4757-8D4E-187F96F49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69765"/>
              </p:ext>
            </p:extLst>
          </p:nvPr>
        </p:nvGraphicFramePr>
        <p:xfrm>
          <a:off x="1498868" y="3088867"/>
          <a:ext cx="7533952" cy="3086563"/>
        </p:xfrm>
        <a:graphic>
          <a:graphicData uri="http://schemas.openxmlformats.org/drawingml/2006/table">
            <a:tbl>
              <a:tblPr/>
              <a:tblGrid>
                <a:gridCol w="424375">
                  <a:extLst>
                    <a:ext uri="{9D8B030D-6E8A-4147-A177-3AD203B41FA5}">
                      <a16:colId xmlns:a16="http://schemas.microsoft.com/office/drawing/2014/main" val="2629953056"/>
                    </a:ext>
                  </a:extLst>
                </a:gridCol>
                <a:gridCol w="2658282">
                  <a:extLst>
                    <a:ext uri="{9D8B030D-6E8A-4147-A177-3AD203B41FA5}">
                      <a16:colId xmlns:a16="http://schemas.microsoft.com/office/drawing/2014/main" val="236639182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784885309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01584827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47587373"/>
                    </a:ext>
                  </a:extLst>
                </a:gridCol>
                <a:gridCol w="2070045">
                  <a:extLst>
                    <a:ext uri="{9D8B030D-6E8A-4147-A177-3AD203B41FA5}">
                      <a16:colId xmlns:a16="http://schemas.microsoft.com/office/drawing/2014/main" val="2921753614"/>
                    </a:ext>
                  </a:extLst>
                </a:gridCol>
              </a:tblGrid>
              <a:tr h="216000">
                <a:tc gridSpan="6">
                  <a:txBody>
                    <a:bodyPr/>
                    <a:lstStyle/>
                    <a:p>
                      <a:pPr marL="72000" lvl="0" algn="l" fontAlgn="b"/>
                      <a:r>
                        <a:rPr lang="en-A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Key Milestones (Program)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lvl="0" algn="l" fontAlgn="b"/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5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Milestone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Target Date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Expected Date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629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L2-M1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 internal metering solution – solution design complete (internal)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31-May-2019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17-Jun-2019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82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L2-M2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1 published by 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30-Jun-2019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30-Apr-2019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rgbClr val="FFC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  <a:endParaRPr lang="en-AU" sz="900" kern="1200" dirty="0">
                        <a:solidFill>
                          <a:srgbClr val="FFC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662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L2-M3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2 published by 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US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AU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0-Sep-2019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US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AU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0-Sep-2019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554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L2-M4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3 published by 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US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AU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0-Sep-2019</a:t>
                      </a:r>
                      <a:endParaRPr lang="en-AU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US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AU" sz="900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0-Sep-2019</a:t>
                      </a:r>
                      <a:endParaRPr lang="en-AU" sz="9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330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L2-M5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Software </a:t>
                      </a:r>
                      <a:r>
                        <a:rPr lang="en-AU" sz="900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Release 1 </a:t>
                      </a: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for Packages 1 &amp; 2 in 5MS Staging Environment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01-Dec-2019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01-Dec-2019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5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L2-M6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Software </a:t>
                      </a:r>
                      <a:r>
                        <a:rPr lang="en-AU" sz="900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Release 2 </a:t>
                      </a: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for Package 3 in 5MS Staging Environment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15-Jun-2020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15-Jun-2020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886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L2-M7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AEMO internal metering solution – build complete (internal)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31-Aug-2020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31-Aug-2020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  <a:p>
                      <a:pPr marL="0" algn="l" defTabSz="801929" rtl="0" eaLnBrk="1" latinLnBrk="0" hangingPunct="1"/>
                      <a:endParaRPr lang="en-AU" sz="9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2501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L2-M8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Software </a:t>
                      </a:r>
                      <a:r>
                        <a:rPr lang="en-AU" sz="900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Release 3 </a:t>
                      </a: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for Package 3 in 5MS Staging Environment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31-Aug-2020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31-Aug-2020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73250"/>
                  </a:ext>
                </a:extLst>
              </a:tr>
            </a:tbl>
          </a:graphicData>
        </a:graphic>
      </p:graphicFrame>
      <p:sp>
        <p:nvSpPr>
          <p:cNvPr id="27" name="Flowchart: Off-page Connector 26">
            <a:extLst>
              <a:ext uri="{FF2B5EF4-FFF2-40B4-BE49-F238E27FC236}">
                <a16:creationId xmlns:a16="http://schemas.microsoft.com/office/drawing/2014/main" id="{7F5482B0-45BC-4F2A-AB7B-487E5D52BC6B}"/>
              </a:ext>
            </a:extLst>
          </p:cNvPr>
          <p:cNvSpPr/>
          <p:nvPr/>
        </p:nvSpPr>
        <p:spPr>
          <a:xfrm>
            <a:off x="5872079" y="1571394"/>
            <a:ext cx="144000" cy="61200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L2-M8</a:t>
            </a:r>
          </a:p>
        </p:txBody>
      </p:sp>
    </p:spTree>
    <p:extLst>
      <p:ext uri="{BB962C8B-B14F-4D97-AF65-F5344CB8AC3E}">
        <p14:creationId xmlns:p14="http://schemas.microsoft.com/office/powerpoint/2010/main" val="286112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448-BF48-4CC4-A6E7-07DC97F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Level 2 Milestones - Dispatch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954EFD-4E9E-47CE-8F07-1BD2EBA74E02}"/>
              </a:ext>
            </a:extLst>
          </p:cNvPr>
          <p:cNvGraphicFramePr>
            <a:graphicFrameLocks noGrp="1"/>
          </p:cNvGraphicFramePr>
          <p:nvPr/>
        </p:nvGraphicFramePr>
        <p:xfrm>
          <a:off x="0" y="1480448"/>
          <a:ext cx="9143976" cy="1490067"/>
        </p:xfrm>
        <a:graphic>
          <a:graphicData uri="http://schemas.openxmlformats.org/drawingml/2006/table">
            <a:tbl>
              <a:tblPr/>
              <a:tblGrid>
                <a:gridCol w="982266">
                  <a:extLst>
                    <a:ext uri="{9D8B030D-6E8A-4147-A177-3AD203B41FA5}">
                      <a16:colId xmlns:a16="http://schemas.microsoft.com/office/drawing/2014/main" val="138703770"/>
                    </a:ext>
                  </a:extLst>
                </a:gridCol>
                <a:gridCol w="982266">
                  <a:extLst>
                    <a:ext uri="{9D8B030D-6E8A-4147-A177-3AD203B41FA5}">
                      <a16:colId xmlns:a16="http://schemas.microsoft.com/office/drawing/2014/main" val="184896306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9592562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177608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37380670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732033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93610711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953760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7321932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781125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0002630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9743540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9420856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29180661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856265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15854860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0343615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33406991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66010971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17230002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444215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18559290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24295740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47449268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11908842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7452479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8828006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914399664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4886644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355457473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050218196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51128153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17760037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2500926729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3854402498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86577842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1767291175"/>
                    </a:ext>
                  </a:extLst>
                </a:gridCol>
                <a:gridCol w="199429">
                  <a:extLst>
                    <a:ext uri="{9D8B030D-6E8A-4147-A177-3AD203B41FA5}">
                      <a16:colId xmlns:a16="http://schemas.microsoft.com/office/drawing/2014/main" val="73061504"/>
                    </a:ext>
                  </a:extLst>
                </a:gridCol>
              </a:tblGrid>
              <a:tr h="305696">
                <a:tc rowSpan="2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958" marR="68958" marT="34479" marB="3447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24919"/>
                  </a:ext>
                </a:extLst>
              </a:tr>
              <a:tr h="191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801929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17998" marR="17998" marT="11998" marB="11998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12719"/>
                  </a:ext>
                </a:extLst>
              </a:tr>
              <a:tr h="836036"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kern="12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Dispatch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1" kern="1200" dirty="0">
                        <a:solidFill>
                          <a:srgbClr val="FF0000"/>
                        </a:solidFill>
                        <a:latin typeface="+mn-lt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8" marR="17998" marT="11998" marB="11998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"/>
                      <a:endParaRPr lang="en-AU" sz="1100" dirty="0">
                        <a:effectLst/>
                      </a:endParaRPr>
                    </a:p>
                  </a:txBody>
                  <a:tcPr marL="17998" marR="17998" marT="11998" marB="11998" anchor="b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32369"/>
                  </a:ext>
                </a:extLst>
              </a:tr>
              <a:tr h="1569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Feb 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Apr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Jun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Jul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</a:p>
                  </a:txBody>
                  <a:tcPr marL="17998" marR="17998" marT="11998" marB="11998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8888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B0A4B4-E243-4ED6-AF79-658F91AE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73210"/>
              </p:ext>
            </p:extLst>
          </p:nvPr>
        </p:nvGraphicFramePr>
        <p:xfrm>
          <a:off x="1606635" y="3111514"/>
          <a:ext cx="7115650" cy="2590896"/>
        </p:xfrm>
        <a:graphic>
          <a:graphicData uri="http://schemas.openxmlformats.org/drawingml/2006/table">
            <a:tbl>
              <a:tblPr/>
              <a:tblGrid>
                <a:gridCol w="472190">
                  <a:extLst>
                    <a:ext uri="{9D8B030D-6E8A-4147-A177-3AD203B41FA5}">
                      <a16:colId xmlns:a16="http://schemas.microsoft.com/office/drawing/2014/main" val="2629953056"/>
                    </a:ext>
                  </a:extLst>
                </a:gridCol>
                <a:gridCol w="3179674">
                  <a:extLst>
                    <a:ext uri="{9D8B030D-6E8A-4147-A177-3AD203B41FA5}">
                      <a16:colId xmlns:a16="http://schemas.microsoft.com/office/drawing/2014/main" val="2366391826"/>
                    </a:ext>
                  </a:extLst>
                </a:gridCol>
                <a:gridCol w="967734">
                  <a:extLst>
                    <a:ext uri="{9D8B030D-6E8A-4147-A177-3AD203B41FA5}">
                      <a16:colId xmlns:a16="http://schemas.microsoft.com/office/drawing/2014/main" val="37848853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15848270"/>
                    </a:ext>
                  </a:extLst>
                </a:gridCol>
                <a:gridCol w="634760">
                  <a:extLst>
                    <a:ext uri="{9D8B030D-6E8A-4147-A177-3AD203B41FA5}">
                      <a16:colId xmlns:a16="http://schemas.microsoft.com/office/drawing/2014/main" val="62330874"/>
                    </a:ext>
                  </a:extLst>
                </a:gridCol>
                <a:gridCol w="946892">
                  <a:extLst>
                    <a:ext uri="{9D8B030D-6E8A-4147-A177-3AD203B41FA5}">
                      <a16:colId xmlns:a16="http://schemas.microsoft.com/office/drawing/2014/main" val="3696501093"/>
                    </a:ext>
                  </a:extLst>
                </a:gridCol>
              </a:tblGrid>
              <a:tr h="216000">
                <a:tc gridSpan="6">
                  <a:txBody>
                    <a:bodyPr/>
                    <a:lstStyle/>
                    <a:p>
                      <a:pPr marL="72000" lvl="0" algn="l" fontAlgn="b"/>
                      <a:r>
                        <a:rPr lang="en-A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Key Milestones (Program)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lvl="0" algn="l" fontAlgn="b"/>
                      <a:endParaRPr lang="en-AU" sz="1100" b="0" i="0" u="none" strike="noStrike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5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Milestone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Target Date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Expected Date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Owner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en-A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629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L2-D1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1 published by 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2-Apr-2019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2-Apr-2019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82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L2-D2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2 published by 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31-Jul-2019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31-Jul-2019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662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L2D12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4 published by 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31-Jul-2019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31-Jul-2019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961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L2-D3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Software drop for Packages 1,2 &amp; 3 in 5MS Staging Environment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29-Nov-2019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554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L2-D13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Final technical specifications for Package 5 published by AEMO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31-Jan-2020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16-Mar-2020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910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L2-D5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Software drop for Package 4 in 5MS Staging Environment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15-May-2020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15-May-2020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330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L2-D4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Development completed (internal)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31-May-2020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31-May-2020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en-AU" sz="90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9496" marR="49496" marT="24748" marB="2474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51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27093-BF43-4A5D-BD34-A1E7C976BFC3}"/>
              </a:ext>
            </a:extLst>
          </p:cNvPr>
          <p:cNvGrpSpPr/>
          <p:nvPr/>
        </p:nvGrpSpPr>
        <p:grpSpPr>
          <a:xfrm>
            <a:off x="211022" y="3771413"/>
            <a:ext cx="1276993" cy="855508"/>
            <a:chOff x="234154" y="6070700"/>
            <a:chExt cx="1804196" cy="843974"/>
          </a:xfrm>
        </p:grpSpPr>
        <p:sp>
          <p:nvSpPr>
            <p:cNvPr id="17" name="Off-page Connector 138">
              <a:extLst>
                <a:ext uri="{FF2B5EF4-FFF2-40B4-BE49-F238E27FC236}">
                  <a16:creationId xmlns:a16="http://schemas.microsoft.com/office/drawing/2014/main" id="{46D8BCC8-63F5-44A0-BE6F-C6AC81C89A25}"/>
                </a:ext>
              </a:extLst>
            </p:cNvPr>
            <p:cNvSpPr/>
            <p:nvPr/>
          </p:nvSpPr>
          <p:spPr>
            <a:xfrm>
              <a:off x="234154" y="6105445"/>
              <a:ext cx="196078" cy="191748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18" name="Off-page Connector 139">
              <a:extLst>
                <a:ext uri="{FF2B5EF4-FFF2-40B4-BE49-F238E27FC236}">
                  <a16:creationId xmlns:a16="http://schemas.microsoft.com/office/drawing/2014/main" id="{D6CBBFB5-AA9E-4483-9A40-B06BA81D8513}"/>
                </a:ext>
              </a:extLst>
            </p:cNvPr>
            <p:cNvSpPr/>
            <p:nvPr/>
          </p:nvSpPr>
          <p:spPr>
            <a:xfrm>
              <a:off x="234154" y="6301473"/>
              <a:ext cx="196078" cy="191748"/>
            </a:xfrm>
            <a:prstGeom prst="flowChartOffpageConnector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19" name="Off-page Connector 140">
              <a:extLst>
                <a:ext uri="{FF2B5EF4-FFF2-40B4-BE49-F238E27FC236}">
                  <a16:creationId xmlns:a16="http://schemas.microsoft.com/office/drawing/2014/main" id="{9F1A5632-CEE9-436B-A981-D65CA733CFE4}"/>
                </a:ext>
              </a:extLst>
            </p:cNvPr>
            <p:cNvSpPr/>
            <p:nvPr/>
          </p:nvSpPr>
          <p:spPr>
            <a:xfrm>
              <a:off x="234154" y="6722926"/>
              <a:ext cx="196078" cy="191748"/>
            </a:xfrm>
            <a:prstGeom prst="flowChartOffpage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B81411-CEDC-4310-BD42-6E8F1D6BC6CD}"/>
                </a:ext>
              </a:extLst>
            </p:cNvPr>
            <p:cNvSpPr txBox="1"/>
            <p:nvPr/>
          </p:nvSpPr>
          <p:spPr>
            <a:xfrm>
              <a:off x="531832" y="6070700"/>
              <a:ext cx="1303318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complete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0CB873-FC26-4123-9A8A-59B50923D86A}"/>
                </a:ext>
              </a:extLst>
            </p:cNvPr>
            <p:cNvSpPr txBox="1"/>
            <p:nvPr/>
          </p:nvSpPr>
          <p:spPr>
            <a:xfrm>
              <a:off x="531831" y="6268077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on track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8EBD7F-2D20-43EA-BBE9-34FBF6E15E3D}"/>
                </a:ext>
              </a:extLst>
            </p:cNvPr>
            <p:cNvSpPr txBox="1"/>
            <p:nvPr/>
          </p:nvSpPr>
          <p:spPr>
            <a:xfrm>
              <a:off x="531831" y="6701361"/>
              <a:ext cx="15065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 dirty="0">
                  <a:ea typeface="Roboto Condensed Light" panose="02000000000000000000" pitchFamily="2" charset="0"/>
                </a:rPr>
                <a:t>Milestone not achieved</a:t>
              </a:r>
            </a:p>
          </p:txBody>
        </p:sp>
        <p:sp>
          <p:nvSpPr>
            <p:cNvPr id="25" name="Off-page Connector 139">
              <a:extLst>
                <a:ext uri="{FF2B5EF4-FFF2-40B4-BE49-F238E27FC236}">
                  <a16:creationId xmlns:a16="http://schemas.microsoft.com/office/drawing/2014/main" id="{F26DA1B0-1853-40ED-92CD-750EEF240419}"/>
                </a:ext>
              </a:extLst>
            </p:cNvPr>
            <p:cNvSpPr/>
            <p:nvPr/>
          </p:nvSpPr>
          <p:spPr>
            <a:xfrm>
              <a:off x="234154" y="6520423"/>
              <a:ext cx="196078" cy="191748"/>
            </a:xfrm>
            <a:prstGeom prst="flowChartOffpageConnector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4">
                <a:defRPr/>
              </a:pPr>
              <a:endParaRPr lang="en-US" sz="600" kern="0">
                <a:ea typeface="Roboto Condensed Light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3809F7-2E10-4F1F-8DF1-5EC69ADFE364}"/>
                </a:ext>
              </a:extLst>
            </p:cNvPr>
            <p:cNvSpPr txBox="1"/>
            <p:nvPr/>
          </p:nvSpPr>
          <p:spPr>
            <a:xfrm>
              <a:off x="531831" y="6487027"/>
              <a:ext cx="1303319" cy="19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4"/>
              <a:r>
                <a:rPr lang="en-US" sz="675">
                  <a:ea typeface="Roboto Condensed Light" panose="02000000000000000000" pitchFamily="2" charset="0"/>
                </a:rPr>
                <a:t>Milestone at risk</a:t>
              </a:r>
            </a:p>
          </p:txBody>
        </p:sp>
      </p:grpSp>
      <p:sp>
        <p:nvSpPr>
          <p:cNvPr id="31" name="Flowchart: Off-page Connector 30">
            <a:extLst>
              <a:ext uri="{FF2B5EF4-FFF2-40B4-BE49-F238E27FC236}">
                <a16:creationId xmlns:a16="http://schemas.microsoft.com/office/drawing/2014/main" id="{A8379F6F-7D46-4DCA-A285-57F54515224D}"/>
              </a:ext>
            </a:extLst>
          </p:cNvPr>
          <p:cNvSpPr/>
          <p:nvPr/>
        </p:nvSpPr>
        <p:spPr>
          <a:xfrm>
            <a:off x="2533925" y="222548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L2-D1</a:t>
            </a:r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985EC933-BB22-43EC-8C15-4FD5B9EB48FB}"/>
              </a:ext>
            </a:extLst>
          </p:cNvPr>
          <p:cNvSpPr/>
          <p:nvPr/>
        </p:nvSpPr>
        <p:spPr>
          <a:xfrm>
            <a:off x="3233192" y="2227646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L2-D2</a:t>
            </a:r>
          </a:p>
        </p:txBody>
      </p:sp>
      <p:sp>
        <p:nvSpPr>
          <p:cNvPr id="30" name="Flowchart: Off-page Connector 29">
            <a:extLst>
              <a:ext uri="{FF2B5EF4-FFF2-40B4-BE49-F238E27FC236}">
                <a16:creationId xmlns:a16="http://schemas.microsoft.com/office/drawing/2014/main" id="{286A7526-395C-4451-8CB1-E2F9DB9B5A32}"/>
              </a:ext>
            </a:extLst>
          </p:cNvPr>
          <p:cNvSpPr/>
          <p:nvPr/>
        </p:nvSpPr>
        <p:spPr>
          <a:xfrm>
            <a:off x="4038474" y="222548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L2-D3</a:t>
            </a:r>
          </a:p>
        </p:txBody>
      </p:sp>
      <p:sp>
        <p:nvSpPr>
          <p:cNvPr id="35" name="Flowchart: Off-page Connector 34">
            <a:extLst>
              <a:ext uri="{FF2B5EF4-FFF2-40B4-BE49-F238E27FC236}">
                <a16:creationId xmlns:a16="http://schemas.microsoft.com/office/drawing/2014/main" id="{31C85026-00FE-4E6E-B7C0-BD5776D1FF11}"/>
              </a:ext>
            </a:extLst>
          </p:cNvPr>
          <p:cNvSpPr/>
          <p:nvPr/>
        </p:nvSpPr>
        <p:spPr>
          <a:xfrm>
            <a:off x="5134925" y="2225482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L2-D5</a:t>
            </a:r>
          </a:p>
        </p:txBody>
      </p:sp>
      <p:sp>
        <p:nvSpPr>
          <p:cNvPr id="36" name="Flowchart: Off-page Connector 35">
            <a:extLst>
              <a:ext uri="{FF2B5EF4-FFF2-40B4-BE49-F238E27FC236}">
                <a16:creationId xmlns:a16="http://schemas.microsoft.com/office/drawing/2014/main" id="{DA5C7ADA-9FC7-478A-AFA3-6F4EC91A7F54}"/>
              </a:ext>
            </a:extLst>
          </p:cNvPr>
          <p:cNvSpPr/>
          <p:nvPr/>
        </p:nvSpPr>
        <p:spPr>
          <a:xfrm>
            <a:off x="5256571" y="2037098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L2-D4</a:t>
            </a:r>
          </a:p>
        </p:txBody>
      </p:sp>
      <p:sp>
        <p:nvSpPr>
          <p:cNvPr id="27" name="Flowchart: Off-page Connector 26">
            <a:extLst>
              <a:ext uri="{FF2B5EF4-FFF2-40B4-BE49-F238E27FC236}">
                <a16:creationId xmlns:a16="http://schemas.microsoft.com/office/drawing/2014/main" id="{9117A214-6312-42DA-828B-210B9F029D51}"/>
              </a:ext>
            </a:extLst>
          </p:cNvPr>
          <p:cNvSpPr/>
          <p:nvPr/>
        </p:nvSpPr>
        <p:spPr>
          <a:xfrm>
            <a:off x="3338082" y="2055790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L2-D12</a:t>
            </a:r>
          </a:p>
        </p:txBody>
      </p:sp>
      <p:sp>
        <p:nvSpPr>
          <p:cNvPr id="28" name="Flowchart: Off-page Connector 27">
            <a:extLst>
              <a:ext uri="{FF2B5EF4-FFF2-40B4-BE49-F238E27FC236}">
                <a16:creationId xmlns:a16="http://schemas.microsoft.com/office/drawing/2014/main" id="{738631CB-6105-4B6A-8E77-D8AF81EF1CE3}"/>
              </a:ext>
            </a:extLst>
          </p:cNvPr>
          <p:cNvSpPr/>
          <p:nvPr/>
        </p:nvSpPr>
        <p:spPr>
          <a:xfrm>
            <a:off x="4796746" y="2222824"/>
            <a:ext cx="151530" cy="5710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941" dirty="0">
                <a:solidFill>
                  <a:schemeClr val="tx2"/>
                </a:solidFill>
              </a:rPr>
              <a:t>L2-D13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164AF-B3D1-4855-8AF8-E55A869D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90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 PPT 2018">
      <a:dk1>
        <a:srgbClr val="222324"/>
      </a:dk1>
      <a:lt1>
        <a:srgbClr val="FFFFFF"/>
      </a:lt1>
      <a:dk2>
        <a:srgbClr val="000000"/>
      </a:dk2>
      <a:lt2>
        <a:srgbClr val="E0E8EA"/>
      </a:lt2>
      <a:accent1>
        <a:srgbClr val="C41230"/>
      </a:accent1>
      <a:accent2>
        <a:srgbClr val="360F3C"/>
      </a:accent2>
      <a:accent3>
        <a:srgbClr val="F37421"/>
      </a:accent3>
      <a:accent4>
        <a:srgbClr val="FFC222"/>
      </a:accent4>
      <a:accent5>
        <a:srgbClr val="82859C"/>
      </a:accent5>
      <a:accent6>
        <a:srgbClr val="B3E0EE"/>
      </a:accent6>
      <a:hlink>
        <a:srgbClr val="C41230"/>
      </a:hlink>
      <a:folHlink>
        <a:srgbClr val="C41230"/>
      </a:folHlink>
    </a:clrScheme>
    <a:fontScheme name="AEMO TW Segoe">
      <a:majorFont>
        <a:latin typeface="Century Gothic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 4-3 v3.potx" id="{C7FD2093-610A-4D61-ACEB-F5994A26DD88}" vid="{C097FF71-F871-4FB0-B620-0BE05792AC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99eba8f5-7fec-4c00-afe1-f2f2944c28a7" xsi:nil="true"/>
    <Date xmlns="99eba8f5-7fec-4c00-afe1-f2f2944c28a7" xsi:nil="true"/>
    <Comment xmlns="99eba8f5-7fec-4c00-afe1-f2f2944c28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2964DDED0EC4A8D459028649F1056" ma:contentTypeVersion="18" ma:contentTypeDescription="Create a new document." ma:contentTypeScope="" ma:versionID="b67d88904a3a466d727a114959407d0c">
  <xsd:schema xmlns:xsd="http://www.w3.org/2001/XMLSchema" xmlns:xs="http://www.w3.org/2001/XMLSchema" xmlns:p="http://schemas.microsoft.com/office/2006/metadata/properties" xmlns:ns2="99eba8f5-7fec-4c00-afe1-f2f2944c28a7" xmlns:ns3="ff08f022-2cdc-49e5-914c-f7e666dadb4c" targetNamespace="http://schemas.microsoft.com/office/2006/metadata/properties" ma:root="true" ma:fieldsID="78dee0cea5433616cddec33c70ba6f3a" ns2:_="" ns3:_="">
    <xsd:import namespace="99eba8f5-7fec-4c00-afe1-f2f2944c28a7"/>
    <xsd:import namespace="ff08f022-2cdc-49e5-914c-f7e666dad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Date" minOccurs="0"/>
                <xsd:element ref="ns2:Comment" minOccurs="0"/>
                <xsd:element ref="ns2:MediaLengthInSeconds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ba8f5-7fec-4c00-afe1-f2f2944c2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Comment" ma:index="21" nillable="true" ma:displayName="Comment" ma:description="Additional info about the doc" ma:format="Dropdown" ma:internalName="Comment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Preview" ma:index="23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8f022-2cdc-49e5-914c-f7e666dad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0603C-E09D-4453-9099-29BB782D16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909D3-70C9-437B-9F19-EC4C2567589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cd4909f-9961-4f24-9cb0-369b7f4e657e"/>
    <ds:schemaRef ds:uri="http://www.w3.org/XML/1998/namespace"/>
    <ds:schemaRef ds:uri="http://purl.org/dc/dcmitype/"/>
    <ds:schemaRef ds:uri="99eba8f5-7fec-4c00-afe1-f2f2944c28a7"/>
  </ds:schemaRefs>
</ds:datastoreItem>
</file>

<file path=customXml/itemProps3.xml><?xml version="1.0" encoding="utf-8"?>
<ds:datastoreItem xmlns:ds="http://schemas.openxmlformats.org/officeDocument/2006/customXml" ds:itemID="{A5E5B393-9A11-45BA-9160-74597ECF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ba8f5-7fec-4c00-afe1-f2f2944c28a7"/>
    <ds:schemaRef ds:uri="ff08f022-2cdc-49e5-914c-f7e666dad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2018 4-3_new fonts</Template>
  <TotalTime>25457</TotalTime>
  <Words>2641</Words>
  <Application>Microsoft Office PowerPoint</Application>
  <PresentationFormat>On-screen Show (4:3)</PresentationFormat>
  <Paragraphs>1488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5MS &amp; GS Program Timelines (v1.0)</vt:lpstr>
      <vt:lpstr>Information</vt:lpstr>
      <vt:lpstr>5MS &amp; GS Program Timeline</vt:lpstr>
      <vt:lpstr>5MS Program Timeline (complete 2019) Level 1 and External Level 2 Milestones</vt:lpstr>
      <vt:lpstr>5MS Program Timeline Level 1 and External Level 2 Milestones</vt:lpstr>
      <vt:lpstr>5MS Program Timeline Readiness and Go-Live</vt:lpstr>
      <vt:lpstr>Level 1 Milestones</vt:lpstr>
      <vt:lpstr>Level 2 Milestones – Metering</vt:lpstr>
      <vt:lpstr>Level 2 Milestones - Dispatch</vt:lpstr>
      <vt:lpstr>Level 2 Milestones – Settlements</vt:lpstr>
      <vt:lpstr>Procedures workstream status</vt:lpstr>
      <vt:lpstr>Systems Workstream – Metering</vt:lpstr>
      <vt:lpstr>Systems Workstream – Dispatch &amp; Operations</vt:lpstr>
      <vt:lpstr>Systems Workstream – Settlements</vt:lpstr>
      <vt:lpstr>Level 2 Milestones – Readiness</vt:lpstr>
      <vt:lpstr>Level 2 Milestones – Readiness</vt:lpstr>
      <vt:lpstr>Level 2 Milestones – Readiness</vt:lpstr>
      <vt:lpstr>Staged Transition – System Implementations</vt:lpstr>
      <vt:lpstr>Contingency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Monica Morona</dc:creator>
  <cp:lastModifiedBy>George Dounas</cp:lastModifiedBy>
  <cp:revision>564</cp:revision>
  <cp:lastPrinted>2020-03-02T03:36:03Z</cp:lastPrinted>
  <dcterms:created xsi:type="dcterms:W3CDTF">2019-07-24T06:43:22Z</dcterms:created>
  <dcterms:modified xsi:type="dcterms:W3CDTF">2021-08-23T03:41:03Z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0x010100A0E2964DDED0EC4A8D459028649F1056</vt:lpwstr>
  </property>
  <property fmtid="{D5CDD505-2E9C-101B-9397-08002B2CF9AE}" pid="3" name="AEMODocumentType">
    <vt:lpwstr>1;#Operational Record|859762f2-4462-42eb-9744-c955c7e2c540</vt:lpwstr>
  </property>
  <property fmtid="{D5CDD505-2E9C-101B-9397-08002B2CF9AE}" pid="4" name="AEMOKeywords">
    <vt:lpwstr/>
  </property>
  <property fmtid="{D5CDD505-2E9C-101B-9397-08002B2CF9AE}" pid="5" name="_dlc_DocIdItemGuid">
    <vt:lpwstr>f43b82fe-cdf8-486b-bb42-f0389c75a252</vt:lpwstr>
  </property>
</Properties>
</file>