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37"/>
  </p:notesMasterIdLst>
  <p:sldIdLst>
    <p:sldId id="257" r:id="rId6"/>
    <p:sldId id="1501" r:id="rId7"/>
    <p:sldId id="1466" r:id="rId8"/>
    <p:sldId id="465" r:id="rId9"/>
    <p:sldId id="3963" r:id="rId10"/>
    <p:sldId id="3933" r:id="rId11"/>
    <p:sldId id="3937" r:id="rId12"/>
    <p:sldId id="3964" r:id="rId13"/>
    <p:sldId id="3932" r:id="rId14"/>
    <p:sldId id="1539" r:id="rId15"/>
    <p:sldId id="1551" r:id="rId16"/>
    <p:sldId id="1552" r:id="rId17"/>
    <p:sldId id="3965" r:id="rId18"/>
    <p:sldId id="3969" r:id="rId19"/>
    <p:sldId id="1468" r:id="rId20"/>
    <p:sldId id="3822" r:id="rId21"/>
    <p:sldId id="3966" r:id="rId22"/>
    <p:sldId id="3839" r:id="rId23"/>
    <p:sldId id="3834" r:id="rId24"/>
    <p:sldId id="3835" r:id="rId25"/>
    <p:sldId id="3836" r:id="rId26"/>
    <p:sldId id="3837" r:id="rId27"/>
    <p:sldId id="3967" r:id="rId28"/>
    <p:sldId id="3840" r:id="rId29"/>
    <p:sldId id="3935" r:id="rId30"/>
    <p:sldId id="3936" r:id="rId31"/>
    <p:sldId id="3968" r:id="rId32"/>
    <p:sldId id="1519" r:id="rId33"/>
    <p:sldId id="3929" r:id="rId34"/>
    <p:sldId id="3970" r:id="rId35"/>
    <p:sldId id="1514"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064"/>
    <a:srgbClr val="009A00"/>
    <a:srgbClr val="134555"/>
    <a:srgbClr val="620918"/>
    <a:srgbClr val="360F3C"/>
    <a:srgbClr val="A9C399"/>
    <a:srgbClr val="E0E8EA"/>
    <a:srgbClr val="99FF99"/>
    <a:srgbClr val="CC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1" d="100"/>
          <a:sy n="151" d="100"/>
        </p:scale>
        <p:origin x="65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dirty="0"/>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19/09/2021</a:t>
            </a:fld>
            <a:endParaRPr lang="en-AU" dirty="0"/>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dirty="0"/>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dirty="0"/>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AEF49620-6741-4FED-BCB0-A1A8263B3F52}" type="slidenum">
              <a:rPr lang="en-AU" smtClean="0"/>
              <a:t>7</a:t>
            </a:fld>
            <a:endParaRPr lang="en-AU" dirty="0"/>
          </a:p>
        </p:txBody>
      </p:sp>
    </p:spTree>
    <p:extLst>
      <p:ext uri="{BB962C8B-B14F-4D97-AF65-F5344CB8AC3E}">
        <p14:creationId xmlns:p14="http://schemas.microsoft.com/office/powerpoint/2010/main" val="1769638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19/09/2021</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dirty="0"/>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19/09/2021</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19/09/2021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19/09/2021</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19/09/2021</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19/09/2021</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19/09/2021</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19/09/2021</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19/09/2021</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19/09/2021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19/09/2021</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dirty="0"/>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dirty="0"/>
              <a:t>SLIDE </a:t>
            </a:r>
            <a:fld id="{B602A6DE-BF6F-4EAB-917C-8134D0F37D4B}" type="slidenum">
              <a:rPr lang="en-AU" sz="1100" smtClean="0"/>
              <a:pPr algn="r"/>
              <a:t>‹#›</a:t>
            </a:fld>
            <a:endParaRPr lang="en-AU" sz="1100" dirty="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www.aemo.com.au/initiatives/major-programs/nem-five-minute-settlement-program-and-global-settlement/industry-working-groups-and-readiness/industry-readiness-strategy"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mailto:5MS@aemo.com.au"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9808179" cy="2387600"/>
          </a:xfrm>
        </p:spPr>
        <p:txBody>
          <a:bodyPr>
            <a:normAutofit/>
          </a:bodyPr>
          <a:lstStyle/>
          <a:p>
            <a:r>
              <a:rPr lang="en-AU" dirty="0"/>
              <a:t>5MS &amp; GS Transition Focus Group #19</a:t>
            </a:r>
            <a:endParaRPr lang="en-AU" baseline="30000" dirty="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dirty="0"/>
              <a:t>Thursday, 9 Sept 2021</a:t>
            </a:r>
          </a:p>
          <a:p>
            <a:r>
              <a:rPr lang="en-AU" sz="2000" dirty="0"/>
              <a:t>This meeting is recorded for the purpose of minute taking.</a:t>
            </a:r>
          </a:p>
          <a:p>
            <a:r>
              <a:rPr lang="en-AU" sz="2000" dirty="0"/>
              <a:t>Please disconnect from your workplace VPN for the WebEx call</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474817" y="123826"/>
            <a:ext cx="8206510" cy="1189039"/>
          </a:xfrm>
        </p:spPr>
        <p:txBody>
          <a:bodyPr/>
          <a:lstStyle/>
          <a:p>
            <a:r>
              <a:rPr lang="fr-FR" dirty="0"/>
              <a:t>Tranche 1 Meters Overview</a:t>
            </a:r>
            <a:br>
              <a:rPr lang="fr-FR" dirty="0"/>
            </a:br>
            <a:r>
              <a:rPr lang="fr-FR" sz="1452" dirty="0"/>
              <a:t>(As at 6 September 2021)</a:t>
            </a:r>
            <a:endParaRPr lang="en-AU"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10</a:t>
            </a:fld>
            <a:endParaRPr lang="en-AU" dirty="0"/>
          </a:p>
        </p:txBody>
      </p:sp>
      <p:sp>
        <p:nvSpPr>
          <p:cNvPr id="5" name="Content Placeholder 4">
            <a:extLst>
              <a:ext uri="{FF2B5EF4-FFF2-40B4-BE49-F238E27FC236}">
                <a16:creationId xmlns:a16="http://schemas.microsoft.com/office/drawing/2014/main" id="{6FF850DA-FBD1-449F-8049-6F4F64FDEC66}"/>
              </a:ext>
            </a:extLst>
          </p:cNvPr>
          <p:cNvSpPr>
            <a:spLocks noGrp="1"/>
          </p:cNvSpPr>
          <p:nvPr>
            <p:ph idx="1"/>
          </p:nvPr>
        </p:nvSpPr>
        <p:spPr>
          <a:xfrm>
            <a:off x="474817" y="1469071"/>
            <a:ext cx="11375313" cy="5388929"/>
          </a:xfrm>
        </p:spPr>
        <p:txBody>
          <a:bodyPr>
            <a:normAutofit fontScale="92500" lnSpcReduction="20000"/>
          </a:bodyPr>
          <a:lstStyle/>
          <a:p>
            <a:pPr>
              <a:lnSpc>
                <a:spcPct val="120000"/>
              </a:lnSpc>
            </a:pPr>
            <a:r>
              <a:rPr lang="en-AU" sz="1633" dirty="0"/>
              <a:t>Total Tranche 1 meters – 19,381</a:t>
            </a:r>
          </a:p>
          <a:p>
            <a:pPr lvl="1">
              <a:lnSpc>
                <a:spcPct val="120000"/>
              </a:lnSpc>
            </a:pPr>
            <a:r>
              <a:rPr lang="en-AU" sz="1452" dirty="0"/>
              <a:t>Essential Meters (Transmission connected)</a:t>
            </a:r>
          </a:p>
          <a:p>
            <a:pPr lvl="2">
              <a:lnSpc>
                <a:spcPct val="120000"/>
              </a:lnSpc>
            </a:pPr>
            <a:r>
              <a:rPr lang="en-AU" sz="1270" dirty="0"/>
              <a:t>Number and classification of essential meters has changed due to recent Participant standing data updates in MSATS</a:t>
            </a:r>
          </a:p>
          <a:p>
            <a:pPr lvl="2">
              <a:lnSpc>
                <a:spcPct val="120000"/>
              </a:lnSpc>
            </a:pPr>
            <a:r>
              <a:rPr lang="en-AU" sz="1270" dirty="0"/>
              <a:t>Total number of meters – 4,332</a:t>
            </a:r>
          </a:p>
          <a:p>
            <a:pPr lvl="3">
              <a:lnSpc>
                <a:spcPct val="120000"/>
              </a:lnSpc>
            </a:pPr>
            <a:r>
              <a:rPr lang="en-AU" sz="1270" dirty="0"/>
              <a:t>4,237 meters are currently being reported as being 5min capable, after MP updates are applied</a:t>
            </a:r>
          </a:p>
          <a:p>
            <a:pPr lvl="3">
              <a:lnSpc>
                <a:spcPct val="120000"/>
              </a:lnSpc>
            </a:pPr>
            <a:r>
              <a:rPr lang="en-AU" sz="1270" dirty="0"/>
              <a:t>Of the remaining 95 meters:</a:t>
            </a:r>
          </a:p>
          <a:p>
            <a:pPr lvl="4">
              <a:lnSpc>
                <a:spcPct val="120000"/>
              </a:lnSpc>
            </a:pPr>
            <a:r>
              <a:rPr lang="en-AU" sz="1270" dirty="0">
                <a:solidFill>
                  <a:srgbClr val="FF0000"/>
                </a:solidFill>
              </a:rPr>
              <a:t>26</a:t>
            </a:r>
            <a:r>
              <a:rPr lang="en-AU" sz="1270" dirty="0"/>
              <a:t> ‘Active’ meters are still not 5min capable, after MP updates are applied</a:t>
            </a:r>
          </a:p>
          <a:p>
            <a:pPr lvl="5">
              <a:lnSpc>
                <a:spcPct val="120000"/>
              </a:lnSpc>
            </a:pPr>
            <a:r>
              <a:rPr lang="en-AU" sz="1270" dirty="0"/>
              <a:t>Majority of outstanding essential meters scheduled to become 5min capable by the end of next week (17 Sept)</a:t>
            </a:r>
          </a:p>
          <a:p>
            <a:pPr lvl="4">
              <a:lnSpc>
                <a:spcPct val="120000"/>
              </a:lnSpc>
            </a:pPr>
            <a:r>
              <a:rPr lang="en-AU" sz="1270" dirty="0">
                <a:solidFill>
                  <a:srgbClr val="00B050"/>
                </a:solidFill>
              </a:rPr>
              <a:t>69</a:t>
            </a:r>
            <a:r>
              <a:rPr lang="en-AU" sz="1270" dirty="0"/>
              <a:t> ‘Non-active’ meters (Greenfield, De-energised, Non-market, etc.) are being treated as low risk</a:t>
            </a:r>
          </a:p>
          <a:p>
            <a:pPr lvl="1">
              <a:lnSpc>
                <a:spcPct val="120000"/>
              </a:lnSpc>
            </a:pPr>
            <a:r>
              <a:rPr lang="en-AU" sz="1452" dirty="0"/>
              <a:t>Non-essential Meters (Distribution Connected)</a:t>
            </a:r>
          </a:p>
          <a:p>
            <a:pPr lvl="2">
              <a:lnSpc>
                <a:spcPct val="120000"/>
              </a:lnSpc>
            </a:pPr>
            <a:r>
              <a:rPr lang="en-AU" sz="1270" dirty="0"/>
              <a:t>Total number of meters - 15,049</a:t>
            </a:r>
          </a:p>
          <a:p>
            <a:pPr lvl="3">
              <a:lnSpc>
                <a:spcPct val="120000"/>
              </a:lnSpc>
            </a:pPr>
            <a:r>
              <a:rPr lang="en-AU" sz="1270" dirty="0"/>
              <a:t>13,548 meters are currently being reported as being 5min capable</a:t>
            </a:r>
          </a:p>
          <a:p>
            <a:pPr lvl="3">
              <a:lnSpc>
                <a:spcPct val="120000"/>
              </a:lnSpc>
            </a:pPr>
            <a:r>
              <a:rPr lang="en-AU" sz="1270" dirty="0"/>
              <a:t>Of the remaining 1,501 meters:</a:t>
            </a:r>
          </a:p>
          <a:p>
            <a:pPr lvl="4">
              <a:lnSpc>
                <a:spcPct val="120000"/>
              </a:lnSpc>
            </a:pPr>
            <a:r>
              <a:rPr lang="en-AU" sz="1270" dirty="0">
                <a:solidFill>
                  <a:srgbClr val="FF0000"/>
                </a:solidFill>
              </a:rPr>
              <a:t>1,390</a:t>
            </a:r>
            <a:r>
              <a:rPr lang="en-AU" sz="1270" dirty="0"/>
              <a:t> meters are still not 5min capable</a:t>
            </a:r>
          </a:p>
          <a:p>
            <a:pPr lvl="4">
              <a:lnSpc>
                <a:spcPct val="120000"/>
              </a:lnSpc>
            </a:pPr>
            <a:r>
              <a:rPr lang="en-AU" sz="1270" dirty="0">
                <a:solidFill>
                  <a:srgbClr val="00B050"/>
                </a:solidFill>
              </a:rPr>
              <a:t>111</a:t>
            </a:r>
            <a:r>
              <a:rPr lang="en-AU" sz="1270" dirty="0"/>
              <a:t> ‘Non-active’ meters (Greenfield, De-energised, Non-market, etc.) are being treated as low risk</a:t>
            </a:r>
          </a:p>
          <a:p>
            <a:pPr>
              <a:lnSpc>
                <a:spcPct val="120000"/>
              </a:lnSpc>
            </a:pPr>
            <a:r>
              <a:rPr lang="en-AU" sz="1633" dirty="0"/>
              <a:t>Notes:</a:t>
            </a:r>
          </a:p>
          <a:p>
            <a:pPr lvl="1">
              <a:lnSpc>
                <a:spcPct val="120000"/>
              </a:lnSpc>
            </a:pPr>
            <a:r>
              <a:rPr lang="en-AU" sz="1270" dirty="0"/>
              <a:t>MP and MDP Contingency Plans relating to essential metering capability (installation and delivery of 5min metering data) are currently being established/finalised with applicable Participants</a:t>
            </a:r>
          </a:p>
          <a:p>
            <a:pPr lvl="2">
              <a:lnSpc>
                <a:spcPct val="120000"/>
              </a:lnSpc>
            </a:pPr>
            <a:r>
              <a:rPr lang="en-AU" sz="1300" dirty="0"/>
              <a:t>MSPs are being encouraged to engage effected Participants as early as possible</a:t>
            </a:r>
          </a:p>
          <a:p>
            <a:pPr lvl="1">
              <a:lnSpc>
                <a:spcPct val="120000"/>
              </a:lnSpc>
            </a:pPr>
            <a:r>
              <a:rPr lang="en-AU" sz="1270" dirty="0"/>
              <a:t>NMI Classification Code updates are progressing but a material number of updates are still to be completed</a:t>
            </a:r>
            <a:endParaRPr lang="en-AU" sz="1814" dirty="0"/>
          </a:p>
          <a:p>
            <a:pPr>
              <a:lnSpc>
                <a:spcPct val="120000"/>
              </a:lnSpc>
            </a:pPr>
            <a:endParaRPr lang="en-AU" sz="1814" dirty="0"/>
          </a:p>
        </p:txBody>
      </p:sp>
    </p:spTree>
    <p:extLst>
      <p:ext uri="{BB962C8B-B14F-4D97-AF65-F5344CB8AC3E}">
        <p14:creationId xmlns:p14="http://schemas.microsoft.com/office/powerpoint/2010/main" val="2495870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455767" y="88787"/>
            <a:ext cx="8206510" cy="1189039"/>
          </a:xfrm>
        </p:spPr>
        <p:txBody>
          <a:bodyPr>
            <a:normAutofit/>
          </a:bodyPr>
          <a:lstStyle/>
          <a:p>
            <a:r>
              <a:rPr lang="fr-FR" dirty="0"/>
              <a:t>Tranche 1 Overview </a:t>
            </a:r>
            <a:br>
              <a:rPr lang="fr-FR" dirty="0"/>
            </a:br>
            <a:r>
              <a:rPr lang="fr-FR" sz="1814" dirty="0"/>
              <a:t>(Post MP Update – as at 6 Sept)</a:t>
            </a:r>
            <a:endParaRPr lang="en-AU" sz="1814"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11</a:t>
            </a:fld>
            <a:endParaRPr lang="en-AU" dirty="0"/>
          </a:p>
        </p:txBody>
      </p:sp>
      <p:graphicFrame>
        <p:nvGraphicFramePr>
          <p:cNvPr id="8" name="Content Placeholder 7">
            <a:extLst>
              <a:ext uri="{FF2B5EF4-FFF2-40B4-BE49-F238E27FC236}">
                <a16:creationId xmlns:a16="http://schemas.microsoft.com/office/drawing/2014/main" id="{FA0C21DF-FE52-4BED-981D-A8A15FF89168}"/>
              </a:ext>
            </a:extLst>
          </p:cNvPr>
          <p:cNvGraphicFramePr>
            <a:graphicFrameLocks noGrp="1"/>
          </p:cNvGraphicFramePr>
          <p:nvPr>
            <p:ph idx="1"/>
            <p:extLst>
              <p:ext uri="{D42A27DB-BD31-4B8C-83A1-F6EECF244321}">
                <p14:modId xmlns:p14="http://schemas.microsoft.com/office/powerpoint/2010/main" val="3414381645"/>
              </p:ext>
            </p:extLst>
          </p:nvPr>
        </p:nvGraphicFramePr>
        <p:xfrm>
          <a:off x="1084429" y="1382087"/>
          <a:ext cx="10023142" cy="5051792"/>
        </p:xfrm>
        <a:graphic>
          <a:graphicData uri="http://schemas.openxmlformats.org/drawingml/2006/table">
            <a:tbl>
              <a:tblPr firstRow="1" firstCol="1" bandRow="1"/>
              <a:tblGrid>
                <a:gridCol w="1294094">
                  <a:extLst>
                    <a:ext uri="{9D8B030D-6E8A-4147-A177-3AD203B41FA5}">
                      <a16:colId xmlns:a16="http://schemas.microsoft.com/office/drawing/2014/main" val="653526450"/>
                    </a:ext>
                  </a:extLst>
                </a:gridCol>
                <a:gridCol w="2238755">
                  <a:extLst>
                    <a:ext uri="{9D8B030D-6E8A-4147-A177-3AD203B41FA5}">
                      <a16:colId xmlns:a16="http://schemas.microsoft.com/office/drawing/2014/main" val="2317821378"/>
                    </a:ext>
                  </a:extLst>
                </a:gridCol>
                <a:gridCol w="1246820">
                  <a:extLst>
                    <a:ext uri="{9D8B030D-6E8A-4147-A177-3AD203B41FA5}">
                      <a16:colId xmlns:a16="http://schemas.microsoft.com/office/drawing/2014/main" val="2857181792"/>
                    </a:ext>
                  </a:extLst>
                </a:gridCol>
                <a:gridCol w="1554478">
                  <a:extLst>
                    <a:ext uri="{9D8B030D-6E8A-4147-A177-3AD203B41FA5}">
                      <a16:colId xmlns:a16="http://schemas.microsoft.com/office/drawing/2014/main" val="287558749"/>
                    </a:ext>
                  </a:extLst>
                </a:gridCol>
                <a:gridCol w="1500954">
                  <a:extLst>
                    <a:ext uri="{9D8B030D-6E8A-4147-A177-3AD203B41FA5}">
                      <a16:colId xmlns:a16="http://schemas.microsoft.com/office/drawing/2014/main" val="667302468"/>
                    </a:ext>
                  </a:extLst>
                </a:gridCol>
                <a:gridCol w="2188041">
                  <a:extLst>
                    <a:ext uri="{9D8B030D-6E8A-4147-A177-3AD203B41FA5}">
                      <a16:colId xmlns:a16="http://schemas.microsoft.com/office/drawing/2014/main" val="86744027"/>
                    </a:ext>
                  </a:extLst>
                </a:gridCol>
              </a:tblGrid>
              <a:tr h="646202">
                <a:tc>
                  <a:txBody>
                    <a:bodyPr/>
                    <a:lstStyle/>
                    <a:p>
                      <a:pPr algn="ctr"/>
                      <a:r>
                        <a:rPr lang="en-AU" sz="1300" dirty="0">
                          <a:solidFill>
                            <a:srgbClr val="FFFFFF"/>
                          </a:solidFill>
                          <a:effectLst/>
                          <a:latin typeface="Calibri" panose="020F0502020204030204" pitchFamily="34" charset="0"/>
                          <a:ea typeface="Calibri" panose="020F0502020204030204" pitchFamily="34" charset="0"/>
                        </a:rPr>
                        <a:t>Category</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pPr algn="ctr"/>
                      <a:r>
                        <a:rPr lang="en-AU" sz="1300" dirty="0">
                          <a:solidFill>
                            <a:srgbClr val="FFFFFF"/>
                          </a:solidFill>
                          <a:effectLst/>
                          <a:latin typeface="Calibri" panose="020F0502020204030204" pitchFamily="34" charset="0"/>
                          <a:ea typeface="Calibri" panose="020F0502020204030204" pitchFamily="34" charset="0"/>
                        </a:rPr>
                        <a:t>NMI Class</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pPr algn="ctr"/>
                      <a:r>
                        <a:rPr lang="en-AU" sz="1300" dirty="0">
                          <a:solidFill>
                            <a:srgbClr val="FFFFFF"/>
                          </a:solidFill>
                          <a:effectLst/>
                          <a:latin typeface="Calibri" panose="020F0502020204030204" pitchFamily="34" charset="0"/>
                          <a:ea typeface="Calibri" panose="020F0502020204030204" pitchFamily="34" charset="0"/>
                        </a:rPr>
                        <a:t># of meters</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pPr algn="ctr"/>
                      <a:r>
                        <a:rPr lang="en-AU" sz="1300" dirty="0">
                          <a:solidFill>
                            <a:srgbClr val="FFFFFF"/>
                          </a:solidFill>
                          <a:effectLst/>
                          <a:latin typeface="Calibri" panose="020F0502020204030204" pitchFamily="34" charset="0"/>
                          <a:ea typeface="Calibri" panose="020F0502020204030204" pitchFamily="34" charset="0"/>
                        </a:rPr>
                        <a:t>5min Capable</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dirty="0">
                          <a:solidFill>
                            <a:srgbClr val="FFFFFF"/>
                          </a:solidFill>
                          <a:effectLst/>
                          <a:latin typeface="Calibri" panose="020F0502020204030204" pitchFamily="34" charset="0"/>
                          <a:ea typeface="Calibri" panose="020F0502020204030204" pitchFamily="34" charset="0"/>
                        </a:rPr>
                        <a:t>Scheduled for Sept</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AU" sz="1300" dirty="0">
                          <a:solidFill>
                            <a:schemeClr val="bg1"/>
                          </a:solidFill>
                          <a:effectLst/>
                          <a:latin typeface="Calibri" panose="020F0502020204030204" pitchFamily="34" charset="0"/>
                          <a:ea typeface="Calibri" panose="020F0502020204030204" pitchFamily="34" charset="0"/>
                        </a:rPr>
                        <a:t>Greenfield/ De-energised, Non-market</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068297345"/>
                  </a:ext>
                </a:extLst>
              </a:tr>
              <a:tr h="314685">
                <a:tc>
                  <a:txBody>
                    <a:bodyPr/>
                    <a:lstStyle/>
                    <a:p>
                      <a:r>
                        <a:rPr lang="en-AU" sz="1300" dirty="0">
                          <a:effectLst/>
                          <a:latin typeface="Calibri" panose="020F0502020204030204" pitchFamily="34" charset="0"/>
                          <a:ea typeface="Calibri" panose="020F0502020204030204" pitchFamily="34" charset="0"/>
                        </a:rPr>
                        <a:t>Essential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Bulk</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2,463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2,441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7</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9926725"/>
                  </a:ext>
                </a:extLst>
              </a:tr>
              <a:tr h="31468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Interconnector</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4381651"/>
                  </a:ext>
                </a:extLst>
              </a:tr>
              <a:tr h="31468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Market Generators</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803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792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10</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1306416"/>
                  </a:ext>
                </a:extLst>
              </a:tr>
              <a:tr h="31468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NREG</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983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922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10</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51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866254"/>
                  </a:ext>
                </a:extLst>
              </a:tr>
              <a:tr h="31468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Market Customers</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39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39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793237"/>
                  </a:ext>
                </a:extLst>
              </a:tr>
              <a:tr h="31468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Cross Boundary</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34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33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2076765"/>
                  </a:ext>
                </a:extLst>
              </a:tr>
              <a:tr h="31468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Small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976570"/>
                  </a:ext>
                </a:extLst>
              </a:tr>
              <a:tr h="31468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r>
                        <a:rPr lang="en-AU" sz="1300" b="1" dirty="0">
                          <a:solidFill>
                            <a:srgbClr val="FFFFFF"/>
                          </a:solidFill>
                          <a:effectLst/>
                          <a:latin typeface="Calibri" panose="020F0502020204030204" pitchFamily="34" charset="0"/>
                          <a:ea typeface="Calibri" panose="020F0502020204030204" pitchFamily="34" charset="0"/>
                        </a:rPr>
                        <a:t>Essential Totals</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dirty="0">
                          <a:solidFill>
                            <a:srgbClr val="FFFFFF"/>
                          </a:solidFill>
                          <a:effectLst/>
                          <a:latin typeface="Calibri" panose="020F0502020204030204" pitchFamily="34" charset="0"/>
                          <a:ea typeface="Calibri" panose="020F0502020204030204" pitchFamily="34" charset="0"/>
                        </a:rPr>
                        <a:t>4,332</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dirty="0">
                          <a:solidFill>
                            <a:schemeClr val="bg1"/>
                          </a:solidFill>
                          <a:effectLst/>
                          <a:latin typeface="Calibri" panose="020F0502020204030204" pitchFamily="34" charset="0"/>
                          <a:ea typeface="Calibri" panose="020F0502020204030204" pitchFamily="34" charset="0"/>
                        </a:rPr>
                        <a:t>4,237</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dirty="0">
                          <a:solidFill>
                            <a:schemeClr val="bg1"/>
                          </a:solidFill>
                          <a:effectLst/>
                          <a:latin typeface="Calibri" panose="020F0502020204030204" pitchFamily="34" charset="0"/>
                          <a:ea typeface="Calibri" panose="020F0502020204030204" pitchFamily="34" charset="0"/>
                        </a:rPr>
                        <a:t>26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AU" sz="1300" dirty="0">
                          <a:solidFill>
                            <a:schemeClr val="bg1"/>
                          </a:solidFill>
                          <a:effectLst/>
                          <a:latin typeface="Calibri" panose="020F0502020204030204" pitchFamily="34" charset="0"/>
                          <a:ea typeface="Calibri" panose="020F0502020204030204" pitchFamily="34" charset="0"/>
                        </a:rPr>
                        <a:t>69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646156352"/>
                  </a:ext>
                </a:extLst>
              </a:tr>
              <a:tr h="314685">
                <a:tc>
                  <a:txBody>
                    <a:bodyPr/>
                    <a:lstStyle/>
                    <a:p>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038571329"/>
                  </a:ext>
                </a:extLst>
              </a:tr>
              <a:tr h="314685">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dirty="0">
                          <a:effectLst/>
                          <a:latin typeface="Calibri" panose="020F0502020204030204" pitchFamily="34" charset="0"/>
                          <a:ea typeface="Calibri" panose="020F0502020204030204" pitchFamily="34" charset="0"/>
                        </a:rPr>
                        <a:t> Non-essential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Large</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14,680</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13,259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1,342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79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2458113"/>
                  </a:ext>
                </a:extLst>
              </a:tr>
              <a:tr h="31468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Small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354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274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48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32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843611"/>
                  </a:ext>
                </a:extLst>
              </a:tr>
              <a:tr h="314685">
                <a:tc>
                  <a:txBody>
                    <a:bodyPr/>
                    <a:lstStyle/>
                    <a:p>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Market Customer</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2085586"/>
                  </a:ext>
                </a:extLst>
              </a:tr>
              <a:tr h="31468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r>
                        <a:rPr lang="en-AU" sz="1300" b="1" dirty="0">
                          <a:solidFill>
                            <a:srgbClr val="FFFFFF"/>
                          </a:solidFill>
                          <a:effectLst/>
                          <a:latin typeface="Calibri" panose="020F0502020204030204" pitchFamily="34" charset="0"/>
                          <a:ea typeface="Calibri" panose="020F0502020204030204" pitchFamily="34" charset="0"/>
                        </a:rPr>
                        <a:t>Non-essential Totals</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dirty="0">
                          <a:solidFill>
                            <a:srgbClr val="FFFFFF"/>
                          </a:solidFill>
                          <a:effectLst/>
                          <a:latin typeface="Calibri" panose="020F0502020204030204" pitchFamily="34" charset="0"/>
                          <a:ea typeface="Calibri" panose="020F0502020204030204" pitchFamily="34" charset="0"/>
                        </a:rPr>
                        <a:t>15,049</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0" dirty="0">
                          <a:solidFill>
                            <a:srgbClr val="FFFFFF"/>
                          </a:solidFill>
                          <a:effectLst/>
                          <a:latin typeface="Calibri" panose="020F0502020204030204" pitchFamily="34" charset="0"/>
                          <a:ea typeface="Calibri" panose="020F0502020204030204" pitchFamily="34" charset="0"/>
                        </a:rPr>
                        <a:t>13,548</a:t>
                      </a:r>
                      <a:endParaRPr lang="en-AU" sz="1300" b="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dirty="0">
                          <a:solidFill>
                            <a:schemeClr val="bg1"/>
                          </a:solidFill>
                          <a:effectLst/>
                          <a:latin typeface="Calibri" panose="020F0502020204030204" pitchFamily="34" charset="0"/>
                          <a:ea typeface="Calibri" panose="020F0502020204030204" pitchFamily="34" charset="0"/>
                        </a:rPr>
                        <a:t>1,390</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AU" sz="1300" dirty="0">
                          <a:solidFill>
                            <a:schemeClr val="bg1"/>
                          </a:solidFill>
                          <a:effectLst/>
                          <a:latin typeface="Calibri" panose="020F0502020204030204" pitchFamily="34" charset="0"/>
                          <a:ea typeface="Calibri" panose="020F0502020204030204" pitchFamily="34" charset="0"/>
                        </a:rPr>
                        <a:t>111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767439220"/>
                  </a:ext>
                </a:extLst>
              </a:tr>
              <a:tr h="31468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r>
                        <a:rPr lang="en-AU" sz="1300" b="1" dirty="0">
                          <a:solidFill>
                            <a:srgbClr val="FFFFFF"/>
                          </a:solidFill>
                          <a:effectLst/>
                          <a:latin typeface="Calibri" panose="020F0502020204030204" pitchFamily="34" charset="0"/>
                          <a:ea typeface="Calibri" panose="020F0502020204030204" pitchFamily="34" charset="0"/>
                        </a:rPr>
                        <a:t>Tranche 1 Grand Total</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AU" sz="1300" b="1" dirty="0">
                          <a:solidFill>
                            <a:srgbClr val="FFFFFF"/>
                          </a:solidFill>
                          <a:effectLst/>
                          <a:latin typeface="Calibri" panose="020F0502020204030204" pitchFamily="34" charset="0"/>
                          <a:ea typeface="Calibri" panose="020F0502020204030204" pitchFamily="34" charset="0"/>
                        </a:rPr>
                        <a:t>19,381</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AU" sz="1300" dirty="0">
                          <a:solidFill>
                            <a:schemeClr val="bg1"/>
                          </a:solidFill>
                          <a:effectLst/>
                          <a:latin typeface="Calibri" panose="020F0502020204030204" pitchFamily="34" charset="0"/>
                          <a:ea typeface="Calibri" panose="020F0502020204030204" pitchFamily="34" charset="0"/>
                        </a:rPr>
                        <a:t>17,785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dirty="0">
                          <a:solidFill>
                            <a:schemeClr val="bg1"/>
                          </a:solidFill>
                          <a:effectLst/>
                          <a:latin typeface="Calibri" panose="020F0502020204030204" pitchFamily="34" charset="0"/>
                          <a:ea typeface="Calibri" panose="020F0502020204030204" pitchFamily="34" charset="0"/>
                        </a:rPr>
                        <a:t>1,416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AU" sz="1300" dirty="0">
                          <a:solidFill>
                            <a:schemeClr val="bg1"/>
                          </a:solidFill>
                          <a:effectLst/>
                          <a:latin typeface="Calibri" panose="020F0502020204030204" pitchFamily="34" charset="0"/>
                          <a:ea typeface="Calibri" panose="020F0502020204030204" pitchFamily="34" charset="0"/>
                        </a:rPr>
                        <a:t>180</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770297781"/>
                  </a:ext>
                </a:extLst>
              </a:tr>
            </a:tbl>
          </a:graphicData>
        </a:graphic>
      </p:graphicFrame>
    </p:spTree>
    <p:extLst>
      <p:ext uri="{BB962C8B-B14F-4D97-AF65-F5344CB8AC3E}">
        <p14:creationId xmlns:p14="http://schemas.microsoft.com/office/powerpoint/2010/main" val="344626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551017" y="111681"/>
            <a:ext cx="8206510" cy="1189039"/>
          </a:xfrm>
        </p:spPr>
        <p:txBody>
          <a:bodyPr>
            <a:normAutofit/>
          </a:bodyPr>
          <a:lstStyle/>
          <a:p>
            <a:r>
              <a:rPr lang="fr-FR" dirty="0"/>
              <a:t>Tranche 1 Overview</a:t>
            </a:r>
            <a:br>
              <a:rPr lang="fr-FR" dirty="0"/>
            </a:br>
            <a:r>
              <a:rPr lang="fr-FR" sz="1814" dirty="0"/>
              <a:t>(Based on MSATS RTCs Only – as at 8 Sept)</a:t>
            </a:r>
            <a:endParaRPr lang="en-AU"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12</a:t>
            </a:fld>
            <a:endParaRPr lang="en-AU" dirty="0"/>
          </a:p>
        </p:txBody>
      </p:sp>
      <p:graphicFrame>
        <p:nvGraphicFramePr>
          <p:cNvPr id="8" name="Content Placeholder 7">
            <a:extLst>
              <a:ext uri="{FF2B5EF4-FFF2-40B4-BE49-F238E27FC236}">
                <a16:creationId xmlns:a16="http://schemas.microsoft.com/office/drawing/2014/main" id="{FA0C21DF-FE52-4BED-981D-A8A15FF89168}"/>
              </a:ext>
            </a:extLst>
          </p:cNvPr>
          <p:cNvGraphicFramePr>
            <a:graphicFrameLocks noGrp="1"/>
          </p:cNvGraphicFramePr>
          <p:nvPr>
            <p:ph idx="1"/>
            <p:extLst>
              <p:ext uri="{D42A27DB-BD31-4B8C-83A1-F6EECF244321}">
                <p14:modId xmlns:p14="http://schemas.microsoft.com/office/powerpoint/2010/main" val="2583612317"/>
              </p:ext>
            </p:extLst>
          </p:nvPr>
        </p:nvGraphicFramePr>
        <p:xfrm>
          <a:off x="1110938" y="1437552"/>
          <a:ext cx="9916412" cy="4918798"/>
        </p:xfrm>
        <a:graphic>
          <a:graphicData uri="http://schemas.openxmlformats.org/drawingml/2006/table">
            <a:tbl>
              <a:tblPr firstRow="1" firstCol="1" bandRow="1"/>
              <a:tblGrid>
                <a:gridCol w="1267097">
                  <a:extLst>
                    <a:ext uri="{9D8B030D-6E8A-4147-A177-3AD203B41FA5}">
                      <a16:colId xmlns:a16="http://schemas.microsoft.com/office/drawing/2014/main" val="653526450"/>
                    </a:ext>
                  </a:extLst>
                </a:gridCol>
                <a:gridCol w="2113953">
                  <a:extLst>
                    <a:ext uri="{9D8B030D-6E8A-4147-A177-3AD203B41FA5}">
                      <a16:colId xmlns:a16="http://schemas.microsoft.com/office/drawing/2014/main" val="2317821378"/>
                    </a:ext>
                  </a:extLst>
                </a:gridCol>
                <a:gridCol w="1134788">
                  <a:extLst>
                    <a:ext uri="{9D8B030D-6E8A-4147-A177-3AD203B41FA5}">
                      <a16:colId xmlns:a16="http://schemas.microsoft.com/office/drawing/2014/main" val="2857181792"/>
                    </a:ext>
                  </a:extLst>
                </a:gridCol>
                <a:gridCol w="1681919">
                  <a:extLst>
                    <a:ext uri="{9D8B030D-6E8A-4147-A177-3AD203B41FA5}">
                      <a16:colId xmlns:a16="http://schemas.microsoft.com/office/drawing/2014/main" val="287558749"/>
                    </a:ext>
                  </a:extLst>
                </a:gridCol>
                <a:gridCol w="1632077">
                  <a:extLst>
                    <a:ext uri="{9D8B030D-6E8A-4147-A177-3AD203B41FA5}">
                      <a16:colId xmlns:a16="http://schemas.microsoft.com/office/drawing/2014/main" val="2385082086"/>
                    </a:ext>
                  </a:extLst>
                </a:gridCol>
                <a:gridCol w="2086578">
                  <a:extLst>
                    <a:ext uri="{9D8B030D-6E8A-4147-A177-3AD203B41FA5}">
                      <a16:colId xmlns:a16="http://schemas.microsoft.com/office/drawing/2014/main" val="667302468"/>
                    </a:ext>
                  </a:extLst>
                </a:gridCol>
              </a:tblGrid>
              <a:tr h="614848">
                <a:tc>
                  <a:txBody>
                    <a:bodyPr/>
                    <a:lstStyle/>
                    <a:p>
                      <a:pPr algn="ctr"/>
                      <a:r>
                        <a:rPr lang="en-AU" sz="1300" dirty="0">
                          <a:solidFill>
                            <a:srgbClr val="FFFFFF"/>
                          </a:solidFill>
                          <a:effectLst/>
                          <a:latin typeface="Calibri" panose="020F0502020204030204" pitchFamily="34" charset="0"/>
                          <a:ea typeface="Calibri" panose="020F0502020204030204" pitchFamily="34" charset="0"/>
                        </a:rPr>
                        <a:t>Category</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r>
                        <a:rPr lang="en-AU" sz="1300" dirty="0">
                          <a:solidFill>
                            <a:srgbClr val="FFFFFF"/>
                          </a:solidFill>
                          <a:effectLst/>
                          <a:latin typeface="Calibri" panose="020F0502020204030204" pitchFamily="34" charset="0"/>
                          <a:ea typeface="Calibri" panose="020F0502020204030204" pitchFamily="34" charset="0"/>
                        </a:rPr>
                        <a:t>NMI Class</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r>
                        <a:rPr lang="en-AU" sz="1300" dirty="0">
                          <a:solidFill>
                            <a:srgbClr val="FFFFFF"/>
                          </a:solidFill>
                          <a:effectLst/>
                          <a:latin typeface="Calibri" panose="020F0502020204030204" pitchFamily="34" charset="0"/>
                          <a:ea typeface="Calibri" panose="020F0502020204030204" pitchFamily="34" charset="0"/>
                        </a:rPr>
                        <a:t># of meters</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r>
                        <a:rPr lang="en-AU" sz="1300" dirty="0">
                          <a:solidFill>
                            <a:srgbClr val="FFFFFF"/>
                          </a:solidFill>
                          <a:effectLst/>
                          <a:latin typeface="Calibri" panose="020F0502020204030204" pitchFamily="34" charset="0"/>
                          <a:ea typeface="Calibri" panose="020F0502020204030204" pitchFamily="34" charset="0"/>
                        </a:rPr>
                        <a:t>With 5min RTC</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dirty="0">
                          <a:solidFill>
                            <a:srgbClr val="FFFFFF"/>
                          </a:solidFill>
                          <a:effectLst/>
                          <a:latin typeface="Calibri" panose="020F0502020204030204" pitchFamily="34" charset="0"/>
                          <a:ea typeface="Calibri" panose="020F0502020204030204" pitchFamily="34" charset="0"/>
                        </a:rPr>
                        <a:t>% with 5min RTC</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dirty="0">
                          <a:solidFill>
                            <a:srgbClr val="FFFFFF"/>
                          </a:solidFill>
                          <a:effectLst/>
                          <a:latin typeface="Calibri" panose="020F0502020204030204" pitchFamily="34" charset="0"/>
                          <a:ea typeface="Calibri" panose="020F0502020204030204" pitchFamily="34" charset="0"/>
                        </a:rPr>
                        <a:t>RTC still to be updated</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068297345"/>
                  </a:ext>
                </a:extLst>
              </a:tr>
              <a:tr h="307425">
                <a:tc>
                  <a:txBody>
                    <a:bodyPr/>
                    <a:lstStyle/>
                    <a:p>
                      <a:r>
                        <a:rPr lang="en-AU" sz="1300" dirty="0">
                          <a:effectLst/>
                          <a:latin typeface="Calibri" panose="020F0502020204030204" pitchFamily="34" charset="0"/>
                          <a:ea typeface="Calibri" panose="020F0502020204030204" pitchFamily="34" charset="0"/>
                        </a:rPr>
                        <a:t>Essential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Bulk</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2,465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2,316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149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9926725"/>
                  </a:ext>
                </a:extLst>
              </a:tr>
              <a:tr h="30742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Interconnector</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4381651"/>
                  </a:ext>
                </a:extLst>
              </a:tr>
              <a:tr h="30742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Market Generators</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803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713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90</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1306416"/>
                  </a:ext>
                </a:extLst>
              </a:tr>
              <a:tr h="30742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NREG</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982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943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39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866254"/>
                  </a:ext>
                </a:extLst>
              </a:tr>
              <a:tr h="30742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Market Customers</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39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39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793237"/>
                  </a:ext>
                </a:extLst>
              </a:tr>
              <a:tr h="30742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Cross Boundary</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35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33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2076765"/>
                  </a:ext>
                </a:extLst>
              </a:tr>
              <a:tr h="30742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Small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976570"/>
                  </a:ext>
                </a:extLst>
              </a:tr>
              <a:tr h="30742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r>
                        <a:rPr lang="en-AU" sz="1300" b="1" dirty="0">
                          <a:solidFill>
                            <a:srgbClr val="FFFFFF"/>
                          </a:solidFill>
                          <a:effectLst/>
                          <a:latin typeface="Calibri" panose="020F0502020204030204" pitchFamily="34" charset="0"/>
                          <a:ea typeface="Calibri" panose="020F0502020204030204" pitchFamily="34" charset="0"/>
                        </a:rPr>
                        <a:t>Essential Totals</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dirty="0">
                          <a:solidFill>
                            <a:srgbClr val="FFFFFF"/>
                          </a:solidFill>
                          <a:effectLst/>
                          <a:latin typeface="Calibri" panose="020F0502020204030204" pitchFamily="34" charset="0"/>
                          <a:ea typeface="Calibri" panose="020F0502020204030204" pitchFamily="34" charset="0"/>
                        </a:rPr>
                        <a:t>4,334</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dirty="0">
                          <a:solidFill>
                            <a:srgbClr val="FFFFFF"/>
                          </a:solidFill>
                          <a:effectLst/>
                          <a:latin typeface="Calibri" panose="020F0502020204030204" pitchFamily="34" charset="0"/>
                          <a:ea typeface="Calibri" panose="020F0502020204030204" pitchFamily="34" charset="0"/>
                        </a:rPr>
                        <a:t>4,051</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dirty="0">
                          <a:solidFill>
                            <a:srgbClr val="FFFFFF"/>
                          </a:solidFill>
                          <a:effectLst/>
                          <a:latin typeface="Calibri" panose="020F0502020204030204" pitchFamily="34" charset="0"/>
                          <a:ea typeface="Calibri" panose="020F0502020204030204" pitchFamily="34" charset="0"/>
                        </a:rPr>
                        <a:t>93.47%</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dirty="0">
                          <a:solidFill>
                            <a:srgbClr val="FFFFFF"/>
                          </a:solidFill>
                          <a:effectLst/>
                          <a:latin typeface="Calibri" panose="020F0502020204030204" pitchFamily="34" charset="0"/>
                          <a:ea typeface="Calibri" panose="020F0502020204030204" pitchFamily="34" charset="0"/>
                        </a:rPr>
                        <a:t>283</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646156352"/>
                  </a:ext>
                </a:extLst>
              </a:tr>
              <a:tr h="307425">
                <a:tc>
                  <a:txBody>
                    <a:bodyPr/>
                    <a:lstStyle/>
                    <a:p>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038571329"/>
                  </a:ext>
                </a:extLst>
              </a:tr>
              <a:tr h="307425">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dirty="0">
                          <a:effectLst/>
                          <a:latin typeface="Calibri" panose="020F0502020204030204" pitchFamily="34" charset="0"/>
                          <a:ea typeface="Calibri" panose="020F0502020204030204" pitchFamily="34" charset="0"/>
                        </a:rPr>
                        <a:t> Non-essential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Large</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14,679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13,311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1,368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2458113"/>
                  </a:ext>
                </a:extLst>
              </a:tr>
              <a:tr h="30742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Small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352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296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56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843611"/>
                  </a:ext>
                </a:extLst>
              </a:tr>
              <a:tr h="307425">
                <a:tc>
                  <a:txBody>
                    <a:bodyPr/>
                    <a:lstStyle/>
                    <a:p>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dirty="0">
                          <a:effectLst/>
                          <a:latin typeface="Calibri" panose="020F0502020204030204" pitchFamily="34" charset="0"/>
                          <a:ea typeface="Calibri" panose="020F0502020204030204" pitchFamily="34" charset="0"/>
                        </a:rPr>
                        <a:t>Market Customer</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dirty="0">
                          <a:effectLst/>
                          <a:latin typeface="Calibri" panose="020F0502020204030204" pitchFamily="34" charset="0"/>
                          <a:ea typeface="Calibri" panose="020F0502020204030204" pitchFamily="34" charset="0"/>
                        </a:rPr>
                        <a:t>15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210917"/>
                  </a:ext>
                </a:extLst>
              </a:tr>
              <a:tr h="30742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r>
                        <a:rPr lang="en-AU" sz="1300" b="1" dirty="0">
                          <a:solidFill>
                            <a:srgbClr val="FFFFFF"/>
                          </a:solidFill>
                          <a:effectLst/>
                          <a:latin typeface="Calibri" panose="020F0502020204030204" pitchFamily="34" charset="0"/>
                          <a:ea typeface="Calibri" panose="020F0502020204030204" pitchFamily="34" charset="0"/>
                        </a:rPr>
                        <a:t>Non-essential Totals</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dirty="0">
                          <a:solidFill>
                            <a:srgbClr val="FFFFFF"/>
                          </a:solidFill>
                          <a:effectLst/>
                          <a:latin typeface="Calibri" panose="020F0502020204030204" pitchFamily="34" charset="0"/>
                          <a:ea typeface="Calibri" panose="020F0502020204030204" pitchFamily="34" charset="0"/>
                        </a:rPr>
                        <a:t>15,046</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dirty="0">
                          <a:solidFill>
                            <a:srgbClr val="FFFFFF"/>
                          </a:solidFill>
                          <a:effectLst/>
                          <a:latin typeface="Calibri" panose="020F0502020204030204" pitchFamily="34" charset="0"/>
                          <a:ea typeface="Calibri" panose="020F0502020204030204" pitchFamily="34" charset="0"/>
                        </a:rPr>
                        <a:t>13,622</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dirty="0">
                          <a:solidFill>
                            <a:srgbClr val="FFFFFF"/>
                          </a:solidFill>
                          <a:effectLst/>
                          <a:latin typeface="Calibri" panose="020F0502020204030204" pitchFamily="34" charset="0"/>
                          <a:ea typeface="Calibri" panose="020F0502020204030204" pitchFamily="34" charset="0"/>
                        </a:rPr>
                        <a:t>90.54%</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dirty="0">
                          <a:solidFill>
                            <a:srgbClr val="FFFFFF"/>
                          </a:solidFill>
                          <a:effectLst/>
                          <a:latin typeface="Calibri" panose="020F0502020204030204" pitchFamily="34" charset="0"/>
                          <a:ea typeface="Calibri" panose="020F0502020204030204" pitchFamily="34" charset="0"/>
                        </a:rPr>
                        <a:t>1,424</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767439220"/>
                  </a:ext>
                </a:extLst>
              </a:tr>
              <a:tr h="307425">
                <a:tc>
                  <a:txBody>
                    <a:bodyPr/>
                    <a:lstStyle/>
                    <a:p>
                      <a:r>
                        <a:rPr lang="en-AU" sz="1300" dirty="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r>
                        <a:rPr lang="en-AU" sz="1300" b="1" dirty="0">
                          <a:solidFill>
                            <a:srgbClr val="FFFFFF"/>
                          </a:solidFill>
                          <a:effectLst/>
                          <a:latin typeface="Calibri" panose="020F0502020204030204" pitchFamily="34" charset="0"/>
                          <a:ea typeface="Calibri" panose="020F0502020204030204" pitchFamily="34" charset="0"/>
                        </a:rPr>
                        <a:t>Tranche 1 Grand Total</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AU" sz="1300" b="1" dirty="0">
                          <a:solidFill>
                            <a:srgbClr val="FFFFFF"/>
                          </a:solidFill>
                          <a:effectLst/>
                          <a:latin typeface="Calibri" panose="020F0502020204030204" pitchFamily="34" charset="0"/>
                          <a:ea typeface="Calibri" panose="020F0502020204030204" pitchFamily="34" charset="0"/>
                        </a:rPr>
                        <a:t>19,380</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AU" sz="1300" b="1" dirty="0">
                          <a:solidFill>
                            <a:srgbClr val="FFFFFF"/>
                          </a:solidFill>
                          <a:effectLst/>
                          <a:latin typeface="Calibri" panose="020F0502020204030204" pitchFamily="34" charset="0"/>
                          <a:ea typeface="Calibri" panose="020F0502020204030204" pitchFamily="34" charset="0"/>
                        </a:rPr>
                        <a:t>17,673</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dirty="0">
                          <a:solidFill>
                            <a:srgbClr val="FFFFFF"/>
                          </a:solidFill>
                          <a:effectLst/>
                          <a:latin typeface="Calibri" panose="020F0502020204030204" pitchFamily="34" charset="0"/>
                          <a:ea typeface="Calibri" panose="020F0502020204030204" pitchFamily="34" charset="0"/>
                        </a:rPr>
                        <a:t>91.19%</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dirty="0">
                          <a:solidFill>
                            <a:srgbClr val="FFFFFF"/>
                          </a:solidFill>
                          <a:effectLst/>
                          <a:latin typeface="Calibri" panose="020F0502020204030204" pitchFamily="34" charset="0"/>
                          <a:ea typeface="Calibri" panose="020F0502020204030204" pitchFamily="34" charset="0"/>
                        </a:rPr>
                        <a:t>1,707</a:t>
                      </a:r>
                      <a:endParaRPr lang="en-AU" sz="1300" dirty="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770297781"/>
                  </a:ext>
                </a:extLst>
              </a:tr>
            </a:tbl>
          </a:graphicData>
        </a:graphic>
      </p:graphicFrame>
    </p:spTree>
    <p:extLst>
      <p:ext uri="{BB962C8B-B14F-4D97-AF65-F5344CB8AC3E}">
        <p14:creationId xmlns:p14="http://schemas.microsoft.com/office/powerpoint/2010/main" val="1645957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F82199-FADA-4D70-AB74-5048C0B4282C}"/>
              </a:ext>
            </a:extLst>
          </p:cNvPr>
          <p:cNvSpPr>
            <a:spLocks noGrp="1"/>
          </p:cNvSpPr>
          <p:nvPr>
            <p:ph type="title"/>
          </p:nvPr>
        </p:nvSpPr>
        <p:spPr/>
        <p:txBody>
          <a:bodyPr/>
          <a:lstStyle/>
          <a:p>
            <a:r>
              <a:rPr lang="en-AU"/>
              <a:t>Meeting Notes</a:t>
            </a:r>
          </a:p>
        </p:txBody>
      </p:sp>
      <p:sp>
        <p:nvSpPr>
          <p:cNvPr id="5" name="Content Placeholder 4">
            <a:extLst>
              <a:ext uri="{FF2B5EF4-FFF2-40B4-BE49-F238E27FC236}">
                <a16:creationId xmlns:a16="http://schemas.microsoft.com/office/drawing/2014/main" id="{7F54AE92-203E-4595-932D-410DA224627B}"/>
              </a:ext>
            </a:extLst>
          </p:cNvPr>
          <p:cNvSpPr>
            <a:spLocks noGrp="1"/>
          </p:cNvSpPr>
          <p:nvPr>
            <p:ph idx="1"/>
          </p:nvPr>
        </p:nvSpPr>
        <p:spPr>
          <a:xfrm>
            <a:off x="235526" y="1516707"/>
            <a:ext cx="11694382" cy="4895850"/>
          </a:xfrm>
        </p:spPr>
        <p:txBody>
          <a:bodyPr>
            <a:normAutofit fontScale="85000" lnSpcReduction="20000"/>
          </a:bodyPr>
          <a:lstStyle/>
          <a:p>
            <a:pPr marL="0" indent="0">
              <a:buNone/>
            </a:pPr>
            <a:r>
              <a:rPr lang="en-AU" dirty="0"/>
              <a:t>AEMO confirmed that:</a:t>
            </a:r>
          </a:p>
          <a:p>
            <a:pPr lvl="1"/>
            <a:r>
              <a:rPr lang="en-AU" dirty="0"/>
              <a:t>AEMO is in continual contact with MPs, through weekly updates, to confirm how they are tracking with the conversion of Tranche 1 meters to 5min by 1 October 2021</a:t>
            </a:r>
          </a:p>
          <a:p>
            <a:pPr lvl="1"/>
            <a:r>
              <a:rPr lang="en-AU" dirty="0"/>
              <a:t>AEMO is engaging with appliable MPs and MDPs to ensure contingency plans are in place, where:</a:t>
            </a:r>
          </a:p>
          <a:p>
            <a:pPr lvl="2"/>
            <a:r>
              <a:rPr lang="en-AU" dirty="0"/>
              <a:t>An essential meter is at risk of not being 5min capable by 1 Oct 2021</a:t>
            </a:r>
          </a:p>
          <a:p>
            <a:pPr lvl="2"/>
            <a:r>
              <a:rPr lang="en-AU" dirty="0"/>
              <a:t>An MDP has not proven their 5min MDFF metering data delivery capability by 31 Aug 2021</a:t>
            </a:r>
          </a:p>
          <a:p>
            <a:pPr lvl="1"/>
            <a:r>
              <a:rPr lang="en-AU" sz="2400" dirty="0"/>
              <a:t>NMI Classification Code updates are progressing but a material number of updates are still to be completed, primarily associated with </a:t>
            </a:r>
            <a:r>
              <a:rPr lang="en-AU" dirty="0"/>
              <a:t>SGAs and Bulk Supply Points</a:t>
            </a:r>
          </a:p>
          <a:p>
            <a:pPr lvl="2"/>
            <a:r>
              <a:rPr lang="en-AU" dirty="0"/>
              <a:t>If the NMI Classification updates are not fully completed by 1 October, this would not impact the accuracy of market settlements but may impact UFE reporting classifications.</a:t>
            </a:r>
          </a:p>
          <a:p>
            <a:pPr lvl="1"/>
            <a:r>
              <a:rPr lang="en-AU" dirty="0"/>
              <a:t>An MSP would be in breach of the NER should:</a:t>
            </a:r>
          </a:p>
          <a:p>
            <a:pPr lvl="2"/>
            <a:r>
              <a:rPr lang="en-AU" dirty="0"/>
              <a:t>A Tranche 1 metering installation they service not be 5min capable by 1 October 2021</a:t>
            </a:r>
          </a:p>
          <a:p>
            <a:pPr lvl="2"/>
            <a:r>
              <a:rPr lang="en-AU" dirty="0"/>
              <a:t>An MDP not be delivering 5min metering data for a Tranche 1 meter by 1 October 2021</a:t>
            </a:r>
          </a:p>
          <a:p>
            <a:pPr marL="0" indent="0">
              <a:buNone/>
            </a:pPr>
            <a:r>
              <a:rPr lang="en-AU" dirty="0"/>
              <a:t>AEMO noted:</a:t>
            </a:r>
          </a:p>
          <a:p>
            <a:pPr lvl="1"/>
            <a:r>
              <a:rPr lang="en-AU" dirty="0"/>
              <a:t>That Participants can contact AEMO to see if they potentially have any exposure to Tranche 1 meters not being 5min capable by 1 October 2021</a:t>
            </a:r>
          </a:p>
          <a:p>
            <a:pPr lvl="2"/>
            <a:r>
              <a:rPr lang="en-AU" dirty="0"/>
              <a:t>AEMO will only be able to provide such information where they are a current role to the NMI</a:t>
            </a:r>
          </a:p>
        </p:txBody>
      </p:sp>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13</a:t>
            </a:fld>
            <a:endParaRPr lang="en-AU"/>
          </a:p>
        </p:txBody>
      </p:sp>
    </p:spTree>
    <p:extLst>
      <p:ext uri="{BB962C8B-B14F-4D97-AF65-F5344CB8AC3E}">
        <p14:creationId xmlns:p14="http://schemas.microsoft.com/office/powerpoint/2010/main" val="1410073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F82199-FADA-4D70-AB74-5048C0B4282C}"/>
              </a:ext>
            </a:extLst>
          </p:cNvPr>
          <p:cNvSpPr>
            <a:spLocks noGrp="1"/>
          </p:cNvSpPr>
          <p:nvPr>
            <p:ph type="title"/>
          </p:nvPr>
        </p:nvSpPr>
        <p:spPr/>
        <p:txBody>
          <a:bodyPr/>
          <a:lstStyle/>
          <a:p>
            <a:r>
              <a:rPr lang="en-AU"/>
              <a:t>Meeting Notes</a:t>
            </a:r>
          </a:p>
        </p:txBody>
      </p:sp>
      <p:sp>
        <p:nvSpPr>
          <p:cNvPr id="5" name="Content Placeholder 4">
            <a:extLst>
              <a:ext uri="{FF2B5EF4-FFF2-40B4-BE49-F238E27FC236}">
                <a16:creationId xmlns:a16="http://schemas.microsoft.com/office/drawing/2014/main" id="{7F54AE92-203E-4595-932D-410DA224627B}"/>
              </a:ext>
            </a:extLst>
          </p:cNvPr>
          <p:cNvSpPr>
            <a:spLocks noGrp="1"/>
          </p:cNvSpPr>
          <p:nvPr>
            <p:ph idx="1"/>
          </p:nvPr>
        </p:nvSpPr>
        <p:spPr/>
        <p:txBody>
          <a:bodyPr>
            <a:normAutofit/>
          </a:bodyPr>
          <a:lstStyle/>
          <a:p>
            <a:pPr marL="0" indent="0">
              <a:buNone/>
            </a:pPr>
            <a:r>
              <a:rPr lang="en-AU" dirty="0"/>
              <a:t>AEMO confirmed that for ‘non-essential’ tranche 1 meters, which are not 5 minute capable by 1 October 2021, that:</a:t>
            </a:r>
          </a:p>
          <a:p>
            <a:pPr lvl="1"/>
            <a:r>
              <a:rPr lang="en-AU" dirty="0"/>
              <a:t>The MP would be in breach of the NER</a:t>
            </a:r>
          </a:p>
          <a:p>
            <a:pPr lvl="1"/>
            <a:r>
              <a:rPr lang="en-AU" dirty="0"/>
              <a:t>Should an MDP subsequently deliver 15 or 30mins reads associated to that meter, that they would be in breach of the NER and to self report the issue</a:t>
            </a:r>
          </a:p>
          <a:p>
            <a:pPr lvl="2"/>
            <a:r>
              <a:rPr lang="en-AU" dirty="0"/>
              <a:t>Whilst the MDP may be in breach, AEMO will be able to profile the delivered 15 or 30 minute read, by applying the applicable 5min Load Profile, in order to settle the market</a:t>
            </a:r>
          </a:p>
        </p:txBody>
      </p:sp>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14</a:t>
            </a:fld>
            <a:endParaRPr lang="en-AU"/>
          </a:p>
        </p:txBody>
      </p:sp>
    </p:spTree>
    <p:extLst>
      <p:ext uri="{BB962C8B-B14F-4D97-AF65-F5344CB8AC3E}">
        <p14:creationId xmlns:p14="http://schemas.microsoft.com/office/powerpoint/2010/main" val="1382745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dirty="0"/>
              <a:t>August Rollout Plan Overview </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a:t>
            </a:r>
          </a:p>
        </p:txBody>
      </p:sp>
    </p:spTree>
    <p:extLst>
      <p:ext uri="{BB962C8B-B14F-4D97-AF65-F5344CB8AC3E}">
        <p14:creationId xmlns:p14="http://schemas.microsoft.com/office/powerpoint/2010/main" val="432019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16</a:t>
            </a:fld>
            <a:endParaRPr lang="en-AU" dirty="0"/>
          </a:p>
        </p:txBody>
      </p:sp>
      <p:graphicFrame>
        <p:nvGraphicFramePr>
          <p:cNvPr id="5" name="Table 5">
            <a:extLst>
              <a:ext uri="{FF2B5EF4-FFF2-40B4-BE49-F238E27FC236}">
                <a16:creationId xmlns:a16="http://schemas.microsoft.com/office/drawing/2014/main" id="{427FC792-52B3-4C82-997D-9918FEDD450D}"/>
              </a:ext>
            </a:extLst>
          </p:cNvPr>
          <p:cNvGraphicFramePr>
            <a:graphicFrameLocks noGrp="1"/>
          </p:cNvGraphicFramePr>
          <p:nvPr>
            <p:extLst>
              <p:ext uri="{D42A27DB-BD31-4B8C-83A1-F6EECF244321}">
                <p14:modId xmlns:p14="http://schemas.microsoft.com/office/powerpoint/2010/main" val="3825494765"/>
              </p:ext>
            </p:extLst>
          </p:nvPr>
        </p:nvGraphicFramePr>
        <p:xfrm>
          <a:off x="152399" y="1402413"/>
          <a:ext cx="5852334" cy="4807377"/>
        </p:xfrm>
        <a:graphic>
          <a:graphicData uri="http://schemas.openxmlformats.org/drawingml/2006/table">
            <a:tbl>
              <a:tblPr firstRow="1" bandRow="1">
                <a:tableStyleId>{21E4AEA4-8DFA-4A89-87EB-49C32662AFE0}</a:tableStyleId>
              </a:tblPr>
              <a:tblGrid>
                <a:gridCol w="1035130">
                  <a:extLst>
                    <a:ext uri="{9D8B030D-6E8A-4147-A177-3AD203B41FA5}">
                      <a16:colId xmlns:a16="http://schemas.microsoft.com/office/drawing/2014/main" val="2737395853"/>
                    </a:ext>
                  </a:extLst>
                </a:gridCol>
                <a:gridCol w="640795">
                  <a:extLst>
                    <a:ext uri="{9D8B030D-6E8A-4147-A177-3AD203B41FA5}">
                      <a16:colId xmlns:a16="http://schemas.microsoft.com/office/drawing/2014/main" val="144537877"/>
                    </a:ext>
                  </a:extLst>
                </a:gridCol>
                <a:gridCol w="618120">
                  <a:extLst>
                    <a:ext uri="{9D8B030D-6E8A-4147-A177-3AD203B41FA5}">
                      <a16:colId xmlns:a16="http://schemas.microsoft.com/office/drawing/2014/main" val="1992622871"/>
                    </a:ext>
                  </a:extLst>
                </a:gridCol>
                <a:gridCol w="705859">
                  <a:extLst>
                    <a:ext uri="{9D8B030D-6E8A-4147-A177-3AD203B41FA5}">
                      <a16:colId xmlns:a16="http://schemas.microsoft.com/office/drawing/2014/main" val="4184357652"/>
                    </a:ext>
                  </a:extLst>
                </a:gridCol>
                <a:gridCol w="688212">
                  <a:extLst>
                    <a:ext uri="{9D8B030D-6E8A-4147-A177-3AD203B41FA5}">
                      <a16:colId xmlns:a16="http://schemas.microsoft.com/office/drawing/2014/main" val="1927284198"/>
                    </a:ext>
                  </a:extLst>
                </a:gridCol>
                <a:gridCol w="721406">
                  <a:extLst>
                    <a:ext uri="{9D8B030D-6E8A-4147-A177-3AD203B41FA5}">
                      <a16:colId xmlns:a16="http://schemas.microsoft.com/office/drawing/2014/main" val="4244592866"/>
                    </a:ext>
                  </a:extLst>
                </a:gridCol>
                <a:gridCol w="721406">
                  <a:extLst>
                    <a:ext uri="{9D8B030D-6E8A-4147-A177-3AD203B41FA5}">
                      <a16:colId xmlns:a16="http://schemas.microsoft.com/office/drawing/2014/main" val="598371209"/>
                    </a:ext>
                  </a:extLst>
                </a:gridCol>
                <a:gridCol w="721406">
                  <a:extLst>
                    <a:ext uri="{9D8B030D-6E8A-4147-A177-3AD203B41FA5}">
                      <a16:colId xmlns:a16="http://schemas.microsoft.com/office/drawing/2014/main" val="905593362"/>
                    </a:ext>
                  </a:extLst>
                </a:gridCol>
              </a:tblGrid>
              <a:tr h="580669">
                <a:tc>
                  <a:txBody>
                    <a:bodyPr/>
                    <a:lstStyle/>
                    <a:p>
                      <a:pPr algn="ctr"/>
                      <a:r>
                        <a:rPr lang="en-AU" sz="1100" dirty="0"/>
                        <a:t>Organisation</a:t>
                      </a:r>
                    </a:p>
                  </a:txBody>
                  <a:tcPr marL="82953" marR="82953" marT="41476" marB="41476" anchor="ctr">
                    <a:solidFill>
                      <a:srgbClr val="7030A0"/>
                    </a:solidFill>
                  </a:tcPr>
                </a:tc>
                <a:tc>
                  <a:txBody>
                    <a:bodyPr/>
                    <a:lstStyle/>
                    <a:p>
                      <a:pPr algn="ctr"/>
                      <a:r>
                        <a:rPr lang="en-AU" sz="1100" dirty="0"/>
                        <a:t>MC/MP </a:t>
                      </a:r>
                    </a:p>
                    <a:p>
                      <a:pPr algn="ctr"/>
                      <a:r>
                        <a:rPr lang="en-AU" sz="800" dirty="0"/>
                        <a:t>Tranche 1</a:t>
                      </a:r>
                    </a:p>
                  </a:txBody>
                  <a:tcPr marL="82953" marR="82953" marT="41476" marB="41476" anchor="ctr">
                    <a:solidFill>
                      <a:srgbClr val="7030A0"/>
                    </a:solidFill>
                  </a:tcPr>
                </a:tc>
                <a:tc>
                  <a:txBody>
                    <a:bodyPr/>
                    <a:lstStyle/>
                    <a:p>
                      <a:pPr algn="ctr"/>
                      <a:r>
                        <a:rPr lang="en-AU" sz="1100" dirty="0"/>
                        <a:t>MDP </a:t>
                      </a:r>
                      <a:r>
                        <a:rPr lang="en-AU" sz="800" dirty="0"/>
                        <a:t>Tranche 1</a:t>
                      </a:r>
                      <a:endParaRPr lang="en-AU" sz="1100" dirty="0"/>
                    </a:p>
                  </a:txBody>
                  <a:tcPr marL="82953" marR="82953" marT="41476" marB="41476" anchor="ctr">
                    <a:solidFill>
                      <a:srgbClr val="7030A0"/>
                    </a:solidFill>
                  </a:tcPr>
                </a:tc>
                <a:tc>
                  <a:txBody>
                    <a:bodyPr/>
                    <a:lstStyle/>
                    <a:p>
                      <a:pPr algn="ctr"/>
                      <a:r>
                        <a:rPr lang="en-AU" sz="1100" dirty="0"/>
                        <a:t>MDP </a:t>
                      </a:r>
                    </a:p>
                    <a:p>
                      <a:pPr algn="ctr"/>
                      <a:r>
                        <a:rPr lang="en-AU" sz="800" dirty="0"/>
                        <a:t>Tranche 2</a:t>
                      </a:r>
                      <a:endParaRPr lang="en-AU" sz="1100" dirty="0"/>
                    </a:p>
                  </a:txBody>
                  <a:tcPr marL="82953" marR="82953" marT="41476" marB="41476" anchor="ctr">
                    <a:solidFill>
                      <a:srgbClr val="7030A0"/>
                    </a:solidFill>
                  </a:tcPr>
                </a:tc>
                <a:tc>
                  <a:txBody>
                    <a:bodyPr/>
                    <a:lstStyle/>
                    <a:p>
                      <a:pPr algn="ctr"/>
                      <a:r>
                        <a:rPr lang="en-AU" sz="1100" dirty="0"/>
                        <a:t>MP</a:t>
                      </a:r>
                    </a:p>
                    <a:p>
                      <a:pPr algn="ctr"/>
                      <a:r>
                        <a:rPr lang="en-AU" sz="800" dirty="0"/>
                        <a:t>RTC Tranche 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MDP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Net to Reg </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T1 and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LNSP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NCONUML and Cross Boundary</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Explicit Consent Provided</a:t>
                      </a:r>
                    </a:p>
                  </a:txBody>
                  <a:tcPr marL="82953" marR="82953" marT="41476" marB="41476" anchor="ctr">
                    <a:solidFill>
                      <a:srgbClr val="00B050"/>
                    </a:solidFill>
                  </a:tcPr>
                </a:tc>
                <a:extLst>
                  <a:ext uri="{0D108BD9-81ED-4DB2-BD59-A6C34878D82A}">
                    <a16:rowId xmlns:a16="http://schemas.microsoft.com/office/drawing/2014/main" val="3571802979"/>
                  </a:ext>
                </a:extLst>
              </a:tr>
              <a:tr h="336419">
                <a:tc>
                  <a:txBody>
                    <a:bodyPr/>
                    <a:lstStyle/>
                    <a:p>
                      <a:r>
                        <a:rPr lang="en-AU" sz="1000" b="1" dirty="0">
                          <a:solidFill>
                            <a:schemeClr val="tx1"/>
                          </a:solidFill>
                        </a:rPr>
                        <a:t>AusNet Services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1861141237"/>
                  </a:ext>
                </a:extLst>
              </a:tr>
              <a:tr h="336419">
                <a:tc>
                  <a:txBody>
                    <a:bodyPr/>
                    <a:lstStyle/>
                    <a:p>
                      <a:pPr lvl="0" algn="l">
                        <a:lnSpc>
                          <a:spcPct val="100000"/>
                        </a:lnSpc>
                        <a:spcBef>
                          <a:spcPts val="0"/>
                        </a:spcBef>
                        <a:spcAft>
                          <a:spcPts val="0"/>
                        </a:spcAft>
                        <a:buNone/>
                      </a:pPr>
                      <a:r>
                        <a:rPr lang="en-AU" sz="1000" b="1" i="0" u="none" strike="noStrike" noProof="0" dirty="0">
                          <a:solidFill>
                            <a:schemeClr val="tx1"/>
                          </a:solidFill>
                          <a:latin typeface="Tw Cen MT"/>
                        </a:rPr>
                        <a:t>AusNet Transmission</a:t>
                      </a:r>
                      <a:endParaRPr lang="en-AU" sz="1000" b="0" i="0" u="none" strike="noStrike" noProof="0" dirty="0">
                        <a:solidFill>
                          <a:schemeClr val="tx1"/>
                        </a:solidFill>
                        <a:latin typeface="Tw Cen MT"/>
                      </a:endParaRPr>
                    </a:p>
                  </a:txBody>
                  <a:tcPr marL="82953" marR="82953" marT="41475" marB="41475">
                    <a:solidFill>
                      <a:schemeClr val="bg1">
                        <a:lumMod val="85000"/>
                      </a:schemeClr>
                    </a:solidFill>
                  </a:tcPr>
                </a:tc>
                <a:tc>
                  <a:txBody>
                    <a:bodyPr/>
                    <a:lstStyle/>
                    <a:p>
                      <a:pPr lvl="0" algn="ctr">
                        <a:buNone/>
                      </a:pPr>
                      <a:r>
                        <a:rPr lang="en-AU" sz="1000" dirty="0"/>
                        <a:t>Yes</a:t>
                      </a:r>
                    </a:p>
                  </a:txBody>
                  <a:tcPr marL="82953" marR="82953" marT="41475" marB="41475">
                    <a:solidFill>
                      <a:schemeClr val="bg1">
                        <a:lumMod val="85000"/>
                      </a:schemeClr>
                    </a:solidFill>
                  </a:tcPr>
                </a:tc>
                <a:tc>
                  <a:txBody>
                    <a:bodyPr/>
                    <a:lstStyle/>
                    <a:p>
                      <a:pPr lvl="0" algn="ctr">
                        <a:buNone/>
                      </a:pPr>
                      <a:endParaRPr lang="en-AU" sz="1000" dirty="0"/>
                    </a:p>
                  </a:txBody>
                  <a:tcPr marL="82953" marR="82953" marT="41475" marB="41475">
                    <a:solidFill>
                      <a:schemeClr val="bg1">
                        <a:lumMod val="85000"/>
                      </a:schemeClr>
                    </a:solidFill>
                  </a:tcPr>
                </a:tc>
                <a:tc>
                  <a:txBody>
                    <a:bodyPr/>
                    <a:lstStyle/>
                    <a:p>
                      <a:pPr lvl="0" algn="ctr">
                        <a:buNone/>
                      </a:pPr>
                      <a:endParaRPr lang="en-AU" sz="1000" dirty="0"/>
                    </a:p>
                  </a:txBody>
                  <a:tcPr marL="82953" marR="82953" marT="41475" marB="41475">
                    <a:solidFill>
                      <a:schemeClr val="bg1">
                        <a:lumMod val="85000"/>
                      </a:schemeClr>
                    </a:solidFill>
                  </a:tcPr>
                </a:tc>
                <a:tc>
                  <a:txBody>
                    <a:bodyPr/>
                    <a:lstStyle/>
                    <a:p>
                      <a:pPr lvl="0" algn="ctr">
                        <a:buNone/>
                      </a:pPr>
                      <a:endParaRPr lang="en-AU" sz="1000" dirty="0"/>
                    </a:p>
                  </a:txBody>
                  <a:tcPr marL="82953" marR="82953" marT="41475" marB="41475">
                    <a:solidFill>
                      <a:schemeClr val="bg1">
                        <a:lumMod val="85000"/>
                      </a:schemeClr>
                    </a:solidFill>
                  </a:tcPr>
                </a:tc>
                <a:tc>
                  <a:txBody>
                    <a:bodyPr/>
                    <a:lstStyle/>
                    <a:p>
                      <a:pPr lvl="0" algn="ctr">
                        <a:buNone/>
                      </a:pPr>
                      <a:endParaRPr lang="en-AU" sz="1000" dirty="0"/>
                    </a:p>
                  </a:txBody>
                  <a:tcPr marL="82953" marR="82953" marT="41475" marB="41475">
                    <a:solidFill>
                      <a:schemeClr val="bg1">
                        <a:lumMod val="85000"/>
                      </a:schemeClr>
                    </a:solidFill>
                  </a:tcPr>
                </a:tc>
                <a:tc>
                  <a:txBody>
                    <a:bodyPr/>
                    <a:lstStyle/>
                    <a:p>
                      <a:pPr lvl="0" algn="ctr">
                        <a:buNone/>
                      </a:pPr>
                      <a:endParaRPr lang="en-AU" sz="1000" dirty="0"/>
                    </a:p>
                  </a:txBody>
                  <a:tcPr marL="82953" marR="82953" marT="41475" marB="41475">
                    <a:solidFill>
                      <a:schemeClr val="bg1">
                        <a:lumMod val="85000"/>
                      </a:schemeClr>
                    </a:solidFill>
                  </a:tcPr>
                </a:tc>
                <a:tc>
                  <a:txBody>
                    <a:bodyPr/>
                    <a:lstStyle/>
                    <a:p>
                      <a:pPr lvl="0" algn="ctr">
                        <a:buNone/>
                      </a:pPr>
                      <a:r>
                        <a:rPr lang="en-AU" sz="1000" dirty="0">
                          <a:solidFill>
                            <a:srgbClr val="FF0000"/>
                          </a:solidFill>
                        </a:rPr>
                        <a:t>No</a:t>
                      </a:r>
                    </a:p>
                  </a:txBody>
                  <a:tcPr marL="82953" marR="82953" marT="41475" marB="41475">
                    <a:solidFill>
                      <a:schemeClr val="bg1">
                        <a:lumMod val="85000"/>
                      </a:schemeClr>
                    </a:solidFill>
                  </a:tcPr>
                </a:tc>
                <a:extLst>
                  <a:ext uri="{0D108BD9-81ED-4DB2-BD59-A6C34878D82A}">
                    <a16:rowId xmlns:a16="http://schemas.microsoft.com/office/drawing/2014/main" val="3470079820"/>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b="1" dirty="0">
                          <a:solidFill>
                            <a:schemeClr val="tx1"/>
                          </a:solidFill>
                        </a:rPr>
                        <a:t>Ausgrid</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079409509"/>
                  </a:ext>
                </a:extLst>
              </a:tr>
              <a:tr h="387112">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b="1" dirty="0">
                          <a:solidFill>
                            <a:schemeClr val="tx1"/>
                          </a:solidFill>
                        </a:rPr>
                        <a:t>Citipower/</a:t>
                      </a:r>
                    </a:p>
                    <a:p>
                      <a:pPr marL="0" marR="0" lvl="0" indent="0" algn="l" defTabSz="801929" rtl="0" eaLnBrk="1" fontAlgn="auto" latinLnBrk="0" hangingPunct="1">
                        <a:lnSpc>
                          <a:spcPct val="100000"/>
                        </a:lnSpc>
                        <a:spcBef>
                          <a:spcPts val="0"/>
                        </a:spcBef>
                        <a:spcAft>
                          <a:spcPts val="0"/>
                        </a:spcAft>
                        <a:buClrTx/>
                        <a:buSzTx/>
                        <a:buFontTx/>
                        <a:buNone/>
                        <a:tabLst/>
                        <a:defRPr/>
                      </a:pPr>
                      <a:r>
                        <a:rPr lang="en-AU" sz="1000" b="1" dirty="0">
                          <a:solidFill>
                            <a:schemeClr val="tx1"/>
                          </a:solidFill>
                        </a:rPr>
                        <a:t>Powercor</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637854656"/>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b="1" dirty="0">
                          <a:solidFill>
                            <a:schemeClr val="tx1"/>
                          </a:solidFill>
                        </a:rPr>
                        <a:t>ElectraNet</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371266093"/>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b="1" dirty="0">
                          <a:solidFill>
                            <a:schemeClr val="tx1"/>
                          </a:solidFill>
                        </a:rPr>
                        <a:t>Endeavour Energy</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398314034"/>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b="1" dirty="0">
                          <a:solidFill>
                            <a:schemeClr val="tx1"/>
                          </a:solidFill>
                        </a:rPr>
                        <a:t>Energex</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952087411"/>
                  </a:ext>
                </a:extLst>
              </a:tr>
              <a:tr h="336419">
                <a:tc>
                  <a:txBody>
                    <a:bodyPr/>
                    <a:lstStyle/>
                    <a:p>
                      <a:r>
                        <a:rPr lang="en-AU" sz="1000" b="1" dirty="0">
                          <a:solidFill>
                            <a:schemeClr val="tx1"/>
                          </a:solidFill>
                        </a:rPr>
                        <a:t>Ergon</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1386590017"/>
                  </a:ext>
                </a:extLst>
              </a:tr>
              <a:tr h="336419">
                <a:tc>
                  <a:txBody>
                    <a:bodyPr/>
                    <a:lstStyle/>
                    <a:p>
                      <a:r>
                        <a:rPr lang="en-AU" sz="1000" b="1" dirty="0">
                          <a:solidFill>
                            <a:schemeClr val="tx1"/>
                          </a:solidFill>
                        </a:rPr>
                        <a:t>EvoEnergy</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lvl="0" algn="ctr">
                        <a:buNone/>
                      </a:pPr>
                      <a:r>
                        <a:rPr lang="en-AU" sz="1000" b="0" i="0" u="none" strike="noStrike" noProof="0" dirty="0">
                          <a:solidFill>
                            <a:schemeClr val="tx1"/>
                          </a:solidFill>
                          <a:latin typeface="Tw Cen MT"/>
                        </a:rPr>
                        <a:t>Yes</a:t>
                      </a:r>
                      <a:endParaRPr lang="en-AU" sz="1000" dirty="0">
                        <a:solidFill>
                          <a:srgbClr val="FF0000"/>
                        </a:solidFill>
                      </a:endParaRPr>
                    </a:p>
                  </a:txBody>
                  <a:tcPr marL="82953" marR="82953" marT="41476" marB="41476">
                    <a:solidFill>
                      <a:schemeClr val="bg1">
                        <a:lumMod val="85000"/>
                      </a:schemeClr>
                    </a:solidFill>
                  </a:tcPr>
                </a:tc>
                <a:extLst>
                  <a:ext uri="{0D108BD9-81ED-4DB2-BD59-A6C34878D82A}">
                    <a16:rowId xmlns:a16="http://schemas.microsoft.com/office/drawing/2014/main" val="152923296"/>
                  </a:ext>
                </a:extLst>
              </a:tr>
              <a:tr h="336419">
                <a:tc>
                  <a:txBody>
                    <a:bodyPr/>
                    <a:lstStyle/>
                    <a:p>
                      <a:r>
                        <a:rPr lang="en-AU" sz="1000" b="1" dirty="0">
                          <a:solidFill>
                            <a:schemeClr val="tx1"/>
                          </a:solidFill>
                        </a:rPr>
                        <a:t>Intellihub</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2920777036"/>
                  </a:ext>
                </a:extLst>
              </a:tr>
              <a:tr h="336419">
                <a:tc>
                  <a:txBody>
                    <a:bodyPr/>
                    <a:lstStyle/>
                    <a:p>
                      <a:r>
                        <a:rPr lang="en-AU" sz="1000" b="1" dirty="0">
                          <a:solidFill>
                            <a:schemeClr val="tx1"/>
                          </a:solidFill>
                        </a:rPr>
                        <a:t>Jemena</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lvl="0" algn="ctr">
                        <a:buNone/>
                      </a:pPr>
                      <a:r>
                        <a:rPr lang="en-AU" sz="1000" b="0" i="0" u="none" strike="noStrike" noProof="0" dirty="0">
                          <a:solidFill>
                            <a:schemeClr val="tx1"/>
                          </a:solidFill>
                        </a:rPr>
                        <a:t>Yes</a:t>
                      </a:r>
                      <a:endParaRPr lang="en-US" dirty="0"/>
                    </a:p>
                  </a:txBody>
                  <a:tcPr marL="82953" marR="82953" marT="41476" marB="41476">
                    <a:solidFill>
                      <a:schemeClr val="bg1">
                        <a:lumMod val="85000"/>
                      </a:schemeClr>
                    </a:solidFill>
                  </a:tcPr>
                </a:tc>
                <a:extLst>
                  <a:ext uri="{0D108BD9-81ED-4DB2-BD59-A6C34878D82A}">
                    <a16:rowId xmlns:a16="http://schemas.microsoft.com/office/drawing/2014/main" val="1936829674"/>
                  </a:ext>
                </a:extLst>
              </a:tr>
              <a:tr h="336419">
                <a:tc>
                  <a:txBody>
                    <a:bodyPr/>
                    <a:lstStyle/>
                    <a:p>
                      <a:r>
                        <a:rPr lang="en-AU" sz="1000" b="1" dirty="0">
                          <a:solidFill>
                            <a:schemeClr val="tx1"/>
                          </a:solidFill>
                        </a:rPr>
                        <a:t>Mondo</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1153809433"/>
                  </a:ext>
                </a:extLst>
              </a:tr>
            </a:tbl>
          </a:graphicData>
        </a:graphic>
      </p:graphicFrame>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en-AU" dirty="0"/>
              <a:t>Rollout Plan Responses</a:t>
            </a:r>
          </a:p>
        </p:txBody>
      </p:sp>
      <p:graphicFrame>
        <p:nvGraphicFramePr>
          <p:cNvPr id="7" name="Table 5">
            <a:extLst>
              <a:ext uri="{FF2B5EF4-FFF2-40B4-BE49-F238E27FC236}">
                <a16:creationId xmlns:a16="http://schemas.microsoft.com/office/drawing/2014/main" id="{08337E1A-6FD1-470D-B25A-B16AD211240C}"/>
              </a:ext>
            </a:extLst>
          </p:cNvPr>
          <p:cNvGraphicFramePr>
            <a:graphicFrameLocks noGrp="1"/>
          </p:cNvGraphicFramePr>
          <p:nvPr>
            <p:extLst>
              <p:ext uri="{D42A27DB-BD31-4B8C-83A1-F6EECF244321}">
                <p14:modId xmlns:p14="http://schemas.microsoft.com/office/powerpoint/2010/main" val="2107894544"/>
              </p:ext>
            </p:extLst>
          </p:nvPr>
        </p:nvGraphicFramePr>
        <p:xfrm>
          <a:off x="6187267" y="1402413"/>
          <a:ext cx="5852334" cy="4521015"/>
        </p:xfrm>
        <a:graphic>
          <a:graphicData uri="http://schemas.openxmlformats.org/drawingml/2006/table">
            <a:tbl>
              <a:tblPr firstRow="1" bandRow="1">
                <a:tableStyleId>{21E4AEA4-8DFA-4A89-87EB-49C32662AFE0}</a:tableStyleId>
              </a:tblPr>
              <a:tblGrid>
                <a:gridCol w="1035130">
                  <a:extLst>
                    <a:ext uri="{9D8B030D-6E8A-4147-A177-3AD203B41FA5}">
                      <a16:colId xmlns:a16="http://schemas.microsoft.com/office/drawing/2014/main" val="2737395853"/>
                    </a:ext>
                  </a:extLst>
                </a:gridCol>
                <a:gridCol w="640795">
                  <a:extLst>
                    <a:ext uri="{9D8B030D-6E8A-4147-A177-3AD203B41FA5}">
                      <a16:colId xmlns:a16="http://schemas.microsoft.com/office/drawing/2014/main" val="144537877"/>
                    </a:ext>
                  </a:extLst>
                </a:gridCol>
                <a:gridCol w="618120">
                  <a:extLst>
                    <a:ext uri="{9D8B030D-6E8A-4147-A177-3AD203B41FA5}">
                      <a16:colId xmlns:a16="http://schemas.microsoft.com/office/drawing/2014/main" val="1992622871"/>
                    </a:ext>
                  </a:extLst>
                </a:gridCol>
                <a:gridCol w="731213">
                  <a:extLst>
                    <a:ext uri="{9D8B030D-6E8A-4147-A177-3AD203B41FA5}">
                      <a16:colId xmlns:a16="http://schemas.microsoft.com/office/drawing/2014/main" val="4184357652"/>
                    </a:ext>
                  </a:extLst>
                </a:gridCol>
                <a:gridCol w="662858">
                  <a:extLst>
                    <a:ext uri="{9D8B030D-6E8A-4147-A177-3AD203B41FA5}">
                      <a16:colId xmlns:a16="http://schemas.microsoft.com/office/drawing/2014/main" val="1927284198"/>
                    </a:ext>
                  </a:extLst>
                </a:gridCol>
                <a:gridCol w="721406">
                  <a:extLst>
                    <a:ext uri="{9D8B030D-6E8A-4147-A177-3AD203B41FA5}">
                      <a16:colId xmlns:a16="http://schemas.microsoft.com/office/drawing/2014/main" val="4244592866"/>
                    </a:ext>
                  </a:extLst>
                </a:gridCol>
                <a:gridCol w="721406">
                  <a:extLst>
                    <a:ext uri="{9D8B030D-6E8A-4147-A177-3AD203B41FA5}">
                      <a16:colId xmlns:a16="http://schemas.microsoft.com/office/drawing/2014/main" val="598371209"/>
                    </a:ext>
                  </a:extLst>
                </a:gridCol>
                <a:gridCol w="721406">
                  <a:extLst>
                    <a:ext uri="{9D8B030D-6E8A-4147-A177-3AD203B41FA5}">
                      <a16:colId xmlns:a16="http://schemas.microsoft.com/office/drawing/2014/main" val="905593362"/>
                    </a:ext>
                  </a:extLst>
                </a:gridCol>
              </a:tblGrid>
              <a:tr h="580669">
                <a:tc>
                  <a:txBody>
                    <a:bodyPr/>
                    <a:lstStyle/>
                    <a:p>
                      <a:pPr algn="ctr"/>
                      <a:r>
                        <a:rPr lang="en-AU" sz="1100" dirty="0"/>
                        <a:t>Organisation</a:t>
                      </a:r>
                    </a:p>
                  </a:txBody>
                  <a:tcPr marL="82953" marR="82953" marT="41476" marB="41476" anchor="ctr">
                    <a:solidFill>
                      <a:srgbClr val="7030A0"/>
                    </a:solidFill>
                  </a:tcPr>
                </a:tc>
                <a:tc>
                  <a:txBody>
                    <a:bodyPr/>
                    <a:lstStyle/>
                    <a:p>
                      <a:pPr algn="ctr"/>
                      <a:r>
                        <a:rPr lang="en-AU" sz="1100" dirty="0"/>
                        <a:t>MC/MP </a:t>
                      </a:r>
                    </a:p>
                    <a:p>
                      <a:pPr algn="ctr"/>
                      <a:r>
                        <a:rPr lang="en-AU" sz="800" dirty="0"/>
                        <a:t>Tranche 1</a:t>
                      </a:r>
                    </a:p>
                  </a:txBody>
                  <a:tcPr marL="82953" marR="82953" marT="41476" marB="41476" anchor="ctr">
                    <a:solidFill>
                      <a:srgbClr val="7030A0"/>
                    </a:solidFill>
                  </a:tcPr>
                </a:tc>
                <a:tc>
                  <a:txBody>
                    <a:bodyPr/>
                    <a:lstStyle/>
                    <a:p>
                      <a:pPr algn="ctr"/>
                      <a:r>
                        <a:rPr lang="en-AU" sz="1100" dirty="0"/>
                        <a:t>MDP </a:t>
                      </a:r>
                      <a:r>
                        <a:rPr lang="en-AU" sz="800" dirty="0"/>
                        <a:t>Tranche 1</a:t>
                      </a:r>
                      <a:endParaRPr lang="en-AU" sz="1100" dirty="0"/>
                    </a:p>
                  </a:txBody>
                  <a:tcPr marL="82953" marR="82953" marT="41476" marB="41476" anchor="ctr">
                    <a:solidFill>
                      <a:srgbClr val="7030A0"/>
                    </a:solidFill>
                  </a:tcPr>
                </a:tc>
                <a:tc>
                  <a:txBody>
                    <a:bodyPr/>
                    <a:lstStyle/>
                    <a:p>
                      <a:pPr algn="ctr"/>
                      <a:r>
                        <a:rPr lang="en-AU" sz="1100" dirty="0"/>
                        <a:t>MDP </a:t>
                      </a:r>
                    </a:p>
                    <a:p>
                      <a:pPr algn="ctr"/>
                      <a:r>
                        <a:rPr lang="en-AU" sz="800" dirty="0"/>
                        <a:t>Tranche 2</a:t>
                      </a:r>
                      <a:endParaRPr lang="en-AU" sz="1100" dirty="0"/>
                    </a:p>
                  </a:txBody>
                  <a:tcPr marL="82953" marR="82953" marT="41476" marB="41476" anchor="ctr">
                    <a:solidFill>
                      <a:srgbClr val="7030A0"/>
                    </a:solidFill>
                  </a:tcPr>
                </a:tc>
                <a:tc>
                  <a:txBody>
                    <a:bodyPr/>
                    <a:lstStyle/>
                    <a:p>
                      <a:pPr algn="ctr"/>
                      <a:r>
                        <a:rPr lang="en-AU" sz="1100" dirty="0"/>
                        <a:t>MP</a:t>
                      </a:r>
                    </a:p>
                    <a:p>
                      <a:pPr algn="ctr"/>
                      <a:r>
                        <a:rPr lang="en-AU" sz="800" dirty="0"/>
                        <a:t>RTC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MDP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Net to Reg </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T1 and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LNSP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NCONUML and Cross Boundary</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Explicit Consent Provided</a:t>
                      </a:r>
                    </a:p>
                  </a:txBody>
                  <a:tcPr marL="82953" marR="82953" marT="41476" marB="41476" anchor="ctr">
                    <a:solidFill>
                      <a:srgbClr val="00B050"/>
                    </a:solidFill>
                  </a:tcPr>
                </a:tc>
                <a:extLst>
                  <a:ext uri="{0D108BD9-81ED-4DB2-BD59-A6C34878D82A}">
                    <a16:rowId xmlns:a16="http://schemas.microsoft.com/office/drawing/2014/main" val="3571802979"/>
                  </a:ext>
                </a:extLst>
              </a:tr>
              <a:tr h="336419">
                <a:tc>
                  <a:txBody>
                    <a:bodyPr/>
                    <a:lstStyle/>
                    <a:p>
                      <a:r>
                        <a:rPr lang="en-AU" sz="1000" b="1" dirty="0">
                          <a:solidFill>
                            <a:schemeClr val="tx1"/>
                          </a:solidFill>
                        </a:rPr>
                        <a:t>Origin</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710169862"/>
                  </a:ext>
                </a:extLst>
              </a:tr>
              <a:tr h="336419">
                <a:tc>
                  <a:txBody>
                    <a:bodyPr/>
                    <a:lstStyle/>
                    <a:p>
                      <a:r>
                        <a:rPr lang="en-AU" sz="1000" b="1" dirty="0">
                          <a:solidFill>
                            <a:schemeClr val="tx1"/>
                          </a:solidFill>
                        </a:rPr>
                        <a:t>PlusES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1079409509"/>
                  </a:ext>
                </a:extLst>
              </a:tr>
              <a:tr h="387113">
                <a:tc>
                  <a:txBody>
                    <a:bodyPr/>
                    <a:lstStyle/>
                    <a:p>
                      <a:r>
                        <a:rPr lang="en-AU" sz="1000" b="1" dirty="0">
                          <a:solidFill>
                            <a:schemeClr val="tx1"/>
                          </a:solidFill>
                        </a:rPr>
                        <a:t>Powerlink</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637854656"/>
                  </a:ext>
                </a:extLst>
              </a:tr>
              <a:tr h="387113">
                <a:tc>
                  <a:txBody>
                    <a:bodyPr/>
                    <a:lstStyle/>
                    <a:p>
                      <a:r>
                        <a:rPr lang="en-AU" sz="1000" b="1" dirty="0">
                          <a:solidFill>
                            <a:schemeClr val="tx1"/>
                          </a:solidFill>
                        </a:rPr>
                        <a:t>Powermetric</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3030859611"/>
                  </a:ext>
                </a:extLst>
              </a:tr>
              <a:tr h="336419">
                <a:tc>
                  <a:txBody>
                    <a:bodyPr/>
                    <a:lstStyle/>
                    <a:p>
                      <a:r>
                        <a:rPr lang="en-AU" sz="1000" b="1" dirty="0">
                          <a:solidFill>
                            <a:schemeClr val="tx1"/>
                          </a:solidFill>
                        </a:rPr>
                        <a:t>SAPN</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4272347907"/>
                  </a:ext>
                </a:extLst>
              </a:tr>
              <a:tr h="336419">
                <a:tc>
                  <a:txBody>
                    <a:bodyPr/>
                    <a:lstStyle/>
                    <a:p>
                      <a:r>
                        <a:rPr lang="en-AU" sz="1000" b="1" dirty="0">
                          <a:solidFill>
                            <a:schemeClr val="tx1"/>
                          </a:solidFill>
                        </a:rPr>
                        <a:t>TasNetworks (DNSP)</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952087411"/>
                  </a:ext>
                </a:extLst>
              </a:tr>
              <a:tr h="336419">
                <a:tc>
                  <a:txBody>
                    <a:bodyPr/>
                    <a:lstStyle/>
                    <a:p>
                      <a:r>
                        <a:rPr lang="en-AU" sz="1000" b="1" dirty="0">
                          <a:solidFill>
                            <a:schemeClr val="tx1"/>
                          </a:solidFill>
                        </a:rPr>
                        <a:t>TasNetworks (TNSP)</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386590017"/>
                  </a:ext>
                </a:extLst>
              </a:tr>
              <a:tr h="336419">
                <a:tc>
                  <a:txBody>
                    <a:bodyPr/>
                    <a:lstStyle/>
                    <a:p>
                      <a:r>
                        <a:rPr lang="en-AU" sz="1000" b="1" dirty="0">
                          <a:solidFill>
                            <a:schemeClr val="tx1"/>
                          </a:solidFill>
                        </a:rPr>
                        <a:t>TransGrid</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52923296"/>
                  </a:ext>
                </a:extLst>
              </a:tr>
              <a:tr h="336419">
                <a:tc>
                  <a:txBody>
                    <a:bodyPr/>
                    <a:lstStyle/>
                    <a:p>
                      <a:r>
                        <a:rPr lang="en-AU" sz="1000" b="1" dirty="0">
                          <a:solidFill>
                            <a:schemeClr val="tx1"/>
                          </a:solidFill>
                        </a:rPr>
                        <a:t>United Energy</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2041359560"/>
                  </a:ext>
                </a:extLst>
              </a:tr>
              <a:tr h="336419">
                <a:tc>
                  <a:txBody>
                    <a:bodyPr/>
                    <a:lstStyle/>
                    <a:p>
                      <a:r>
                        <a:rPr lang="en-AU" sz="1000" b="1" dirty="0">
                          <a:solidFill>
                            <a:schemeClr val="tx1"/>
                          </a:solidFill>
                        </a:rPr>
                        <a:t>Vector</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266237215"/>
                  </a:ext>
                </a:extLst>
              </a:tr>
              <a:tr h="336419">
                <a:tc>
                  <a:txBody>
                    <a:bodyPr/>
                    <a:lstStyle/>
                    <a:p>
                      <a:r>
                        <a:rPr lang="en-AU" sz="1000" b="1" dirty="0">
                          <a:solidFill>
                            <a:schemeClr val="tx1"/>
                          </a:solidFill>
                        </a:rPr>
                        <a:t>Yurika</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3562114436"/>
                  </a:ext>
                </a:extLst>
              </a:tr>
            </a:tbl>
          </a:graphicData>
        </a:graphic>
      </p:graphicFrame>
      <p:sp>
        <p:nvSpPr>
          <p:cNvPr id="8" name="TextBox 7">
            <a:extLst>
              <a:ext uri="{FF2B5EF4-FFF2-40B4-BE49-F238E27FC236}">
                <a16:creationId xmlns:a16="http://schemas.microsoft.com/office/drawing/2014/main" id="{45B0FCA9-1711-4875-ADCF-C1636BA1678D}"/>
              </a:ext>
            </a:extLst>
          </p:cNvPr>
          <p:cNvSpPr txBox="1"/>
          <p:nvPr/>
        </p:nvSpPr>
        <p:spPr>
          <a:xfrm>
            <a:off x="152399" y="6246524"/>
            <a:ext cx="11582401" cy="58477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sz="1600" dirty="0"/>
              <a:t>23 organisations provided AEMO with rollout plan updates, 2 less than last round (17 Plans were subsequently distributed 25 August)</a:t>
            </a:r>
          </a:p>
          <a:p>
            <a:pPr marL="285750" indent="-285750">
              <a:buFont typeface="Arial" panose="020B0604020202020204" pitchFamily="34" charset="0"/>
              <a:buChar char="•"/>
            </a:pPr>
            <a:r>
              <a:rPr lang="en-AU" sz="1600" dirty="0"/>
              <a:t>Last rollout plan update to be requested by AEMO?</a:t>
            </a:r>
          </a:p>
        </p:txBody>
      </p:sp>
    </p:spTree>
    <p:extLst>
      <p:ext uri="{BB962C8B-B14F-4D97-AF65-F5344CB8AC3E}">
        <p14:creationId xmlns:p14="http://schemas.microsoft.com/office/powerpoint/2010/main" val="2445513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F82199-FADA-4D70-AB74-5048C0B4282C}"/>
              </a:ext>
            </a:extLst>
          </p:cNvPr>
          <p:cNvSpPr>
            <a:spLocks noGrp="1"/>
          </p:cNvSpPr>
          <p:nvPr>
            <p:ph type="title"/>
          </p:nvPr>
        </p:nvSpPr>
        <p:spPr/>
        <p:txBody>
          <a:bodyPr/>
          <a:lstStyle/>
          <a:p>
            <a:r>
              <a:rPr lang="en-AU"/>
              <a:t>Meeting Notes</a:t>
            </a:r>
          </a:p>
        </p:txBody>
      </p:sp>
      <p:sp>
        <p:nvSpPr>
          <p:cNvPr id="5" name="Content Placeholder 4">
            <a:extLst>
              <a:ext uri="{FF2B5EF4-FFF2-40B4-BE49-F238E27FC236}">
                <a16:creationId xmlns:a16="http://schemas.microsoft.com/office/drawing/2014/main" id="{7F54AE92-203E-4595-932D-410DA224627B}"/>
              </a:ext>
            </a:extLst>
          </p:cNvPr>
          <p:cNvSpPr>
            <a:spLocks noGrp="1"/>
          </p:cNvSpPr>
          <p:nvPr>
            <p:ph idx="1"/>
          </p:nvPr>
        </p:nvSpPr>
        <p:spPr/>
        <p:txBody>
          <a:bodyPr>
            <a:normAutofit/>
          </a:bodyPr>
          <a:lstStyle/>
          <a:p>
            <a:r>
              <a:rPr lang="en-AU" dirty="0"/>
              <a:t>No questions</a:t>
            </a:r>
          </a:p>
        </p:txBody>
      </p:sp>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17</a:t>
            </a:fld>
            <a:endParaRPr lang="en-AU"/>
          </a:p>
        </p:txBody>
      </p:sp>
    </p:spTree>
    <p:extLst>
      <p:ext uri="{BB962C8B-B14F-4D97-AF65-F5344CB8AC3E}">
        <p14:creationId xmlns:p14="http://schemas.microsoft.com/office/powerpoint/2010/main" val="714053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dirty="0"/>
              <a:t>CATS Transaction Analysis Update</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Paul Lyttle</a:t>
            </a:r>
          </a:p>
        </p:txBody>
      </p:sp>
    </p:spTree>
    <p:extLst>
      <p:ext uri="{BB962C8B-B14F-4D97-AF65-F5344CB8AC3E}">
        <p14:creationId xmlns:p14="http://schemas.microsoft.com/office/powerpoint/2010/main" val="2031515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19</a:t>
            </a:fld>
            <a:endParaRPr lang="en-AU" dirty="0"/>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normAutofit fontScale="90000"/>
          </a:bodyPr>
          <a:lstStyle/>
          <a:p>
            <a:r>
              <a:rPr lang="fr-FR" dirty="0"/>
              <a:t>NCONUML &amp; Cross Boundary Summary</a:t>
            </a:r>
            <a:endParaRPr lang="en-AU" dirty="0"/>
          </a:p>
        </p:txBody>
      </p:sp>
      <p:sp>
        <p:nvSpPr>
          <p:cNvPr id="13" name="TextBox 12">
            <a:extLst>
              <a:ext uri="{FF2B5EF4-FFF2-40B4-BE49-F238E27FC236}">
                <a16:creationId xmlns:a16="http://schemas.microsoft.com/office/drawing/2014/main" id="{C455609F-35EC-4F4A-9973-10B9C6155DB3}"/>
              </a:ext>
            </a:extLst>
          </p:cNvPr>
          <p:cNvSpPr txBox="1"/>
          <p:nvPr/>
        </p:nvSpPr>
        <p:spPr>
          <a:xfrm>
            <a:off x="235528" y="1634445"/>
            <a:ext cx="11694380" cy="9233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The majority of unmetered supplies were scheduled to be set up in August</a:t>
            </a:r>
          </a:p>
          <a:p>
            <a:pPr marL="285750" indent="-285750">
              <a:buFont typeface="Arial" panose="020B0604020202020204" pitchFamily="34" charset="0"/>
              <a:buChar char="•"/>
            </a:pPr>
            <a:r>
              <a:rPr lang="en-AU" dirty="0"/>
              <a:t>There is a reported 28,000 NCONUMLs that will not be activated by 1 Oct 2021 (GS Soft Start)</a:t>
            </a:r>
          </a:p>
          <a:p>
            <a:pPr marL="285750" indent="-285750">
              <a:buFont typeface="Arial" panose="020B0604020202020204" pitchFamily="34" charset="0"/>
              <a:buChar char="•"/>
            </a:pPr>
            <a:r>
              <a:rPr lang="en-AU" dirty="0"/>
              <a:t>There is a reported 37 Cross Boundary connection points that will not be activated by 1 Oct 2021 (GS Soft Start)</a:t>
            </a:r>
          </a:p>
        </p:txBody>
      </p:sp>
      <p:pic>
        <p:nvPicPr>
          <p:cNvPr id="17" name="Picture 16">
            <a:extLst>
              <a:ext uri="{FF2B5EF4-FFF2-40B4-BE49-F238E27FC236}">
                <a16:creationId xmlns:a16="http://schemas.microsoft.com/office/drawing/2014/main" id="{1A8F1036-8344-4854-921A-4E6232BEEF16}"/>
              </a:ext>
            </a:extLst>
          </p:cNvPr>
          <p:cNvPicPr>
            <a:picLocks noChangeAspect="1"/>
          </p:cNvPicPr>
          <p:nvPr/>
        </p:nvPicPr>
        <p:blipFill>
          <a:blip r:embed="rId2"/>
          <a:stretch>
            <a:fillRect/>
          </a:stretch>
        </p:blipFill>
        <p:spPr>
          <a:xfrm>
            <a:off x="1124982" y="2802044"/>
            <a:ext cx="8338450" cy="3191571"/>
          </a:xfrm>
          <a:prstGeom prst="rect">
            <a:avLst/>
          </a:prstGeom>
        </p:spPr>
      </p:pic>
    </p:spTree>
    <p:extLst>
      <p:ext uri="{BB962C8B-B14F-4D97-AF65-F5344CB8AC3E}">
        <p14:creationId xmlns:p14="http://schemas.microsoft.com/office/powerpoint/2010/main" val="3107922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dirty="0"/>
              <a:t>AEMO Competition Law </a:t>
            </a:r>
            <a:br>
              <a:rPr lang="en-AU" sz="4000" dirty="0"/>
            </a:br>
            <a:r>
              <a:rPr lang="en-AU" sz="4000" dirty="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dirty="0"/>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799338" y="5352593"/>
            <a:ext cx="5893416" cy="1253402"/>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dirty="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698046" y="340420"/>
            <a:ext cx="6096000" cy="5151667"/>
          </a:xfrm>
          <a:prstGeom prst="rect">
            <a:avLst/>
          </a:prstGeom>
        </p:spPr>
        <p:txBody>
          <a:bodyPr>
            <a:spAutoFit/>
          </a:bodyPr>
          <a:lstStyle/>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Participants in AEMO discussions </a:t>
            </a:r>
            <a:r>
              <a:rPr lang="en-AU" sz="1200" b="1" dirty="0">
                <a:solidFill>
                  <a:srgbClr val="222324"/>
                </a:solidFill>
                <a:latin typeface="Calibri" panose="020F0502020204030204" pitchFamily="34" charset="0"/>
                <a:cs typeface="Calibri" panose="020F0502020204030204" pitchFamily="34" charset="0"/>
              </a:rPr>
              <a:t>must</a:t>
            </a:r>
            <a:r>
              <a:rPr lang="en-AU" sz="1200" dirty="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Participants in AEMO meetings </a:t>
            </a:r>
            <a:r>
              <a:rPr lang="en-AU" sz="1200" b="1" dirty="0">
                <a:solidFill>
                  <a:srgbClr val="222324"/>
                </a:solidFill>
                <a:latin typeface="Calibri" panose="020F0502020204030204" pitchFamily="34" charset="0"/>
                <a:cs typeface="Calibri" panose="020F0502020204030204" pitchFamily="34" charset="0"/>
              </a:rPr>
              <a:t>must not</a:t>
            </a:r>
            <a:r>
              <a:rPr lang="en-AU" sz="1200" dirty="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dirty="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20</a:t>
            </a:fld>
            <a:endParaRPr lang="en-AU" dirty="0"/>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a:xfrm>
            <a:off x="235528" y="136525"/>
            <a:ext cx="10457872" cy="1189039"/>
          </a:xfrm>
        </p:spPr>
        <p:txBody>
          <a:bodyPr>
            <a:normAutofit fontScale="90000"/>
          </a:bodyPr>
          <a:lstStyle/>
          <a:p>
            <a:r>
              <a:rPr lang="fr-FR" dirty="0"/>
              <a:t>Pre-5MS Commencement Transaction Summary</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5713795" y="2132283"/>
            <a:ext cx="6478205" cy="120032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change requests</a:t>
            </a:r>
          </a:p>
          <a:p>
            <a:pPr marL="285750" indent="-285750">
              <a:buFont typeface="Arial" panose="020B0604020202020204" pitchFamily="34" charset="0"/>
              <a:buChar char="•"/>
            </a:pPr>
            <a:r>
              <a:rPr lang="en-AU" dirty="0"/>
              <a:t>Peak update was scheduled for August 2021 with an estimated 189,000 CRs to be raised</a:t>
            </a:r>
          </a:p>
          <a:p>
            <a:pPr marL="285750" indent="-285750">
              <a:buFont typeface="Arial" panose="020B0604020202020204" pitchFamily="34" charset="0"/>
              <a:buChar char="•"/>
            </a:pPr>
            <a:r>
              <a:rPr lang="en-AU" dirty="0"/>
              <a:t>The majority of the August CRs related to activating NCONUML</a:t>
            </a:r>
          </a:p>
        </p:txBody>
      </p:sp>
      <p:sp>
        <p:nvSpPr>
          <p:cNvPr id="11" name="TextBox 10">
            <a:extLst>
              <a:ext uri="{FF2B5EF4-FFF2-40B4-BE49-F238E27FC236}">
                <a16:creationId xmlns:a16="http://schemas.microsoft.com/office/drawing/2014/main" id="{C558E052-D266-41D1-AC11-8498128FB41C}"/>
              </a:ext>
            </a:extLst>
          </p:cNvPr>
          <p:cNvSpPr txBox="1"/>
          <p:nvPr/>
        </p:nvSpPr>
        <p:spPr>
          <a:xfrm>
            <a:off x="5713795" y="4781410"/>
            <a:ext cx="6370255" cy="9233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5min metering data delivery</a:t>
            </a:r>
          </a:p>
          <a:p>
            <a:pPr marL="285750" indent="-285750">
              <a:buFont typeface="Arial" panose="020B0604020202020204" pitchFamily="34" charset="0"/>
              <a:buChar char="•"/>
            </a:pPr>
            <a:r>
              <a:rPr lang="en-AU" dirty="0"/>
              <a:t>A total of 18,226 Tranche 1 meters estimated to be providing 5min reads by end of September 2021</a:t>
            </a:r>
          </a:p>
        </p:txBody>
      </p:sp>
      <p:pic>
        <p:nvPicPr>
          <p:cNvPr id="5" name="Picture 4">
            <a:extLst>
              <a:ext uri="{FF2B5EF4-FFF2-40B4-BE49-F238E27FC236}">
                <a16:creationId xmlns:a16="http://schemas.microsoft.com/office/drawing/2014/main" id="{27B447C2-8E4C-48EA-932E-80DD9E755C12}"/>
              </a:ext>
            </a:extLst>
          </p:cNvPr>
          <p:cNvPicPr>
            <a:picLocks noChangeAspect="1"/>
          </p:cNvPicPr>
          <p:nvPr/>
        </p:nvPicPr>
        <p:blipFill>
          <a:blip r:embed="rId2"/>
          <a:stretch>
            <a:fillRect/>
          </a:stretch>
        </p:blipFill>
        <p:spPr>
          <a:xfrm>
            <a:off x="473175" y="1770180"/>
            <a:ext cx="4959605" cy="1924536"/>
          </a:xfrm>
          <a:prstGeom prst="rect">
            <a:avLst/>
          </a:prstGeom>
        </p:spPr>
      </p:pic>
      <p:pic>
        <p:nvPicPr>
          <p:cNvPr id="13" name="Picture 12">
            <a:extLst>
              <a:ext uri="{FF2B5EF4-FFF2-40B4-BE49-F238E27FC236}">
                <a16:creationId xmlns:a16="http://schemas.microsoft.com/office/drawing/2014/main" id="{99DBE744-60F4-4743-969B-A015C1C09AB1}"/>
              </a:ext>
            </a:extLst>
          </p:cNvPr>
          <p:cNvPicPr>
            <a:picLocks noChangeAspect="1"/>
          </p:cNvPicPr>
          <p:nvPr/>
        </p:nvPicPr>
        <p:blipFill>
          <a:blip r:embed="rId3"/>
          <a:stretch>
            <a:fillRect/>
          </a:stretch>
        </p:blipFill>
        <p:spPr>
          <a:xfrm>
            <a:off x="473175" y="4239348"/>
            <a:ext cx="4959605" cy="1939182"/>
          </a:xfrm>
          <a:prstGeom prst="rect">
            <a:avLst/>
          </a:prstGeom>
        </p:spPr>
      </p:pic>
    </p:spTree>
    <p:extLst>
      <p:ext uri="{BB962C8B-B14F-4D97-AF65-F5344CB8AC3E}">
        <p14:creationId xmlns:p14="http://schemas.microsoft.com/office/powerpoint/2010/main" val="2572849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21</a:t>
            </a:fld>
            <a:endParaRPr lang="en-AU" dirty="0"/>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Tranche 2 – Consolidated Plan Results</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7336361" y="4420848"/>
            <a:ext cx="4593547" cy="203132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Material CR volumes expected to occur from December 2021</a:t>
            </a:r>
          </a:p>
          <a:p>
            <a:pPr marL="285750" indent="-285750">
              <a:buFont typeface="Arial" panose="020B0604020202020204" pitchFamily="34" charset="0"/>
              <a:buChar char="•"/>
            </a:pPr>
            <a:r>
              <a:rPr lang="en-AU" dirty="0"/>
              <a:t>Peak months are currently expected to be April &amp; July 2022, with ~315,000 CRs expected to be initiated</a:t>
            </a:r>
          </a:p>
          <a:p>
            <a:pPr marL="285750" indent="-285750">
              <a:buFont typeface="Arial" panose="020B0604020202020204" pitchFamily="34" charset="0"/>
              <a:buChar char="•"/>
            </a:pPr>
            <a:r>
              <a:rPr lang="en-AU" dirty="0">
                <a:solidFill>
                  <a:srgbClr val="FF0000"/>
                </a:solidFill>
              </a:rPr>
              <a:t>No material change from July plans</a:t>
            </a:r>
          </a:p>
          <a:p>
            <a:pPr marL="285750" indent="-285750">
              <a:buFont typeface="Arial" panose="020B0604020202020204" pitchFamily="34" charset="0"/>
              <a:buChar char="•"/>
            </a:pPr>
            <a:endParaRPr lang="en-AU" dirty="0"/>
          </a:p>
        </p:txBody>
      </p:sp>
      <p:sp>
        <p:nvSpPr>
          <p:cNvPr id="12" name="TextBox 11">
            <a:extLst>
              <a:ext uri="{FF2B5EF4-FFF2-40B4-BE49-F238E27FC236}">
                <a16:creationId xmlns:a16="http://schemas.microsoft.com/office/drawing/2014/main" id="{5DB28CA7-5F13-4BB2-BB7C-D52DADC3D601}"/>
              </a:ext>
            </a:extLst>
          </p:cNvPr>
          <p:cNvSpPr txBox="1"/>
          <p:nvPr/>
        </p:nvSpPr>
        <p:spPr>
          <a:xfrm>
            <a:off x="7336361" y="1978218"/>
            <a:ext cx="4697388" cy="175432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Material CR volumes expected to occur from November 2021</a:t>
            </a:r>
          </a:p>
          <a:p>
            <a:pPr marL="285750" indent="-285750">
              <a:buFont typeface="Arial" panose="020B0604020202020204" pitchFamily="34" charset="0"/>
              <a:buChar char="•"/>
            </a:pPr>
            <a:r>
              <a:rPr lang="en-AU" dirty="0"/>
              <a:t>Peak month is currently expected to be December 2021, with ~333,000 CRs expected to be initiated</a:t>
            </a:r>
          </a:p>
          <a:p>
            <a:pPr marL="285750" indent="-285750">
              <a:buFont typeface="Arial" panose="020B0604020202020204" pitchFamily="34" charset="0"/>
              <a:buChar char="•"/>
            </a:pPr>
            <a:r>
              <a:rPr lang="en-AU" dirty="0">
                <a:solidFill>
                  <a:srgbClr val="FF0000"/>
                </a:solidFill>
              </a:rPr>
              <a:t>No material change from July plans</a:t>
            </a:r>
          </a:p>
        </p:txBody>
      </p:sp>
      <p:pic>
        <p:nvPicPr>
          <p:cNvPr id="3" name="Picture 2">
            <a:extLst>
              <a:ext uri="{FF2B5EF4-FFF2-40B4-BE49-F238E27FC236}">
                <a16:creationId xmlns:a16="http://schemas.microsoft.com/office/drawing/2014/main" id="{7873CF7C-78C0-40D4-B560-884CE89B1C53}"/>
              </a:ext>
            </a:extLst>
          </p:cNvPr>
          <p:cNvPicPr>
            <a:picLocks noChangeAspect="1"/>
          </p:cNvPicPr>
          <p:nvPr/>
        </p:nvPicPr>
        <p:blipFill>
          <a:blip r:embed="rId2"/>
          <a:stretch>
            <a:fillRect/>
          </a:stretch>
        </p:blipFill>
        <p:spPr>
          <a:xfrm>
            <a:off x="414241" y="4220632"/>
            <a:ext cx="6828814" cy="2137320"/>
          </a:xfrm>
          <a:prstGeom prst="rect">
            <a:avLst/>
          </a:prstGeom>
        </p:spPr>
      </p:pic>
      <p:pic>
        <p:nvPicPr>
          <p:cNvPr id="9" name="Picture 8">
            <a:extLst>
              <a:ext uri="{FF2B5EF4-FFF2-40B4-BE49-F238E27FC236}">
                <a16:creationId xmlns:a16="http://schemas.microsoft.com/office/drawing/2014/main" id="{5DA762C1-C627-4DFA-8D4C-64B07E07061E}"/>
              </a:ext>
            </a:extLst>
          </p:cNvPr>
          <p:cNvPicPr>
            <a:picLocks noChangeAspect="1"/>
          </p:cNvPicPr>
          <p:nvPr/>
        </p:nvPicPr>
        <p:blipFill>
          <a:blip r:embed="rId3"/>
          <a:stretch>
            <a:fillRect/>
          </a:stretch>
        </p:blipFill>
        <p:spPr>
          <a:xfrm>
            <a:off x="414241" y="1811635"/>
            <a:ext cx="6828814" cy="2139695"/>
          </a:xfrm>
          <a:prstGeom prst="rect">
            <a:avLst/>
          </a:prstGeom>
        </p:spPr>
      </p:pic>
    </p:spTree>
    <p:extLst>
      <p:ext uri="{BB962C8B-B14F-4D97-AF65-F5344CB8AC3E}">
        <p14:creationId xmlns:p14="http://schemas.microsoft.com/office/powerpoint/2010/main" val="398156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22</a:t>
            </a:fld>
            <a:endParaRPr lang="en-AU" dirty="0"/>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Post 5MS Consolidated Plan Summary</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6608613" y="1645497"/>
            <a:ext cx="5321295" cy="175432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Estimated Peak to be in April 2022 with ~631,800 CRs expected to be initiated</a:t>
            </a:r>
          </a:p>
          <a:p>
            <a:pPr marL="285750" indent="-285750">
              <a:buFont typeface="Arial" panose="020B0604020202020204" pitchFamily="34" charset="0"/>
              <a:buChar char="•"/>
            </a:pPr>
            <a:r>
              <a:rPr lang="en-AU" dirty="0"/>
              <a:t>Numbers include:</a:t>
            </a:r>
          </a:p>
          <a:p>
            <a:pPr marL="742950" lvl="1" indent="-285750">
              <a:buFont typeface="Arial" panose="020B0604020202020204" pitchFamily="34" charset="0"/>
              <a:buChar char="•"/>
            </a:pPr>
            <a:r>
              <a:rPr lang="en-AU" dirty="0"/>
              <a:t>RTC updates</a:t>
            </a:r>
          </a:p>
          <a:p>
            <a:pPr marL="742950" lvl="1" indent="-285750">
              <a:buFont typeface="Arial" panose="020B0604020202020204" pitchFamily="34" charset="0"/>
              <a:buChar char="•"/>
            </a:pPr>
            <a:r>
              <a:rPr lang="en-AU" dirty="0"/>
              <a:t>Net to Register datastream conversions</a:t>
            </a:r>
          </a:p>
          <a:p>
            <a:pPr marL="285750" indent="-285750">
              <a:buFont typeface="Arial" panose="020B0604020202020204" pitchFamily="34" charset="0"/>
              <a:buChar char="•"/>
            </a:pPr>
            <a:r>
              <a:rPr lang="en-AU" dirty="0">
                <a:solidFill>
                  <a:srgbClr val="FF0000"/>
                </a:solidFill>
              </a:rPr>
              <a:t>No material change from July plans</a:t>
            </a:r>
          </a:p>
        </p:txBody>
      </p:sp>
      <p:sp>
        <p:nvSpPr>
          <p:cNvPr id="11" name="TextBox 10">
            <a:extLst>
              <a:ext uri="{FF2B5EF4-FFF2-40B4-BE49-F238E27FC236}">
                <a16:creationId xmlns:a16="http://schemas.microsoft.com/office/drawing/2014/main" id="{C558E052-D266-41D1-AC11-8498128FB41C}"/>
              </a:ext>
            </a:extLst>
          </p:cNvPr>
          <p:cNvSpPr txBox="1"/>
          <p:nvPr/>
        </p:nvSpPr>
        <p:spPr>
          <a:xfrm>
            <a:off x="6608612" y="4833585"/>
            <a:ext cx="5583387" cy="9233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A total of ~2,725,000 meters estimated to be providing 5min reads by December 2022</a:t>
            </a:r>
          </a:p>
          <a:p>
            <a:pPr marL="285750" indent="-285750">
              <a:buFont typeface="Arial" panose="020B0604020202020204" pitchFamily="34" charset="0"/>
              <a:buChar char="•"/>
            </a:pPr>
            <a:r>
              <a:rPr lang="en-AU" dirty="0">
                <a:solidFill>
                  <a:srgbClr val="FF0000"/>
                </a:solidFill>
              </a:rPr>
              <a:t>No material change from July plans</a:t>
            </a:r>
          </a:p>
        </p:txBody>
      </p:sp>
      <p:pic>
        <p:nvPicPr>
          <p:cNvPr id="5" name="Picture 4">
            <a:extLst>
              <a:ext uri="{FF2B5EF4-FFF2-40B4-BE49-F238E27FC236}">
                <a16:creationId xmlns:a16="http://schemas.microsoft.com/office/drawing/2014/main" id="{2046CDBE-54B1-43E0-83DD-A781B549F98F}"/>
              </a:ext>
            </a:extLst>
          </p:cNvPr>
          <p:cNvPicPr>
            <a:picLocks noChangeAspect="1"/>
          </p:cNvPicPr>
          <p:nvPr/>
        </p:nvPicPr>
        <p:blipFill>
          <a:blip r:embed="rId2"/>
          <a:stretch>
            <a:fillRect/>
          </a:stretch>
        </p:blipFill>
        <p:spPr>
          <a:xfrm>
            <a:off x="466533" y="1620442"/>
            <a:ext cx="5877117" cy="1950752"/>
          </a:xfrm>
          <a:prstGeom prst="rect">
            <a:avLst/>
          </a:prstGeom>
        </p:spPr>
      </p:pic>
      <p:pic>
        <p:nvPicPr>
          <p:cNvPr id="12" name="Picture 11">
            <a:extLst>
              <a:ext uri="{FF2B5EF4-FFF2-40B4-BE49-F238E27FC236}">
                <a16:creationId xmlns:a16="http://schemas.microsoft.com/office/drawing/2014/main" id="{B7DF0A4A-8C8D-40F0-A2E5-4A6AB5C22E01}"/>
              </a:ext>
            </a:extLst>
          </p:cNvPr>
          <p:cNvPicPr>
            <a:picLocks noChangeAspect="1"/>
          </p:cNvPicPr>
          <p:nvPr/>
        </p:nvPicPr>
        <p:blipFill>
          <a:blip r:embed="rId3"/>
          <a:stretch>
            <a:fillRect/>
          </a:stretch>
        </p:blipFill>
        <p:spPr>
          <a:xfrm>
            <a:off x="466533" y="4080564"/>
            <a:ext cx="5877117" cy="2275786"/>
          </a:xfrm>
          <a:prstGeom prst="rect">
            <a:avLst/>
          </a:prstGeom>
        </p:spPr>
      </p:pic>
    </p:spTree>
    <p:extLst>
      <p:ext uri="{BB962C8B-B14F-4D97-AF65-F5344CB8AC3E}">
        <p14:creationId xmlns:p14="http://schemas.microsoft.com/office/powerpoint/2010/main" val="1691845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F82199-FADA-4D70-AB74-5048C0B4282C}"/>
              </a:ext>
            </a:extLst>
          </p:cNvPr>
          <p:cNvSpPr>
            <a:spLocks noGrp="1"/>
          </p:cNvSpPr>
          <p:nvPr>
            <p:ph type="title"/>
          </p:nvPr>
        </p:nvSpPr>
        <p:spPr/>
        <p:txBody>
          <a:bodyPr/>
          <a:lstStyle/>
          <a:p>
            <a:r>
              <a:rPr lang="en-AU"/>
              <a:t>Meeting Notes</a:t>
            </a:r>
          </a:p>
        </p:txBody>
      </p:sp>
      <p:sp>
        <p:nvSpPr>
          <p:cNvPr id="5" name="Content Placeholder 4">
            <a:extLst>
              <a:ext uri="{FF2B5EF4-FFF2-40B4-BE49-F238E27FC236}">
                <a16:creationId xmlns:a16="http://schemas.microsoft.com/office/drawing/2014/main" id="{7F54AE92-203E-4595-932D-410DA224627B}"/>
              </a:ext>
            </a:extLst>
          </p:cNvPr>
          <p:cNvSpPr>
            <a:spLocks noGrp="1"/>
          </p:cNvSpPr>
          <p:nvPr>
            <p:ph idx="1"/>
          </p:nvPr>
        </p:nvSpPr>
        <p:spPr/>
        <p:txBody>
          <a:bodyPr>
            <a:normAutofit/>
          </a:bodyPr>
          <a:lstStyle/>
          <a:p>
            <a:r>
              <a:rPr lang="en-AU" dirty="0"/>
              <a:t>No questions</a:t>
            </a:r>
          </a:p>
          <a:p>
            <a:pPr lvl="1"/>
            <a:endParaRPr lang="en-AU" dirty="0"/>
          </a:p>
        </p:txBody>
      </p:sp>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23</a:t>
            </a:fld>
            <a:endParaRPr lang="en-AU"/>
          </a:p>
        </p:txBody>
      </p:sp>
    </p:spTree>
    <p:extLst>
      <p:ext uri="{BB962C8B-B14F-4D97-AF65-F5344CB8AC3E}">
        <p14:creationId xmlns:p14="http://schemas.microsoft.com/office/powerpoint/2010/main" val="1027493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dirty="0"/>
              <a:t>MTP Update</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a:t>
            </a:r>
          </a:p>
        </p:txBody>
      </p:sp>
    </p:spTree>
    <p:extLst>
      <p:ext uri="{BB962C8B-B14F-4D97-AF65-F5344CB8AC3E}">
        <p14:creationId xmlns:p14="http://schemas.microsoft.com/office/powerpoint/2010/main" val="857893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b="1" dirty="0">
                <a:ea typeface="+mj-lt"/>
                <a:cs typeface="+mj-lt"/>
              </a:rPr>
              <a:t>Activities Now Deemed Completed</a:t>
            </a:r>
            <a:endParaRPr lang="en-US" dirty="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25</a:t>
            </a:fld>
            <a:endParaRPr lang="en-AU" dirty="0"/>
          </a:p>
        </p:txBody>
      </p:sp>
      <p:graphicFrame>
        <p:nvGraphicFramePr>
          <p:cNvPr id="5" name="Table 4">
            <a:extLst>
              <a:ext uri="{FF2B5EF4-FFF2-40B4-BE49-F238E27FC236}">
                <a16:creationId xmlns:a16="http://schemas.microsoft.com/office/drawing/2014/main" id="{AB4430C9-8CC2-4BA7-A1E8-CA35DB119946}"/>
              </a:ext>
            </a:extLst>
          </p:cNvPr>
          <p:cNvGraphicFramePr>
            <a:graphicFrameLocks/>
          </p:cNvGraphicFramePr>
          <p:nvPr>
            <p:extLst>
              <p:ext uri="{D42A27DB-BD31-4B8C-83A1-F6EECF244321}">
                <p14:modId xmlns:p14="http://schemas.microsoft.com/office/powerpoint/2010/main" val="110817692"/>
              </p:ext>
            </p:extLst>
          </p:nvPr>
        </p:nvGraphicFramePr>
        <p:xfrm>
          <a:off x="78827" y="1596258"/>
          <a:ext cx="12029391" cy="5171955"/>
        </p:xfrm>
        <a:graphic>
          <a:graphicData uri="http://schemas.openxmlformats.org/drawingml/2006/table">
            <a:tbl>
              <a:tblPr firstRow="1" bandRow="1">
                <a:tableStyleId>{5C22544A-7EE6-4342-B048-85BDC9FD1C3A}</a:tableStyleId>
              </a:tblPr>
              <a:tblGrid>
                <a:gridCol w="8147859">
                  <a:extLst>
                    <a:ext uri="{9D8B030D-6E8A-4147-A177-3AD203B41FA5}">
                      <a16:colId xmlns:a16="http://schemas.microsoft.com/office/drawing/2014/main" val="116888471"/>
                    </a:ext>
                  </a:extLst>
                </a:gridCol>
                <a:gridCol w="1803180">
                  <a:extLst>
                    <a:ext uri="{9D8B030D-6E8A-4147-A177-3AD203B41FA5}">
                      <a16:colId xmlns:a16="http://schemas.microsoft.com/office/drawing/2014/main" val="4048816944"/>
                    </a:ext>
                  </a:extLst>
                </a:gridCol>
                <a:gridCol w="2078352">
                  <a:extLst>
                    <a:ext uri="{9D8B030D-6E8A-4147-A177-3AD203B41FA5}">
                      <a16:colId xmlns:a16="http://schemas.microsoft.com/office/drawing/2014/main" val="2964596239"/>
                    </a:ext>
                  </a:extLst>
                </a:gridCol>
              </a:tblGrid>
              <a:tr h="336419">
                <a:tc>
                  <a:txBody>
                    <a:bodyPr/>
                    <a:lstStyle/>
                    <a:p>
                      <a:pPr algn="ctr"/>
                      <a:r>
                        <a:rPr lang="en-AU" sz="1400" dirty="0">
                          <a:latin typeface="+mj-lt"/>
                        </a:rPr>
                        <a:t>Description</a:t>
                      </a:r>
                    </a:p>
                  </a:txBody>
                  <a:tcPr marL="82953" marR="82953" marT="41476" marB="41476">
                    <a:solidFill>
                      <a:schemeClr val="accent2"/>
                    </a:solidFill>
                  </a:tcPr>
                </a:tc>
                <a:tc>
                  <a:txBody>
                    <a:bodyPr/>
                    <a:lstStyle/>
                    <a:p>
                      <a:pPr algn="ctr"/>
                      <a:r>
                        <a:rPr lang="en-AU" sz="1400" dirty="0">
                          <a:latin typeface="+mj-lt"/>
                        </a:rPr>
                        <a:t>Date</a:t>
                      </a:r>
                    </a:p>
                  </a:txBody>
                  <a:tcPr marL="82953" marR="82953" marT="41476" marB="41476">
                    <a:solidFill>
                      <a:schemeClr val="accent2"/>
                    </a:solidFill>
                  </a:tcPr>
                </a:tc>
                <a:tc>
                  <a:txBody>
                    <a:bodyPr/>
                    <a:lstStyle/>
                    <a:p>
                      <a:pPr lvl="0" algn="ctr">
                        <a:buNone/>
                      </a:pPr>
                      <a:r>
                        <a:rPr lang="en-AU" sz="1400" b="1" i="0" u="none" strike="noStrike" noProof="0" dirty="0">
                          <a:latin typeface="+mj-lt"/>
                        </a:rPr>
                        <a:t>Activity ID</a:t>
                      </a:r>
                      <a:endParaRPr lang="en-US" sz="1400" b="1" i="0" u="none" strike="noStrike" noProof="0" dirty="0">
                        <a:latin typeface="+mj-lt"/>
                      </a:endParaRPr>
                    </a:p>
                  </a:txBody>
                  <a:tcPr marL="82953" marR="82953" marT="41476" marB="41476">
                    <a:solidFill>
                      <a:schemeClr val="accent2"/>
                    </a:solidFill>
                  </a:tcPr>
                </a:tc>
                <a:extLst>
                  <a:ext uri="{0D108BD9-81ED-4DB2-BD59-A6C34878D82A}">
                    <a16:rowId xmlns:a16="http://schemas.microsoft.com/office/drawing/2014/main" val="2493088496"/>
                  </a:ext>
                </a:extLst>
              </a:tr>
              <a:tr h="414764">
                <a:tc>
                  <a:txBody>
                    <a:bodyPr/>
                    <a:lstStyle/>
                    <a:p>
                      <a:pPr lvl="0">
                        <a:buNone/>
                      </a:pPr>
                      <a:r>
                        <a:rPr lang="en-AU" sz="1400" dirty="0">
                          <a:solidFill>
                            <a:schemeClr val="bg1"/>
                          </a:solidFill>
                        </a:rPr>
                        <a:t>MCs, for any registered ‘Special Site’, update and distribute algorithms adjusted for introduction of 5min interval length to AEMO, FRMP and LNSP for approval.</a:t>
                      </a:r>
                    </a:p>
                  </a:txBody>
                  <a:tcPr marL="82953" marR="82953" marT="41476" marB="41476">
                    <a:solidFill>
                      <a:srgbClr val="00B050"/>
                    </a:solidFill>
                  </a:tcPr>
                </a:tc>
                <a:tc>
                  <a:txBody>
                    <a:bodyPr/>
                    <a:lstStyle/>
                    <a:p>
                      <a:pPr marL="0" marR="0" lvl="0" indent="0" algn="ctr" rtl="0">
                        <a:lnSpc>
                          <a:spcPct val="100000"/>
                        </a:lnSpc>
                        <a:spcBef>
                          <a:spcPts val="0"/>
                        </a:spcBef>
                        <a:spcAft>
                          <a:spcPts val="0"/>
                        </a:spcAft>
                        <a:buClrTx/>
                        <a:buSzTx/>
                        <a:buFontTx/>
                        <a:buNone/>
                      </a:pPr>
                      <a:r>
                        <a:rPr lang="en-AU" sz="1400" kern="1200" dirty="0">
                          <a:solidFill>
                            <a:schemeClr val="bg1"/>
                          </a:solidFill>
                          <a:latin typeface="+mn-lt"/>
                          <a:ea typeface="+mn-ea"/>
                          <a:cs typeface="+mn-cs"/>
                        </a:rPr>
                        <a:t>By 31 August 2021</a:t>
                      </a:r>
                    </a:p>
                  </a:txBody>
                  <a:tcPr marL="82953" marR="82953" marT="41476" marB="41476">
                    <a:solidFill>
                      <a:srgbClr val="00B050"/>
                    </a:solidFill>
                  </a:tcPr>
                </a:tc>
                <a:tc>
                  <a:txBody>
                    <a:bodyPr/>
                    <a:lstStyle/>
                    <a:p>
                      <a:pPr lvl="0">
                        <a:buNone/>
                      </a:pPr>
                      <a:r>
                        <a:rPr lang="en-US" sz="1400" dirty="0">
                          <a:solidFill>
                            <a:schemeClr val="bg1"/>
                          </a:solidFill>
                        </a:rPr>
                        <a:t>A31</a:t>
                      </a:r>
                    </a:p>
                  </a:txBody>
                  <a:tcPr marL="82953" marR="82953" marT="41476" marB="41476">
                    <a:solidFill>
                      <a:srgbClr val="00B050"/>
                    </a:solidFill>
                  </a:tcPr>
                </a:tc>
                <a:extLst>
                  <a:ext uri="{0D108BD9-81ED-4DB2-BD59-A6C34878D82A}">
                    <a16:rowId xmlns:a16="http://schemas.microsoft.com/office/drawing/2014/main" val="2591351300"/>
                  </a:ext>
                </a:extLst>
              </a:tr>
              <a:tr h="414764">
                <a:tc>
                  <a:txBody>
                    <a:bodyPr/>
                    <a:lstStyle/>
                    <a:p>
                      <a:pPr lvl="0">
                        <a:buNone/>
                      </a:pPr>
                      <a:r>
                        <a:rPr lang="en-AU" sz="1400" dirty="0">
                          <a:solidFill>
                            <a:schemeClr val="bg1"/>
                          </a:solidFill>
                        </a:rPr>
                        <a:t>MDPs to create/activate export and import datastreams in CNDS table (reminder of 1 Oct Net to Register obligations)</a:t>
                      </a:r>
                    </a:p>
                  </a:txBody>
                  <a:tcPr marL="82953" marR="82953" marT="41476" marB="41476">
                    <a:solidFill>
                      <a:srgbClr val="00B050"/>
                    </a:solidFill>
                  </a:tcPr>
                </a:tc>
                <a:tc>
                  <a:txBody>
                    <a:bodyPr/>
                    <a:lstStyle/>
                    <a:p>
                      <a:pPr marL="0" marR="0" lvl="0" indent="0" algn="ctr" rtl="0">
                        <a:lnSpc>
                          <a:spcPct val="100000"/>
                        </a:lnSpc>
                        <a:spcBef>
                          <a:spcPts val="0"/>
                        </a:spcBef>
                        <a:spcAft>
                          <a:spcPts val="0"/>
                        </a:spcAft>
                        <a:buClrTx/>
                        <a:buSzTx/>
                        <a:buFontTx/>
                        <a:buNone/>
                      </a:pPr>
                      <a:r>
                        <a:rPr lang="en-AU" sz="1400" kern="1200" dirty="0">
                          <a:solidFill>
                            <a:schemeClr val="bg1"/>
                          </a:solidFill>
                          <a:latin typeface="+mn-lt"/>
                          <a:ea typeface="+mn-ea"/>
                          <a:cs typeface="+mn-cs"/>
                        </a:rPr>
                        <a:t>By 31 August 2021</a:t>
                      </a:r>
                    </a:p>
                  </a:txBody>
                  <a:tcPr marL="82953" marR="82953" marT="41476" marB="41476">
                    <a:solidFill>
                      <a:srgbClr val="00B050"/>
                    </a:solidFill>
                  </a:tcPr>
                </a:tc>
                <a:tc>
                  <a:txBody>
                    <a:bodyPr/>
                    <a:lstStyle/>
                    <a:p>
                      <a:pPr lvl="0">
                        <a:buNone/>
                      </a:pPr>
                      <a:r>
                        <a:rPr lang="en-US" sz="1400" dirty="0">
                          <a:solidFill>
                            <a:schemeClr val="bg1"/>
                          </a:solidFill>
                        </a:rPr>
                        <a:t>A36, A40, A45, A51</a:t>
                      </a:r>
                    </a:p>
                  </a:txBody>
                  <a:tcPr marL="82953" marR="82953" marT="41476" marB="41476">
                    <a:solidFill>
                      <a:srgbClr val="00B050"/>
                    </a:solidFill>
                  </a:tcPr>
                </a:tc>
                <a:extLst>
                  <a:ext uri="{0D108BD9-81ED-4DB2-BD59-A6C34878D82A}">
                    <a16:rowId xmlns:a16="http://schemas.microsoft.com/office/drawing/2014/main" val="94929314"/>
                  </a:ext>
                </a:extLst>
              </a:tr>
              <a:tr h="414764">
                <a:tc>
                  <a:txBody>
                    <a:bodyPr/>
                    <a:lstStyle/>
                    <a:p>
                      <a:pPr lvl="0">
                        <a:buNone/>
                      </a:pPr>
                      <a:r>
                        <a:rPr lang="en-AU" sz="1400" dirty="0">
                          <a:solidFill>
                            <a:schemeClr val="bg1"/>
                          </a:solidFill>
                        </a:rPr>
                        <a:t>MPs to complete data cleanse to ensure, the RegisterID  matches the content of the ‘Suffix’ within the CATS_REGISTER_IDENTIFIER table</a:t>
                      </a:r>
                    </a:p>
                  </a:txBody>
                  <a:tcPr marL="82953" marR="82953" marT="41476" marB="41476">
                    <a:solidFill>
                      <a:srgbClr val="00B050"/>
                    </a:solidFill>
                  </a:tcPr>
                </a:tc>
                <a:tc>
                  <a:txBody>
                    <a:bodyPr/>
                    <a:lstStyle/>
                    <a:p>
                      <a:pPr marL="0" marR="0" lvl="0" indent="0" algn="ctr" rtl="0">
                        <a:lnSpc>
                          <a:spcPct val="100000"/>
                        </a:lnSpc>
                        <a:spcBef>
                          <a:spcPts val="0"/>
                        </a:spcBef>
                        <a:spcAft>
                          <a:spcPts val="0"/>
                        </a:spcAft>
                        <a:buClrTx/>
                        <a:buSzTx/>
                        <a:buFontTx/>
                        <a:buNone/>
                      </a:pPr>
                      <a:r>
                        <a:rPr lang="en-AU" sz="1400" kern="1200" dirty="0">
                          <a:solidFill>
                            <a:schemeClr val="bg1"/>
                          </a:solidFill>
                          <a:latin typeface="+mn-lt"/>
                          <a:ea typeface="+mn-ea"/>
                          <a:cs typeface="+mn-cs"/>
                        </a:rPr>
                        <a:t>By 31 August 2021</a:t>
                      </a:r>
                    </a:p>
                  </a:txBody>
                  <a:tcPr marL="82953" marR="82953" marT="41476" marB="41476">
                    <a:solidFill>
                      <a:srgbClr val="00B050"/>
                    </a:solidFill>
                  </a:tcPr>
                </a:tc>
                <a:tc>
                  <a:txBody>
                    <a:bodyPr/>
                    <a:lstStyle/>
                    <a:p>
                      <a:pPr lvl="0">
                        <a:buNone/>
                      </a:pPr>
                      <a:r>
                        <a:rPr lang="en-US" sz="1400" dirty="0">
                          <a:solidFill>
                            <a:schemeClr val="bg1"/>
                          </a:solidFill>
                        </a:rPr>
                        <a:t>A36a, A40a, A45a</a:t>
                      </a:r>
                    </a:p>
                  </a:txBody>
                  <a:tcPr marL="82953" marR="82953" marT="41476" marB="41476">
                    <a:solidFill>
                      <a:srgbClr val="00B050"/>
                    </a:solidFill>
                  </a:tcPr>
                </a:tc>
                <a:extLst>
                  <a:ext uri="{0D108BD9-81ED-4DB2-BD59-A6C34878D82A}">
                    <a16:rowId xmlns:a16="http://schemas.microsoft.com/office/drawing/2014/main" val="457089753"/>
                  </a:ext>
                </a:extLst>
              </a:tr>
              <a:tr h="414764">
                <a:tc>
                  <a:txBody>
                    <a:bodyPr/>
                    <a:lstStyle/>
                    <a:p>
                      <a:pPr lvl="0">
                        <a:buNone/>
                      </a:pPr>
                      <a:r>
                        <a:rPr lang="en-AU" sz="1400" dirty="0">
                          <a:solidFill>
                            <a:schemeClr val="bg1"/>
                          </a:solidFill>
                        </a:rPr>
                        <a:t>MDPs to update Type 7 datastreams in MSATS</a:t>
                      </a:r>
                    </a:p>
                  </a:txBody>
                  <a:tcPr marL="82953" marR="82953" marT="41476" marB="41476">
                    <a:solidFill>
                      <a:srgbClr val="00B050"/>
                    </a:solidFill>
                  </a:tcPr>
                </a:tc>
                <a:tc>
                  <a:txBody>
                    <a:bodyPr/>
                    <a:lstStyle/>
                    <a:p>
                      <a:pPr marL="0" marR="0" lvl="0" indent="0" algn="ctr" defTabSz="914400" rtl="0">
                        <a:lnSpc>
                          <a:spcPct val="100000"/>
                        </a:lnSpc>
                        <a:spcBef>
                          <a:spcPts val="0"/>
                        </a:spcBef>
                        <a:spcAft>
                          <a:spcPts val="0"/>
                        </a:spcAft>
                        <a:buClrTx/>
                        <a:buSzTx/>
                        <a:buFontTx/>
                        <a:buNone/>
                        <a:tabLst/>
                        <a:defRPr/>
                      </a:pPr>
                      <a:r>
                        <a:rPr lang="en-AU" sz="1400" kern="1200" dirty="0">
                          <a:solidFill>
                            <a:schemeClr val="bg1"/>
                          </a:solidFill>
                          <a:latin typeface="+mn-lt"/>
                          <a:ea typeface="+mn-ea"/>
                          <a:cs typeface="+mn-cs"/>
                        </a:rPr>
                        <a:t>By 31 August 2021</a:t>
                      </a:r>
                    </a:p>
                  </a:txBody>
                  <a:tcPr marL="82953" marR="82953" marT="41476" marB="41476">
                    <a:solidFill>
                      <a:srgbClr val="00B050"/>
                    </a:solidFill>
                  </a:tcPr>
                </a:tc>
                <a:tc>
                  <a:txBody>
                    <a:bodyPr/>
                    <a:lstStyle/>
                    <a:p>
                      <a:pPr lvl="0">
                        <a:buNone/>
                      </a:pPr>
                      <a:r>
                        <a:rPr lang="en-US" sz="1400" dirty="0">
                          <a:solidFill>
                            <a:schemeClr val="bg1"/>
                          </a:solidFill>
                        </a:rPr>
                        <a:t>A83</a:t>
                      </a:r>
                    </a:p>
                  </a:txBody>
                  <a:tcPr marL="82953" marR="82953" marT="41476" marB="41476">
                    <a:solidFill>
                      <a:srgbClr val="00B050"/>
                    </a:solidFill>
                  </a:tcPr>
                </a:tc>
                <a:extLst>
                  <a:ext uri="{0D108BD9-81ED-4DB2-BD59-A6C34878D82A}">
                    <a16:rowId xmlns:a16="http://schemas.microsoft.com/office/drawing/2014/main" val="373028162"/>
                  </a:ext>
                </a:extLst>
              </a:tr>
              <a:tr h="414764">
                <a:tc>
                  <a:txBody>
                    <a:bodyPr/>
                    <a:lstStyle/>
                    <a:p>
                      <a:pPr lvl="0">
                        <a:buNone/>
                      </a:pPr>
                      <a:r>
                        <a:rPr lang="en-AU" sz="1400" dirty="0">
                          <a:solidFill>
                            <a:schemeClr val="bg1"/>
                          </a:solidFill>
                        </a:rPr>
                        <a:t>DNSPs and AEMO - Cross boundary supplies: create cross boundary NMIs, datastreams and registers; DNSPs to provide cross boundary information to AEMO; AEMO to provide TNI2 values; DNSPs to update TNI fields with TNI2 values</a:t>
                      </a:r>
                      <a:endParaRPr lang="en-US" dirty="0">
                        <a:solidFill>
                          <a:schemeClr val="bg1"/>
                        </a:solidFill>
                      </a:endParaRPr>
                    </a:p>
                  </a:txBody>
                  <a:tcPr marL="82953" marR="82953" marT="41475" marB="41475">
                    <a:solidFill>
                      <a:srgbClr val="00B050"/>
                    </a:solidFill>
                  </a:tcPr>
                </a:tc>
                <a:tc>
                  <a:txBody>
                    <a:bodyPr/>
                    <a:lstStyle/>
                    <a:p>
                      <a:pPr marL="0" marR="0" lvl="0" indent="0" algn="ctr" rtl="0">
                        <a:lnSpc>
                          <a:spcPct val="100000"/>
                        </a:lnSpc>
                        <a:spcBef>
                          <a:spcPts val="0"/>
                        </a:spcBef>
                        <a:spcAft>
                          <a:spcPts val="0"/>
                        </a:spcAft>
                        <a:buClrTx/>
                        <a:buSzTx/>
                        <a:buFontTx/>
                        <a:buNone/>
                      </a:pPr>
                      <a:r>
                        <a:rPr lang="en-AU" sz="1400" kern="1200" dirty="0">
                          <a:solidFill>
                            <a:schemeClr val="bg1"/>
                          </a:solidFill>
                          <a:latin typeface="+mn-lt"/>
                          <a:ea typeface="+mn-ea"/>
                          <a:cs typeface="+mn-cs"/>
                        </a:rPr>
                        <a:t>By 31 August 2021</a:t>
                      </a:r>
                      <a:endParaRPr lang="en-US" dirty="0">
                        <a:solidFill>
                          <a:schemeClr val="bg1"/>
                        </a:solidFill>
                      </a:endParaRPr>
                    </a:p>
                  </a:txBody>
                  <a:tcPr marL="82953" marR="82953" marT="41475" marB="41475">
                    <a:solidFill>
                      <a:srgbClr val="00B050"/>
                    </a:solidFill>
                  </a:tcPr>
                </a:tc>
                <a:tc>
                  <a:txBody>
                    <a:bodyPr/>
                    <a:lstStyle/>
                    <a:p>
                      <a:pPr lvl="0">
                        <a:buNone/>
                      </a:pPr>
                      <a:r>
                        <a:rPr lang="en-US" sz="1400" dirty="0">
                          <a:solidFill>
                            <a:schemeClr val="bg1"/>
                          </a:solidFill>
                        </a:rPr>
                        <a:t>A95, A96, A97, A95b, A97a, A97b</a:t>
                      </a:r>
                      <a:endParaRPr lang="en-US" dirty="0">
                        <a:solidFill>
                          <a:schemeClr val="bg1"/>
                        </a:solidFill>
                      </a:endParaRPr>
                    </a:p>
                  </a:txBody>
                  <a:tcPr marL="82953" marR="82953" marT="41475" marB="41475">
                    <a:solidFill>
                      <a:srgbClr val="00B050"/>
                    </a:solidFill>
                  </a:tcPr>
                </a:tc>
                <a:extLst>
                  <a:ext uri="{0D108BD9-81ED-4DB2-BD59-A6C34878D82A}">
                    <a16:rowId xmlns:a16="http://schemas.microsoft.com/office/drawing/2014/main" val="4137097546"/>
                  </a:ext>
                </a:extLst>
              </a:tr>
              <a:tr h="414764">
                <a:tc>
                  <a:txBody>
                    <a:bodyPr/>
                    <a:lstStyle/>
                    <a:p>
                      <a:pPr lvl="0">
                        <a:buNone/>
                      </a:pPr>
                      <a:r>
                        <a:rPr lang="en-AU" sz="1400" dirty="0">
                          <a:solidFill>
                            <a:schemeClr val="bg1"/>
                          </a:solidFill>
                        </a:rPr>
                        <a:t>DNSPs, MDPs and MPs - Create NCONUML NMIs, datastreams and registers</a:t>
                      </a:r>
                      <a:endParaRPr lang="en-US" dirty="0">
                        <a:solidFill>
                          <a:schemeClr val="bg1"/>
                        </a:solidFill>
                      </a:endParaRPr>
                    </a:p>
                  </a:txBody>
                  <a:tcPr marL="82953" marR="82953" marT="41475" marB="41475">
                    <a:solidFill>
                      <a:srgbClr val="00B050"/>
                    </a:solidFill>
                  </a:tcPr>
                </a:tc>
                <a:tc>
                  <a:txBody>
                    <a:bodyPr/>
                    <a:lstStyle/>
                    <a:p>
                      <a:pPr marL="0" marR="0" lvl="0" indent="0" algn="ctr" rtl="0">
                        <a:lnSpc>
                          <a:spcPct val="100000"/>
                        </a:lnSpc>
                        <a:spcBef>
                          <a:spcPts val="0"/>
                        </a:spcBef>
                        <a:spcAft>
                          <a:spcPts val="0"/>
                        </a:spcAft>
                        <a:buClrTx/>
                        <a:buSzTx/>
                        <a:buFontTx/>
                        <a:buNone/>
                      </a:pPr>
                      <a:r>
                        <a:rPr lang="en-AU" sz="1400" kern="1200" dirty="0">
                          <a:solidFill>
                            <a:schemeClr val="bg1"/>
                          </a:solidFill>
                          <a:latin typeface="+mn-lt"/>
                          <a:ea typeface="+mn-ea"/>
                          <a:cs typeface="+mn-cs"/>
                        </a:rPr>
                        <a:t>By 31 August 2021</a:t>
                      </a:r>
                      <a:endParaRPr lang="en-US" dirty="0">
                        <a:solidFill>
                          <a:schemeClr val="bg1"/>
                        </a:solidFill>
                      </a:endParaRPr>
                    </a:p>
                  </a:txBody>
                  <a:tcPr marL="82953" marR="82953" marT="41475" marB="41475">
                    <a:solidFill>
                      <a:srgbClr val="00B050"/>
                    </a:solidFill>
                  </a:tcPr>
                </a:tc>
                <a:tc>
                  <a:txBody>
                    <a:bodyPr/>
                    <a:lstStyle/>
                    <a:p>
                      <a:pPr lvl="0">
                        <a:buNone/>
                      </a:pPr>
                      <a:r>
                        <a:rPr lang="en-US" sz="1400" dirty="0">
                          <a:solidFill>
                            <a:schemeClr val="bg1"/>
                          </a:solidFill>
                        </a:rPr>
                        <a:t>A99, A100, A101</a:t>
                      </a:r>
                      <a:endParaRPr lang="en-US" dirty="0">
                        <a:solidFill>
                          <a:schemeClr val="bg1"/>
                        </a:solidFill>
                      </a:endParaRPr>
                    </a:p>
                  </a:txBody>
                  <a:tcPr marL="82953" marR="82953" marT="41475" marB="41475">
                    <a:solidFill>
                      <a:srgbClr val="00B050"/>
                    </a:solidFill>
                  </a:tcPr>
                </a:tc>
                <a:extLst>
                  <a:ext uri="{0D108BD9-81ED-4DB2-BD59-A6C34878D82A}">
                    <a16:rowId xmlns:a16="http://schemas.microsoft.com/office/drawing/2014/main" val="3523617054"/>
                  </a:ext>
                </a:extLst>
              </a:tr>
              <a:tr h="414764">
                <a:tc>
                  <a:txBody>
                    <a:bodyPr/>
                    <a:lstStyle/>
                    <a:p>
                      <a:pPr lvl="0">
                        <a:buNone/>
                      </a:pPr>
                      <a:r>
                        <a:rPr lang="en-AU" sz="1400" dirty="0">
                          <a:solidFill>
                            <a:schemeClr val="bg1"/>
                          </a:solidFill>
                        </a:rPr>
                        <a:t>DNSPs and AEMO - Update NMIs with new NMI Classification codes as required</a:t>
                      </a:r>
                      <a:endParaRPr lang="en-US" dirty="0">
                        <a:solidFill>
                          <a:schemeClr val="bg1"/>
                        </a:solidFill>
                      </a:endParaRPr>
                    </a:p>
                  </a:txBody>
                  <a:tcPr marL="82953" marR="82953" marT="41475" marB="41475">
                    <a:solidFill>
                      <a:srgbClr val="00B050"/>
                    </a:solidFill>
                  </a:tcPr>
                </a:tc>
                <a:tc>
                  <a:txBody>
                    <a:bodyPr/>
                    <a:lstStyle/>
                    <a:p>
                      <a:pPr marL="0" marR="0" lvl="0" indent="0" algn="ctr" rtl="0">
                        <a:lnSpc>
                          <a:spcPct val="100000"/>
                        </a:lnSpc>
                        <a:spcBef>
                          <a:spcPts val="0"/>
                        </a:spcBef>
                        <a:spcAft>
                          <a:spcPts val="0"/>
                        </a:spcAft>
                        <a:buClrTx/>
                        <a:buSzTx/>
                        <a:buFontTx/>
                        <a:buNone/>
                      </a:pPr>
                      <a:r>
                        <a:rPr lang="en-AU" sz="1400" kern="1200" dirty="0">
                          <a:solidFill>
                            <a:schemeClr val="bg1"/>
                          </a:solidFill>
                          <a:latin typeface="+mn-lt"/>
                          <a:ea typeface="+mn-ea"/>
                          <a:cs typeface="+mn-cs"/>
                        </a:rPr>
                        <a:t>By 31 August 2021</a:t>
                      </a:r>
                      <a:endParaRPr lang="en-US" dirty="0">
                        <a:solidFill>
                          <a:schemeClr val="bg1"/>
                        </a:solidFill>
                      </a:endParaRPr>
                    </a:p>
                  </a:txBody>
                  <a:tcPr marL="82953" marR="82953" marT="41475" marB="41475">
                    <a:solidFill>
                      <a:srgbClr val="00B050"/>
                    </a:solidFill>
                  </a:tcPr>
                </a:tc>
                <a:tc>
                  <a:txBody>
                    <a:bodyPr/>
                    <a:lstStyle/>
                    <a:p>
                      <a:pPr lvl="0">
                        <a:buNone/>
                      </a:pPr>
                      <a:r>
                        <a:rPr lang="en-US" sz="1400" dirty="0">
                          <a:solidFill>
                            <a:schemeClr val="bg1"/>
                          </a:solidFill>
                        </a:rPr>
                        <a:t>A103, A105, A107, A109, A111, A113, A115</a:t>
                      </a:r>
                      <a:endParaRPr lang="en-US" dirty="0">
                        <a:solidFill>
                          <a:schemeClr val="bg1"/>
                        </a:solidFill>
                      </a:endParaRPr>
                    </a:p>
                  </a:txBody>
                  <a:tcPr marL="82953" marR="82953" marT="41475" marB="41475">
                    <a:solidFill>
                      <a:srgbClr val="00B050"/>
                    </a:solidFill>
                  </a:tcPr>
                </a:tc>
                <a:extLst>
                  <a:ext uri="{0D108BD9-81ED-4DB2-BD59-A6C34878D82A}">
                    <a16:rowId xmlns:a16="http://schemas.microsoft.com/office/drawing/2014/main" val="522236236"/>
                  </a:ext>
                </a:extLst>
              </a:tr>
              <a:tr h="414764">
                <a:tc>
                  <a:txBody>
                    <a:bodyPr/>
                    <a:lstStyle/>
                    <a:p>
                      <a:pPr lvl="0">
                        <a:buNone/>
                      </a:pPr>
                      <a:r>
                        <a:rPr lang="en-AU" sz="1400" dirty="0">
                          <a:solidFill>
                            <a:schemeClr val="bg1"/>
                          </a:solidFill>
                        </a:rPr>
                        <a:t>MDPs to ensure all Sample meters have a Datastream type code of 'P' and are attached to a Profile</a:t>
                      </a:r>
                      <a:endParaRPr lang="en-US" dirty="0">
                        <a:solidFill>
                          <a:schemeClr val="bg1"/>
                        </a:solidFill>
                      </a:endParaRPr>
                    </a:p>
                  </a:txBody>
                  <a:tcPr marL="82953" marR="82953" marT="41475" marB="41475">
                    <a:solidFill>
                      <a:srgbClr val="00B050"/>
                    </a:solidFill>
                  </a:tcPr>
                </a:tc>
                <a:tc>
                  <a:txBody>
                    <a:bodyPr/>
                    <a:lstStyle/>
                    <a:p>
                      <a:pPr marL="0" marR="0" lvl="0" indent="0" algn="ctr" rtl="0">
                        <a:lnSpc>
                          <a:spcPct val="100000"/>
                        </a:lnSpc>
                        <a:spcBef>
                          <a:spcPts val="0"/>
                        </a:spcBef>
                        <a:spcAft>
                          <a:spcPts val="0"/>
                        </a:spcAft>
                        <a:buClrTx/>
                        <a:buSzTx/>
                        <a:buFontTx/>
                        <a:buNone/>
                      </a:pPr>
                      <a:r>
                        <a:rPr lang="en-AU" sz="1400" kern="1200" dirty="0">
                          <a:solidFill>
                            <a:schemeClr val="bg1"/>
                          </a:solidFill>
                          <a:latin typeface="+mn-lt"/>
                          <a:ea typeface="+mn-ea"/>
                          <a:cs typeface="+mn-cs"/>
                        </a:rPr>
                        <a:t>By 31 August 2021</a:t>
                      </a:r>
                      <a:endParaRPr lang="en-US" dirty="0">
                        <a:solidFill>
                          <a:schemeClr val="bg1"/>
                        </a:solidFill>
                      </a:endParaRPr>
                    </a:p>
                  </a:txBody>
                  <a:tcPr marL="82953" marR="82953" marT="41475" marB="41475">
                    <a:solidFill>
                      <a:srgbClr val="00B050"/>
                    </a:solidFill>
                  </a:tcPr>
                </a:tc>
                <a:tc>
                  <a:txBody>
                    <a:bodyPr/>
                    <a:lstStyle/>
                    <a:p>
                      <a:pPr lvl="0">
                        <a:buNone/>
                      </a:pPr>
                      <a:r>
                        <a:rPr lang="en-US" sz="1400" dirty="0">
                          <a:solidFill>
                            <a:schemeClr val="bg1"/>
                          </a:solidFill>
                        </a:rPr>
                        <a:t>A119</a:t>
                      </a:r>
                      <a:endParaRPr lang="en-US" dirty="0">
                        <a:solidFill>
                          <a:schemeClr val="bg1"/>
                        </a:solidFill>
                      </a:endParaRPr>
                    </a:p>
                  </a:txBody>
                  <a:tcPr marL="82953" marR="82953" marT="41475" marB="41475">
                    <a:solidFill>
                      <a:srgbClr val="00B050"/>
                    </a:solidFill>
                  </a:tcPr>
                </a:tc>
                <a:extLst>
                  <a:ext uri="{0D108BD9-81ED-4DB2-BD59-A6C34878D82A}">
                    <a16:rowId xmlns:a16="http://schemas.microsoft.com/office/drawing/2014/main" val="3627300412"/>
                  </a:ext>
                </a:extLst>
              </a:tr>
              <a:tr h="414764">
                <a:tc>
                  <a:txBody>
                    <a:bodyPr/>
                    <a:lstStyle/>
                    <a:p>
                      <a:pPr lvl="0">
                        <a:buNone/>
                      </a:pPr>
                      <a:r>
                        <a:rPr lang="en-AU" sz="1400" dirty="0">
                          <a:solidFill>
                            <a:schemeClr val="bg1"/>
                          </a:solidFill>
                        </a:rPr>
                        <a:t>MDPs to update VIC TUoS Datastream type codes from 1-4 to 'I' or 'N' as required</a:t>
                      </a:r>
                      <a:endParaRPr lang="en-US" dirty="0">
                        <a:solidFill>
                          <a:schemeClr val="bg1"/>
                        </a:solidFill>
                      </a:endParaRPr>
                    </a:p>
                  </a:txBody>
                  <a:tcPr marL="82953" marR="82953" marT="41475" marB="41475">
                    <a:solidFill>
                      <a:srgbClr val="00B050"/>
                    </a:solidFill>
                  </a:tcPr>
                </a:tc>
                <a:tc>
                  <a:txBody>
                    <a:bodyPr/>
                    <a:lstStyle/>
                    <a:p>
                      <a:pPr marL="0" marR="0" lvl="0" indent="0" algn="ctr" rtl="0">
                        <a:lnSpc>
                          <a:spcPct val="100000"/>
                        </a:lnSpc>
                        <a:spcBef>
                          <a:spcPts val="0"/>
                        </a:spcBef>
                        <a:spcAft>
                          <a:spcPts val="0"/>
                        </a:spcAft>
                        <a:buClrTx/>
                        <a:buSzTx/>
                        <a:buFontTx/>
                        <a:buNone/>
                      </a:pPr>
                      <a:r>
                        <a:rPr lang="en-AU" sz="1400" dirty="0">
                          <a:solidFill>
                            <a:schemeClr val="bg1"/>
                          </a:solidFill>
                        </a:rPr>
                        <a:t>By 31 August 2021</a:t>
                      </a:r>
                      <a:endParaRPr lang="en-US" dirty="0">
                        <a:solidFill>
                          <a:schemeClr val="bg1"/>
                        </a:solidFill>
                      </a:endParaRPr>
                    </a:p>
                  </a:txBody>
                  <a:tcPr marL="82953" marR="82953" marT="41475" marB="41475">
                    <a:solidFill>
                      <a:srgbClr val="00B050"/>
                    </a:solidFill>
                  </a:tcPr>
                </a:tc>
                <a:tc>
                  <a:txBody>
                    <a:bodyPr/>
                    <a:lstStyle/>
                    <a:p>
                      <a:pPr lvl="0">
                        <a:buNone/>
                      </a:pPr>
                      <a:r>
                        <a:rPr lang="en-US" sz="1400" dirty="0">
                          <a:solidFill>
                            <a:schemeClr val="bg1"/>
                          </a:solidFill>
                        </a:rPr>
                        <a:t>A120</a:t>
                      </a:r>
                      <a:endParaRPr lang="en-US" dirty="0">
                        <a:solidFill>
                          <a:schemeClr val="bg1"/>
                        </a:solidFill>
                      </a:endParaRPr>
                    </a:p>
                  </a:txBody>
                  <a:tcPr marL="82953" marR="82953" marT="41475" marB="41475">
                    <a:solidFill>
                      <a:srgbClr val="00B050"/>
                    </a:solidFill>
                  </a:tcPr>
                </a:tc>
                <a:extLst>
                  <a:ext uri="{0D108BD9-81ED-4DB2-BD59-A6C34878D82A}">
                    <a16:rowId xmlns:a16="http://schemas.microsoft.com/office/drawing/2014/main" val="814592511"/>
                  </a:ext>
                </a:extLst>
              </a:tr>
              <a:tr h="414764">
                <a:tc>
                  <a:txBody>
                    <a:bodyPr/>
                    <a:lstStyle/>
                    <a:p>
                      <a:pPr lvl="0">
                        <a:buNone/>
                      </a:pPr>
                      <a:r>
                        <a:rPr lang="en-AU" sz="1400" dirty="0">
                          <a:solidFill>
                            <a:schemeClr val="bg1"/>
                          </a:solidFill>
                        </a:rPr>
                        <a:t>5min metering data delivered to AEMO (MDFF)</a:t>
                      </a:r>
                      <a:endParaRPr lang="en-US" dirty="0">
                        <a:solidFill>
                          <a:schemeClr val="bg1"/>
                        </a:solidFill>
                      </a:endParaRPr>
                    </a:p>
                  </a:txBody>
                  <a:tcPr marL="82953" marR="82953" marT="41475" marB="41475">
                    <a:solidFill>
                      <a:srgbClr val="00B050"/>
                    </a:solidFill>
                  </a:tcPr>
                </a:tc>
                <a:tc>
                  <a:txBody>
                    <a:bodyPr/>
                    <a:lstStyle/>
                    <a:p>
                      <a:pPr marL="0" marR="0" lvl="0" indent="0" algn="ctr" rtl="0">
                        <a:lnSpc>
                          <a:spcPct val="100000"/>
                        </a:lnSpc>
                        <a:spcBef>
                          <a:spcPts val="0"/>
                        </a:spcBef>
                        <a:spcAft>
                          <a:spcPts val="0"/>
                        </a:spcAft>
                        <a:buClrTx/>
                        <a:buSzTx/>
                        <a:buFontTx/>
                        <a:buNone/>
                      </a:pPr>
                      <a:r>
                        <a:rPr lang="en-AU" sz="1400" dirty="0">
                          <a:solidFill>
                            <a:schemeClr val="bg1"/>
                          </a:solidFill>
                        </a:rPr>
                        <a:t>By 31 August 2021</a:t>
                      </a:r>
                      <a:endParaRPr lang="en-US" dirty="0">
                        <a:solidFill>
                          <a:schemeClr val="bg1"/>
                        </a:solidFill>
                      </a:endParaRPr>
                    </a:p>
                  </a:txBody>
                  <a:tcPr marL="82953" marR="82953" marT="41475" marB="41475">
                    <a:solidFill>
                      <a:srgbClr val="00B050"/>
                    </a:solidFill>
                  </a:tcPr>
                </a:tc>
                <a:tc>
                  <a:txBody>
                    <a:bodyPr/>
                    <a:lstStyle/>
                    <a:p>
                      <a:pPr lvl="0">
                        <a:buNone/>
                      </a:pPr>
                      <a:r>
                        <a:rPr lang="en-US" sz="1400" dirty="0">
                          <a:solidFill>
                            <a:schemeClr val="bg1"/>
                          </a:solidFill>
                        </a:rPr>
                        <a:t>A35, A41, A46, A50</a:t>
                      </a:r>
                      <a:endParaRPr lang="en-US" dirty="0">
                        <a:solidFill>
                          <a:schemeClr val="bg1"/>
                        </a:solidFill>
                      </a:endParaRPr>
                    </a:p>
                  </a:txBody>
                  <a:tcPr marL="82953" marR="82953" marT="41475" marB="41475">
                    <a:solidFill>
                      <a:srgbClr val="00B050"/>
                    </a:solidFill>
                  </a:tcPr>
                </a:tc>
                <a:extLst>
                  <a:ext uri="{0D108BD9-81ED-4DB2-BD59-A6C34878D82A}">
                    <a16:rowId xmlns:a16="http://schemas.microsoft.com/office/drawing/2014/main" val="3997377005"/>
                  </a:ext>
                </a:extLst>
              </a:tr>
            </a:tbl>
          </a:graphicData>
        </a:graphic>
      </p:graphicFrame>
    </p:spTree>
    <p:extLst>
      <p:ext uri="{BB962C8B-B14F-4D97-AF65-F5344CB8AC3E}">
        <p14:creationId xmlns:p14="http://schemas.microsoft.com/office/powerpoint/2010/main" val="2576969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11377352" cy="1189039"/>
          </a:xfrm>
        </p:spPr>
        <p:txBody>
          <a:bodyPr>
            <a:normAutofit/>
          </a:bodyPr>
          <a:lstStyle/>
          <a:p>
            <a:r>
              <a:rPr lang="en-AU" dirty="0"/>
              <a:t>Upcoming MTP Transition End Dates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26</a:t>
            </a:fld>
            <a:endParaRPr lang="en-AU" dirty="0"/>
          </a:p>
        </p:txBody>
      </p:sp>
      <p:graphicFrame>
        <p:nvGraphicFramePr>
          <p:cNvPr id="5" name="Table 4">
            <a:extLst>
              <a:ext uri="{FF2B5EF4-FFF2-40B4-BE49-F238E27FC236}">
                <a16:creationId xmlns:a16="http://schemas.microsoft.com/office/drawing/2014/main" id="{AB4430C9-8CC2-4BA7-A1E8-CA35DB119946}"/>
              </a:ext>
            </a:extLst>
          </p:cNvPr>
          <p:cNvGraphicFramePr>
            <a:graphicFrameLocks/>
          </p:cNvGraphicFramePr>
          <p:nvPr>
            <p:extLst>
              <p:ext uri="{D42A27DB-BD31-4B8C-83A1-F6EECF244321}">
                <p14:modId xmlns:p14="http://schemas.microsoft.com/office/powerpoint/2010/main" val="4176377112"/>
              </p:ext>
            </p:extLst>
          </p:nvPr>
        </p:nvGraphicFramePr>
        <p:xfrm>
          <a:off x="67962" y="1408851"/>
          <a:ext cx="12047837" cy="3978703"/>
        </p:xfrm>
        <a:graphic>
          <a:graphicData uri="http://schemas.openxmlformats.org/drawingml/2006/table">
            <a:tbl>
              <a:tblPr firstRow="1" bandRow="1">
                <a:tableStyleId>{5C22544A-7EE6-4342-B048-85BDC9FD1C3A}</a:tableStyleId>
              </a:tblPr>
              <a:tblGrid>
                <a:gridCol w="7766222">
                  <a:extLst>
                    <a:ext uri="{9D8B030D-6E8A-4147-A177-3AD203B41FA5}">
                      <a16:colId xmlns:a16="http://schemas.microsoft.com/office/drawing/2014/main" val="116888471"/>
                    </a:ext>
                  </a:extLst>
                </a:gridCol>
                <a:gridCol w="1600200">
                  <a:extLst>
                    <a:ext uri="{9D8B030D-6E8A-4147-A177-3AD203B41FA5}">
                      <a16:colId xmlns:a16="http://schemas.microsoft.com/office/drawing/2014/main" val="4048816944"/>
                    </a:ext>
                  </a:extLst>
                </a:gridCol>
                <a:gridCol w="2681415">
                  <a:extLst>
                    <a:ext uri="{9D8B030D-6E8A-4147-A177-3AD203B41FA5}">
                      <a16:colId xmlns:a16="http://schemas.microsoft.com/office/drawing/2014/main" val="2964596239"/>
                    </a:ext>
                  </a:extLst>
                </a:gridCol>
              </a:tblGrid>
              <a:tr h="312574">
                <a:tc>
                  <a:txBody>
                    <a:bodyPr/>
                    <a:lstStyle/>
                    <a:p>
                      <a:pPr algn="ctr"/>
                      <a:r>
                        <a:rPr lang="en-AU" sz="1400" dirty="0">
                          <a:latin typeface="+mj-lt"/>
                        </a:rPr>
                        <a:t>Description</a:t>
                      </a:r>
                    </a:p>
                  </a:txBody>
                  <a:tcPr marL="82953" marR="82953" marT="41476" marB="41476">
                    <a:solidFill>
                      <a:schemeClr val="accent2"/>
                    </a:solidFill>
                  </a:tcPr>
                </a:tc>
                <a:tc>
                  <a:txBody>
                    <a:bodyPr/>
                    <a:lstStyle/>
                    <a:p>
                      <a:pPr algn="ctr"/>
                      <a:r>
                        <a:rPr lang="en-AU" sz="1400" dirty="0">
                          <a:latin typeface="+mj-lt"/>
                        </a:rPr>
                        <a:t>Date</a:t>
                      </a:r>
                    </a:p>
                  </a:txBody>
                  <a:tcPr marL="82953" marR="82953" marT="41476" marB="41476">
                    <a:solidFill>
                      <a:schemeClr val="accent2"/>
                    </a:solidFill>
                  </a:tcPr>
                </a:tc>
                <a:tc>
                  <a:txBody>
                    <a:bodyPr/>
                    <a:lstStyle/>
                    <a:p>
                      <a:pPr lvl="0" algn="ctr">
                        <a:buNone/>
                      </a:pPr>
                      <a:r>
                        <a:rPr lang="en-AU" sz="1400" b="1" i="0" u="none" strike="noStrike" noProof="0" dirty="0">
                          <a:latin typeface="+mj-lt"/>
                        </a:rPr>
                        <a:t>Activity ID</a:t>
                      </a:r>
                      <a:endParaRPr lang="en-US" sz="1400" b="1" i="0" u="none" strike="noStrike" noProof="0" dirty="0">
                        <a:latin typeface="+mj-lt"/>
                      </a:endParaRPr>
                    </a:p>
                  </a:txBody>
                  <a:tcPr marL="82953" marR="82953" marT="41476" marB="41476">
                    <a:solidFill>
                      <a:schemeClr val="accent2"/>
                    </a:solidFill>
                  </a:tcPr>
                </a:tc>
                <a:extLst>
                  <a:ext uri="{0D108BD9-81ED-4DB2-BD59-A6C34878D82A}">
                    <a16:rowId xmlns:a16="http://schemas.microsoft.com/office/drawing/2014/main" val="2493088496"/>
                  </a:ext>
                </a:extLst>
              </a:tr>
              <a:tr h="608097">
                <a:tc>
                  <a:txBody>
                    <a:bodyPr/>
                    <a:lstStyle/>
                    <a:p>
                      <a:r>
                        <a:rPr lang="en-AU" sz="1400" dirty="0">
                          <a:solidFill>
                            <a:schemeClr val="tx1"/>
                          </a:solidFill>
                        </a:rPr>
                        <a:t>Determine and engage Metering Coordinator (after Global Settlement market commencement on 1 May 2022)</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latin typeface="+mn-lt"/>
                          <a:ea typeface="+mn-ea"/>
                          <a:cs typeface="+mn-cs"/>
                        </a:rPr>
                        <a:t>By 30 September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A17</a:t>
                      </a:r>
                    </a:p>
                  </a:txBody>
                  <a:tcPr marL="82953" marR="82953" marT="41476" marB="41476">
                    <a:solidFill>
                      <a:schemeClr val="accent4">
                        <a:lumMod val="20000"/>
                        <a:lumOff val="80000"/>
                      </a:schemeClr>
                    </a:solidFill>
                  </a:tcPr>
                </a:tc>
                <a:extLst>
                  <a:ext uri="{0D108BD9-81ED-4DB2-BD59-A6C34878D82A}">
                    <a16:rowId xmlns:a16="http://schemas.microsoft.com/office/drawing/2014/main" val="1867994090"/>
                  </a:ext>
                </a:extLst>
              </a:tr>
              <a:tr h="432020">
                <a:tc>
                  <a:txBody>
                    <a:bodyPr/>
                    <a:lstStyle/>
                    <a:p>
                      <a:r>
                        <a:rPr lang="en-AU" sz="1400" dirty="0">
                          <a:solidFill>
                            <a:schemeClr val="tx1"/>
                          </a:solidFill>
                        </a:rPr>
                        <a:t>Install or reconfigure ‘unknown’ cross boundary meters as required</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latin typeface="+mn-lt"/>
                          <a:ea typeface="+mn-ea"/>
                          <a:cs typeface="+mn-cs"/>
                        </a:rPr>
                        <a:t>By 30 September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A24</a:t>
                      </a:r>
                    </a:p>
                  </a:txBody>
                  <a:tcPr marL="82953" marR="82953" marT="41476" marB="41476">
                    <a:solidFill>
                      <a:schemeClr val="accent4">
                        <a:lumMod val="20000"/>
                        <a:lumOff val="80000"/>
                      </a:schemeClr>
                    </a:solidFill>
                  </a:tcPr>
                </a:tc>
                <a:extLst>
                  <a:ext uri="{0D108BD9-81ED-4DB2-BD59-A6C34878D82A}">
                    <a16:rowId xmlns:a16="http://schemas.microsoft.com/office/drawing/2014/main" val="3049471871"/>
                  </a:ext>
                </a:extLst>
              </a:tr>
              <a:tr h="432020">
                <a:tc>
                  <a:txBody>
                    <a:bodyPr/>
                    <a:lstStyle/>
                    <a:p>
                      <a:r>
                        <a:rPr lang="en-AU" sz="1400" dirty="0">
                          <a:solidFill>
                            <a:schemeClr val="tx1"/>
                          </a:solidFill>
                        </a:rPr>
                        <a:t>AEMO to provide 5-minute SCADA data</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latin typeface="+mn-lt"/>
                          <a:ea typeface="+mn-ea"/>
                          <a:cs typeface="+mn-cs"/>
                        </a:rPr>
                        <a:t>By 30 September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A30</a:t>
                      </a:r>
                    </a:p>
                  </a:txBody>
                  <a:tcPr marL="82953" marR="82953" marT="41476" marB="41476">
                    <a:solidFill>
                      <a:schemeClr val="accent4">
                        <a:lumMod val="20000"/>
                        <a:lumOff val="80000"/>
                      </a:schemeClr>
                    </a:solidFill>
                  </a:tcPr>
                </a:tc>
                <a:extLst>
                  <a:ext uri="{0D108BD9-81ED-4DB2-BD59-A6C34878D82A}">
                    <a16:rowId xmlns:a16="http://schemas.microsoft.com/office/drawing/2014/main" val="3667478241"/>
                  </a:ext>
                </a:extLst>
              </a:tr>
              <a:tr h="432020">
                <a:tc>
                  <a:txBody>
                    <a:bodyPr/>
                    <a:lstStyle/>
                    <a:p>
                      <a:r>
                        <a:rPr lang="en-AU" sz="1400" dirty="0">
                          <a:solidFill>
                            <a:schemeClr val="tx1"/>
                          </a:solidFill>
                        </a:rPr>
                        <a:t>Delivery of Type 7 5min metering data</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latin typeface="+mn-lt"/>
                          <a:ea typeface="+mn-ea"/>
                          <a:cs typeface="+mn-cs"/>
                        </a:rPr>
                        <a:t>By 30 September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A82, A86</a:t>
                      </a:r>
                    </a:p>
                  </a:txBody>
                  <a:tcPr marL="82953" marR="82953" marT="41476" marB="41476">
                    <a:solidFill>
                      <a:schemeClr val="accent4">
                        <a:lumMod val="20000"/>
                        <a:lumOff val="80000"/>
                      </a:schemeClr>
                    </a:solidFill>
                  </a:tcPr>
                </a:tc>
                <a:extLst>
                  <a:ext uri="{0D108BD9-81ED-4DB2-BD59-A6C34878D82A}">
                    <a16:rowId xmlns:a16="http://schemas.microsoft.com/office/drawing/2014/main" val="2363557862"/>
                  </a:ext>
                </a:extLst>
              </a:tr>
              <a:tr h="4320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Delivery of NCONUML 5min metering data</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latin typeface="+mn-lt"/>
                          <a:ea typeface="+mn-ea"/>
                          <a:cs typeface="+mn-cs"/>
                        </a:rPr>
                        <a:t>By 30 September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A90, A92</a:t>
                      </a:r>
                    </a:p>
                  </a:txBody>
                  <a:tcPr marL="82953" marR="82953" marT="41476" marB="41476">
                    <a:solidFill>
                      <a:schemeClr val="accent4">
                        <a:lumMod val="20000"/>
                        <a:lumOff val="80000"/>
                      </a:schemeClr>
                    </a:solidFill>
                  </a:tcPr>
                </a:tc>
                <a:extLst>
                  <a:ext uri="{0D108BD9-81ED-4DB2-BD59-A6C34878D82A}">
                    <a16:rowId xmlns:a16="http://schemas.microsoft.com/office/drawing/2014/main" val="1395485611"/>
                  </a:ext>
                </a:extLst>
              </a:tr>
              <a:tr h="432020">
                <a:tc>
                  <a:txBody>
                    <a:bodyPr/>
                    <a:lstStyle/>
                    <a:p>
                      <a:r>
                        <a:rPr lang="en-AU" sz="1400" dirty="0">
                          <a:solidFill>
                            <a:schemeClr val="tx1"/>
                          </a:solidFill>
                        </a:rPr>
                        <a:t>Delivery of all interval metering to AEMO via MDFF </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latin typeface="+mn-lt"/>
                          <a:ea typeface="+mn-ea"/>
                          <a:cs typeface="+mn-cs"/>
                        </a:rPr>
                        <a:t>By 30 September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A94</a:t>
                      </a:r>
                    </a:p>
                  </a:txBody>
                  <a:tcPr marL="82953" marR="82953" marT="41476" marB="41476">
                    <a:solidFill>
                      <a:schemeClr val="accent4">
                        <a:lumMod val="20000"/>
                        <a:lumOff val="80000"/>
                      </a:schemeClr>
                    </a:solidFill>
                  </a:tcPr>
                </a:tc>
                <a:extLst>
                  <a:ext uri="{0D108BD9-81ED-4DB2-BD59-A6C34878D82A}">
                    <a16:rowId xmlns:a16="http://schemas.microsoft.com/office/drawing/2014/main" val="2218596922"/>
                  </a:ext>
                </a:extLst>
              </a:tr>
              <a:tr h="432020">
                <a:tc>
                  <a:txBody>
                    <a:bodyPr/>
                    <a:lstStyle/>
                    <a:p>
                      <a:r>
                        <a:rPr lang="en-AU" sz="1400" dirty="0">
                          <a:solidFill>
                            <a:schemeClr val="tx1"/>
                          </a:solidFill>
                        </a:rPr>
                        <a:t>MSP (1 Oct 2021 related) Accreditation approvals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latin typeface="+mn-lt"/>
                          <a:ea typeface="+mn-ea"/>
                          <a:cs typeface="+mn-cs"/>
                        </a:rPr>
                        <a:t>By 30 September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A126, A134</a:t>
                      </a:r>
                    </a:p>
                  </a:txBody>
                  <a:tcPr marL="82953" marR="82953" marT="41476" marB="41476">
                    <a:solidFill>
                      <a:schemeClr val="accent4">
                        <a:lumMod val="20000"/>
                        <a:lumOff val="80000"/>
                      </a:schemeClr>
                    </a:solidFill>
                  </a:tcPr>
                </a:tc>
                <a:extLst>
                  <a:ext uri="{0D108BD9-81ED-4DB2-BD59-A6C34878D82A}">
                    <a16:rowId xmlns:a16="http://schemas.microsoft.com/office/drawing/2014/main" val="149000848"/>
                  </a:ext>
                </a:extLst>
              </a:tr>
            </a:tbl>
          </a:graphicData>
        </a:graphic>
      </p:graphicFrame>
    </p:spTree>
    <p:extLst>
      <p:ext uri="{BB962C8B-B14F-4D97-AF65-F5344CB8AC3E}">
        <p14:creationId xmlns:p14="http://schemas.microsoft.com/office/powerpoint/2010/main" val="3256865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F82199-FADA-4D70-AB74-5048C0B4282C}"/>
              </a:ext>
            </a:extLst>
          </p:cNvPr>
          <p:cNvSpPr>
            <a:spLocks noGrp="1"/>
          </p:cNvSpPr>
          <p:nvPr>
            <p:ph type="title"/>
          </p:nvPr>
        </p:nvSpPr>
        <p:spPr/>
        <p:txBody>
          <a:bodyPr/>
          <a:lstStyle/>
          <a:p>
            <a:r>
              <a:rPr lang="en-AU"/>
              <a:t>Meeting Notes</a:t>
            </a:r>
          </a:p>
        </p:txBody>
      </p:sp>
      <p:sp>
        <p:nvSpPr>
          <p:cNvPr id="5" name="Content Placeholder 4">
            <a:extLst>
              <a:ext uri="{FF2B5EF4-FFF2-40B4-BE49-F238E27FC236}">
                <a16:creationId xmlns:a16="http://schemas.microsoft.com/office/drawing/2014/main" id="{7F54AE92-203E-4595-932D-410DA224627B}"/>
              </a:ext>
            </a:extLst>
          </p:cNvPr>
          <p:cNvSpPr>
            <a:spLocks noGrp="1"/>
          </p:cNvSpPr>
          <p:nvPr>
            <p:ph idx="1"/>
          </p:nvPr>
        </p:nvSpPr>
        <p:spPr/>
        <p:txBody>
          <a:bodyPr>
            <a:normAutofit/>
          </a:bodyPr>
          <a:lstStyle/>
          <a:p>
            <a:r>
              <a:rPr lang="en-AU" dirty="0"/>
              <a:t>No questions</a:t>
            </a:r>
          </a:p>
        </p:txBody>
      </p:sp>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27</a:t>
            </a:fld>
            <a:endParaRPr lang="en-AU"/>
          </a:p>
        </p:txBody>
      </p:sp>
    </p:spTree>
    <p:extLst>
      <p:ext uri="{BB962C8B-B14F-4D97-AF65-F5344CB8AC3E}">
        <p14:creationId xmlns:p14="http://schemas.microsoft.com/office/powerpoint/2010/main" val="2564087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94470"/>
            <a:ext cx="9144000" cy="2387600"/>
          </a:xfrm>
        </p:spPr>
        <p:txBody>
          <a:bodyPr/>
          <a:lstStyle/>
          <a:p>
            <a:r>
              <a:rPr lang="en-AU" dirty="0"/>
              <a:t>Next steps and General Business</a:t>
            </a:r>
          </a:p>
        </p:txBody>
      </p:sp>
      <p:sp>
        <p:nvSpPr>
          <p:cNvPr id="3" name="Text Placeholder 2">
            <a:extLst>
              <a:ext uri="{FF2B5EF4-FFF2-40B4-BE49-F238E27FC236}">
                <a16:creationId xmlns:a16="http://schemas.microsoft.com/office/drawing/2014/main" id="{729126D5-D885-4E2B-A6B4-2F6409E28C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2" name="Text Placeholder 2">
            <a:extLst>
              <a:ext uri="{FF2B5EF4-FFF2-40B4-BE49-F238E27FC236}">
                <a16:creationId xmlns:a16="http://schemas.microsoft.com/office/drawing/2014/main" id="{1C6D9547-C0B0-42AB-91DA-AF720DE259A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Greg Minney</a:t>
            </a:r>
          </a:p>
        </p:txBody>
      </p:sp>
    </p:spTree>
    <p:extLst>
      <p:ext uri="{BB962C8B-B14F-4D97-AF65-F5344CB8AC3E}">
        <p14:creationId xmlns:p14="http://schemas.microsoft.com/office/powerpoint/2010/main" val="4112016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a:bodyPr>
          <a:lstStyle/>
          <a:p>
            <a:r>
              <a:rPr lang="en-AU" dirty="0"/>
              <a:t>Next steps and General Business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29</a:t>
            </a:fld>
            <a:endParaRPr lang="en-AU" dirty="0"/>
          </a:p>
        </p:txBody>
      </p:sp>
      <p:sp>
        <p:nvSpPr>
          <p:cNvPr id="6" name="Content Placeholder 5">
            <a:extLst>
              <a:ext uri="{FF2B5EF4-FFF2-40B4-BE49-F238E27FC236}">
                <a16:creationId xmlns:a16="http://schemas.microsoft.com/office/drawing/2014/main" id="{ED6EE8A3-A37F-4EFF-86B6-543C81CABF51}"/>
              </a:ext>
            </a:extLst>
          </p:cNvPr>
          <p:cNvSpPr>
            <a:spLocks noGrp="1"/>
          </p:cNvSpPr>
          <p:nvPr>
            <p:ph idx="1"/>
          </p:nvPr>
        </p:nvSpPr>
        <p:spPr>
          <a:xfrm>
            <a:off x="235526" y="1643062"/>
            <a:ext cx="11694382" cy="4895850"/>
          </a:xfrm>
        </p:spPr>
        <p:txBody>
          <a:bodyPr>
            <a:normAutofit fontScale="77500" lnSpcReduction="20000"/>
          </a:bodyPr>
          <a:lstStyle/>
          <a:p>
            <a:r>
              <a:rPr lang="en-AU" dirty="0"/>
              <a:t>The updated version of the Cross Boundary Supply Guideline has now been published to AEMO’s website</a:t>
            </a:r>
          </a:p>
          <a:p>
            <a:pPr lvl="1"/>
            <a:r>
              <a:rPr lang="en-AU" dirty="0"/>
              <a:t>The changes to the Guideline are related to the introduction of requirements for metered emergency connections</a:t>
            </a:r>
          </a:p>
          <a:p>
            <a:pPr lvl="1"/>
            <a:r>
              <a:rPr lang="en-AU" dirty="0"/>
              <a:t>Participants may provide comments on the Cross Boundary Supply Guideline v1.1 Draft by 8 October 2021</a:t>
            </a:r>
          </a:p>
          <a:p>
            <a:pPr lvl="1"/>
            <a:r>
              <a:rPr lang="en-AU" dirty="0">
                <a:hlinkClick r:id="rId2"/>
              </a:rPr>
              <a:t>https://www.aemo.com.au/initiatives/major-programs/nem-five-minute-settlement-program-and-global-settlement/industry-working-groups-and-readiness/industry-readiness-strategy</a:t>
            </a:r>
            <a:endParaRPr lang="en-AU" dirty="0"/>
          </a:p>
          <a:p>
            <a:endParaRPr lang="en-AU" dirty="0"/>
          </a:p>
          <a:p>
            <a:r>
              <a:rPr lang="en-AU" dirty="0"/>
              <a:t>Questions:</a:t>
            </a:r>
          </a:p>
          <a:p>
            <a:pPr lvl="1"/>
            <a:r>
              <a:rPr lang="en-AU" dirty="0"/>
              <a:t>Do you believe the TFG still has a role to play post 1 October 2021?</a:t>
            </a:r>
          </a:p>
          <a:p>
            <a:pPr lvl="1"/>
            <a:r>
              <a:rPr lang="en-AU" dirty="0"/>
              <a:t>What type, and frequency, of engagement do you believe will be required to support post 1 Oct 2021 MTP activities?</a:t>
            </a:r>
          </a:p>
          <a:p>
            <a:pPr lvl="2"/>
            <a:r>
              <a:rPr lang="en-AU" dirty="0"/>
              <a:t>E.g. Tranche 2 metering transition and the conversion of LR and FRMP to GLOPOOL</a:t>
            </a:r>
          </a:p>
          <a:p>
            <a:endParaRPr lang="en-AU" dirty="0"/>
          </a:p>
          <a:p>
            <a:r>
              <a:rPr lang="en-AU" dirty="0"/>
              <a:t>R U OK? day is today – take care of yourselves and each other</a:t>
            </a:r>
          </a:p>
          <a:p>
            <a:endParaRPr lang="en-AU" dirty="0"/>
          </a:p>
          <a:p>
            <a:r>
              <a:rPr lang="en-AU" dirty="0"/>
              <a:t>All the very best for 1 October and thank you for all of your support over the last 2yrs</a:t>
            </a:r>
          </a:p>
          <a:p>
            <a:endParaRPr lang="en-AU" dirty="0"/>
          </a:p>
        </p:txBody>
      </p:sp>
    </p:spTree>
    <p:extLst>
      <p:ext uri="{BB962C8B-B14F-4D97-AF65-F5344CB8AC3E}">
        <p14:creationId xmlns:p14="http://schemas.microsoft.com/office/powerpoint/2010/main" val="10421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dirty="0"/>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Greg Minney</a:t>
            </a:r>
          </a:p>
        </p:txBody>
      </p:sp>
    </p:spTree>
    <p:extLst>
      <p:ext uri="{BB962C8B-B14F-4D97-AF65-F5344CB8AC3E}">
        <p14:creationId xmlns:p14="http://schemas.microsoft.com/office/powerpoint/2010/main" val="34509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F82199-FADA-4D70-AB74-5048C0B4282C}"/>
              </a:ext>
            </a:extLst>
          </p:cNvPr>
          <p:cNvSpPr>
            <a:spLocks noGrp="1"/>
          </p:cNvSpPr>
          <p:nvPr>
            <p:ph type="title"/>
          </p:nvPr>
        </p:nvSpPr>
        <p:spPr/>
        <p:txBody>
          <a:bodyPr/>
          <a:lstStyle/>
          <a:p>
            <a:r>
              <a:rPr lang="en-AU"/>
              <a:t>Meeting Notes</a:t>
            </a:r>
          </a:p>
        </p:txBody>
      </p:sp>
      <p:sp>
        <p:nvSpPr>
          <p:cNvPr id="5" name="Content Placeholder 4">
            <a:extLst>
              <a:ext uri="{FF2B5EF4-FFF2-40B4-BE49-F238E27FC236}">
                <a16:creationId xmlns:a16="http://schemas.microsoft.com/office/drawing/2014/main" id="{7F54AE92-203E-4595-932D-410DA224627B}"/>
              </a:ext>
            </a:extLst>
          </p:cNvPr>
          <p:cNvSpPr>
            <a:spLocks noGrp="1"/>
          </p:cNvSpPr>
          <p:nvPr>
            <p:ph idx="1"/>
          </p:nvPr>
        </p:nvSpPr>
        <p:spPr/>
        <p:txBody>
          <a:bodyPr>
            <a:normAutofit/>
          </a:bodyPr>
          <a:lstStyle/>
          <a:p>
            <a:pPr marL="0" indent="0">
              <a:buNone/>
            </a:pPr>
            <a:r>
              <a:rPr lang="en-AU" dirty="0"/>
              <a:t>Comments provided from participants in relation to the TFG’s role post 1 October:</a:t>
            </a:r>
          </a:p>
          <a:p>
            <a:pPr lvl="1"/>
            <a:r>
              <a:rPr lang="en-AU" dirty="0"/>
              <a:t>Consolidate the TFG into RWG or both into PCF and make it a broader 5MS forum</a:t>
            </a:r>
          </a:p>
          <a:p>
            <a:pPr lvl="1"/>
            <a:r>
              <a:rPr lang="en-AU" dirty="0"/>
              <a:t>Would prefer for Rollout plan updates to still occur every 2 months, to inform business CR volume considerations</a:t>
            </a:r>
          </a:p>
          <a:p>
            <a:pPr lvl="1"/>
            <a:r>
              <a:rPr lang="en-AU" dirty="0"/>
              <a:t>More focus on Settlements/Reconciliation post go-live</a:t>
            </a:r>
          </a:p>
          <a:p>
            <a:pPr lvl="1"/>
            <a:r>
              <a:rPr lang="en-AU" dirty="0"/>
              <a:t>Need a channel to still have conversations about the ‘GLOPOOL’ updates on 1 Mat 2022</a:t>
            </a:r>
          </a:p>
          <a:p>
            <a:pPr marL="0" indent="0">
              <a:buNone/>
            </a:pPr>
            <a:r>
              <a:rPr lang="en-AU" dirty="0"/>
              <a:t>Any additional feedback can be sent to </a:t>
            </a:r>
            <a:r>
              <a:rPr lang="en-AU" dirty="0">
                <a:hlinkClick r:id="rId2"/>
              </a:rPr>
              <a:t>5MS@aemo.com.au</a:t>
            </a:r>
            <a:r>
              <a:rPr lang="en-AU" dirty="0"/>
              <a:t> </a:t>
            </a:r>
          </a:p>
          <a:p>
            <a:pPr lvl="1"/>
            <a:endParaRPr lang="en-AU" dirty="0"/>
          </a:p>
        </p:txBody>
      </p:sp>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30</a:t>
            </a:fld>
            <a:endParaRPr lang="en-AU"/>
          </a:p>
        </p:txBody>
      </p:sp>
    </p:spTree>
    <p:extLst>
      <p:ext uri="{BB962C8B-B14F-4D97-AF65-F5344CB8AC3E}">
        <p14:creationId xmlns:p14="http://schemas.microsoft.com/office/powerpoint/2010/main" val="381857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910304" y="2583639"/>
            <a:ext cx="10371392" cy="1943100"/>
          </a:xfrm>
        </p:spPr>
        <p:txBody>
          <a:bodyPr>
            <a:normAutofit fontScale="90000"/>
          </a:bodyPr>
          <a:lstStyle/>
          <a:p>
            <a:pPr algn="ctr"/>
            <a:r>
              <a:rPr lang="en-AU" dirty="0">
                <a:latin typeface="Arial" panose="020B0604020202020204" pitchFamily="34" charset="0"/>
                <a:cs typeface="Arial" panose="020B0604020202020204" pitchFamily="34" charset="0"/>
              </a:rPr>
              <a:t>Thank you for your attendance, participation and ongoing support!</a:t>
            </a:r>
            <a:endParaRPr lang="en-AU" dirty="0"/>
          </a:p>
        </p:txBody>
      </p:sp>
      <p:sp>
        <p:nvSpPr>
          <p:cNvPr id="3" name="Text Placeholder 2">
            <a:extLst>
              <a:ext uri="{FF2B5EF4-FFF2-40B4-BE49-F238E27FC236}">
                <a16:creationId xmlns:a16="http://schemas.microsoft.com/office/drawing/2014/main" id="{564B5453-DE4F-4F0E-BA67-373B01EC9CAF}"/>
              </a:ext>
            </a:extLst>
          </p:cNvPr>
          <p:cNvSpPr txBox="1">
            <a:spLocks/>
          </p:cNvSpPr>
          <p:nvPr/>
        </p:nvSpPr>
        <p:spPr>
          <a:xfrm>
            <a:off x="623888"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Tree>
    <p:extLst>
      <p:ext uri="{BB962C8B-B14F-4D97-AF65-F5344CB8AC3E}">
        <p14:creationId xmlns:p14="http://schemas.microsoft.com/office/powerpoint/2010/main" val="1195347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dirty="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4</a:t>
            </a:fld>
            <a:endParaRPr lang="en-AU" dirty="0"/>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1110678866"/>
              </p:ext>
            </p:extLst>
          </p:nvPr>
        </p:nvGraphicFramePr>
        <p:xfrm>
          <a:off x="312426" y="1501732"/>
          <a:ext cx="11617482" cy="2239302"/>
        </p:xfrm>
        <a:graphic>
          <a:graphicData uri="http://schemas.openxmlformats.org/drawingml/2006/table">
            <a:tbl>
              <a:tblPr firstRow="1" bandRow="1">
                <a:tableStyleId>{073A0DAA-6AF3-43AB-8588-CEC1D06C72B9}</a:tableStyleId>
              </a:tblPr>
              <a:tblGrid>
                <a:gridCol w="995081">
                  <a:extLst>
                    <a:ext uri="{9D8B030D-6E8A-4147-A177-3AD203B41FA5}">
                      <a16:colId xmlns:a16="http://schemas.microsoft.com/office/drawing/2014/main" val="2162033012"/>
                    </a:ext>
                  </a:extLst>
                </a:gridCol>
                <a:gridCol w="1880074">
                  <a:extLst>
                    <a:ext uri="{9D8B030D-6E8A-4147-A177-3AD203B41FA5}">
                      <a16:colId xmlns:a16="http://schemas.microsoft.com/office/drawing/2014/main" val="1667841518"/>
                    </a:ext>
                  </a:extLst>
                </a:gridCol>
                <a:gridCol w="5443671">
                  <a:extLst>
                    <a:ext uri="{9D8B030D-6E8A-4147-A177-3AD203B41FA5}">
                      <a16:colId xmlns:a16="http://schemas.microsoft.com/office/drawing/2014/main" val="953405548"/>
                    </a:ext>
                  </a:extLst>
                </a:gridCol>
                <a:gridCol w="3298656">
                  <a:extLst>
                    <a:ext uri="{9D8B030D-6E8A-4147-A177-3AD203B41FA5}">
                      <a16:colId xmlns:a16="http://schemas.microsoft.com/office/drawing/2014/main" val="3675102970"/>
                    </a:ext>
                  </a:extLst>
                </a:gridCol>
              </a:tblGrid>
              <a:tr h="335539">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NO</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Indicative Time</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AGENDA ITEM</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r>
                        <a:rPr lang="en-AU" sz="1200" cap="all" dirty="0">
                          <a:effectLst/>
                          <a:latin typeface="+mn-lt"/>
                          <a:cs typeface="Arial"/>
                        </a:rPr>
                        <a:t>Responsible</a:t>
                      </a:r>
                      <a:endParaRPr lang="en-AU" sz="1200" dirty="0">
                        <a:cs typeface="Arial"/>
                      </a:endParaRPr>
                    </a:p>
                  </a:txBody>
                  <a:tcPr marL="68580" marR="68580" marT="0" marB="0" anchor="ctr"/>
                </a:tc>
                <a:extLst>
                  <a:ext uri="{0D108BD9-81ED-4DB2-BD59-A6C34878D82A}">
                    <a16:rowId xmlns:a16="http://schemas.microsoft.com/office/drawing/2014/main" val="2756556716"/>
                  </a:ext>
                </a:extLst>
              </a:tr>
              <a:tr h="279615">
                <a:tc>
                  <a:txBody>
                    <a:bodyPr/>
                    <a:lstStyle/>
                    <a:p>
                      <a:pPr algn="ctr">
                        <a:spcBef>
                          <a:spcPts val="100"/>
                        </a:spcBef>
                        <a:spcAft>
                          <a:spcPts val="100"/>
                        </a:spcAft>
                        <a:tabLst>
                          <a:tab pos="504190" algn="l"/>
                          <a:tab pos="756285" algn="l"/>
                        </a:tabLst>
                      </a:pPr>
                      <a:r>
                        <a:rPr lang="en-AU" sz="1200" b="1" dirty="0">
                          <a:solidFill>
                            <a:schemeClr val="tx1"/>
                          </a:solidFill>
                          <a:effectLst/>
                          <a:latin typeface="+mn-lt"/>
                          <a:ea typeface="Times New Roman" panose="02020603050405020304" pitchFamily="18" charset="0"/>
                          <a:cs typeface="Arial"/>
                        </a:rPr>
                        <a:t>1</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10:30 - 10:40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dirty="0">
                          <a:effectLst/>
                          <a:latin typeface="+mn-lt"/>
                          <a:cs typeface="Arial"/>
                        </a:rPr>
                        <a:t>Welcome and Introduction</a:t>
                      </a:r>
                      <a:endParaRPr lang="en-AU" sz="1200" kern="1200" dirty="0">
                        <a:solidFill>
                          <a:schemeClr val="dk1"/>
                        </a:solidFill>
                        <a:latin typeface="+mn-lt"/>
                        <a:ea typeface="+mn-ea"/>
                        <a:cs typeface="Arial"/>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Greg Minney</a:t>
                      </a:r>
                      <a:endParaRPr lang="en-AU" sz="1200" kern="1200" dirty="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759004064"/>
                  </a:ext>
                </a:extLst>
              </a:tr>
              <a:tr h="264637">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2</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endParaRPr lang="en-AU" sz="1200" kern="1200" dirty="0">
                        <a:solidFill>
                          <a:schemeClr val="tx1"/>
                        </a:solidFill>
                        <a:latin typeface="+mn-lt"/>
                        <a:ea typeface="+mn-ea"/>
                        <a:cs typeface="+mn-cs"/>
                      </a:endParaRPr>
                    </a:p>
                  </a:txBody>
                  <a:tcPr marL="68580" marR="68580" marT="0" marB="0" anchor="ctr"/>
                </a:tc>
                <a:tc>
                  <a:txBody>
                    <a:bodyPr/>
                    <a:lstStyle/>
                    <a:p>
                      <a:pPr marL="0" lvl="0" algn="l" defTabSz="914400" rtl="0" eaLnBrk="1" latinLnBrk="0" hangingPunct="1">
                        <a:buNone/>
                      </a:pPr>
                      <a:r>
                        <a:rPr lang="en-US" sz="1200" kern="1200" dirty="0">
                          <a:solidFill>
                            <a:schemeClr val="tx1"/>
                          </a:solidFill>
                          <a:latin typeface="+mn-lt"/>
                          <a:ea typeface="+mn-ea"/>
                          <a:cs typeface="+mn-cs"/>
                        </a:rPr>
                        <a:t>5MS Start Notice Update</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Greg Minney</a:t>
                      </a:r>
                    </a:p>
                  </a:txBody>
                  <a:tcPr marL="68580" marR="68580" marT="0" marB="0" anchor="ctr"/>
                </a:tc>
                <a:extLst>
                  <a:ext uri="{0D108BD9-81ED-4DB2-BD59-A6C34878D82A}">
                    <a16:rowId xmlns:a16="http://schemas.microsoft.com/office/drawing/2014/main" val="3870962088"/>
                  </a:ext>
                </a:extLst>
              </a:tr>
              <a:tr h="264637">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3</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endParaRPr lang="en-AU" sz="1200" kern="1200" dirty="0">
                        <a:solidFill>
                          <a:schemeClr val="tx1"/>
                        </a:solidFill>
                        <a:latin typeface="+mn-lt"/>
                        <a:ea typeface="+mn-ea"/>
                        <a:cs typeface="+mn-cs"/>
                      </a:endParaRPr>
                    </a:p>
                  </a:txBody>
                  <a:tcPr marL="68580" marR="68580" marT="0" marB="0" anchor="ctr"/>
                </a:tc>
                <a:tc>
                  <a:txBody>
                    <a:bodyPr/>
                    <a:lstStyle/>
                    <a:p>
                      <a:pPr lvl="0">
                        <a:buNone/>
                      </a:pPr>
                      <a:r>
                        <a:rPr lang="en-US" sz="1200" dirty="0">
                          <a:solidFill>
                            <a:schemeClr val="tx1"/>
                          </a:solidFill>
                        </a:rPr>
                        <a:t>Tranche 1 Metering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i="0" u="none" strike="noStrike" kern="1200" noProof="0" dirty="0">
                          <a:solidFill>
                            <a:schemeClr val="tx1"/>
                          </a:solidFill>
                          <a:effectLst/>
                          <a:latin typeface="TW Cen MT"/>
                        </a:rPr>
                        <a:t>Blaine Miner</a:t>
                      </a:r>
                      <a:endParaRPr lang="en-US" sz="1200" dirty="0"/>
                    </a:p>
                  </a:txBody>
                  <a:tcPr marL="68580" marR="68580" marT="0" marB="0" anchor="ctr"/>
                </a:tc>
                <a:extLst>
                  <a:ext uri="{0D108BD9-81ED-4DB2-BD59-A6C34878D82A}">
                    <a16:rowId xmlns:a16="http://schemas.microsoft.com/office/drawing/2014/main" val="4030922404"/>
                  </a:ext>
                </a:extLst>
              </a:tr>
              <a:tr h="263769">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4</a:t>
                      </a:r>
                    </a:p>
                  </a:txBody>
                  <a:tcPr marL="68580" marR="68580" marT="0" marB="0" anchor="ctr"/>
                </a:tc>
                <a:tc>
                  <a:txBody>
                    <a:bodyPr/>
                    <a:lstStyle/>
                    <a:p>
                      <a:pPr marL="0" lvl="0" algn="ctr" defTabSz="801929">
                        <a:spcBef>
                          <a:spcPts val="100"/>
                        </a:spcBef>
                        <a:spcAft>
                          <a:spcPts val="100"/>
                        </a:spcAft>
                        <a:buNone/>
                        <a:tabLst>
                          <a:tab pos="504190" algn="l"/>
                          <a:tab pos="756285" algn="l"/>
                        </a:tabLst>
                      </a:pPr>
                      <a:endParaRPr lang="en-AU" sz="1200" kern="1200" dirty="0">
                        <a:solidFill>
                          <a:schemeClr val="tx1"/>
                        </a:solidFill>
                        <a:latin typeface="+mn-lt"/>
                        <a:ea typeface="+mn-ea"/>
                        <a:cs typeface="+mn-cs"/>
                      </a:endParaRPr>
                    </a:p>
                  </a:txBody>
                  <a:tcPr marL="68580" marR="68580" marT="0" marB="0" anchor="ctr"/>
                </a:tc>
                <a:tc>
                  <a:txBody>
                    <a:bodyPr/>
                    <a:lstStyle/>
                    <a:p>
                      <a:pPr lvl="0">
                        <a:buNone/>
                      </a:pPr>
                      <a:r>
                        <a:rPr lang="en-US" sz="1200" dirty="0">
                          <a:solidFill>
                            <a:schemeClr val="tx1"/>
                          </a:solidFill>
                        </a:rPr>
                        <a:t>August Rollout Plan Overview</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tx1"/>
                          </a:solidFill>
                          <a:effectLst/>
                          <a:latin typeface="+mn-lt"/>
                          <a:ea typeface="+mn-ea"/>
                          <a:cs typeface="Arial"/>
                        </a:rPr>
                        <a:t>Blaine Miner</a:t>
                      </a:r>
                      <a:endParaRPr lang="en-AU" sz="120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2422370412"/>
                  </a:ext>
                </a:extLst>
              </a:tr>
              <a:tr h="263769">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5</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endParaRPr lang="en-AU" sz="1200" kern="1200" dirty="0">
                        <a:solidFill>
                          <a:schemeClr val="tx1"/>
                        </a:solidFill>
                        <a:latin typeface="+mn-lt"/>
                        <a:ea typeface="+mn-ea"/>
                        <a:cs typeface="+mn-cs"/>
                      </a:endParaRPr>
                    </a:p>
                  </a:txBody>
                  <a:tcPr marL="68580" marR="68580" marT="0" marB="0" anchor="ctr"/>
                </a:tc>
                <a:tc>
                  <a:txBody>
                    <a:bodyPr/>
                    <a:lstStyle/>
                    <a:p>
                      <a:pPr lvl="0">
                        <a:buNone/>
                      </a:pPr>
                      <a:r>
                        <a:rPr lang="en-US" sz="1200" b="0" i="0" u="none" strike="noStrike" noProof="0" dirty="0">
                          <a:solidFill>
                            <a:schemeClr val="tx1"/>
                          </a:solidFill>
                          <a:latin typeface="TW Cen MT"/>
                        </a:rPr>
                        <a:t>CATS Transaction Analysis Update</a:t>
                      </a:r>
                      <a:endParaRPr lang="en-US" dirty="0"/>
                    </a:p>
                  </a:txBody>
                  <a:tcPr marL="68580" marR="68580" marT="0" marB="0" anchor="ctr"/>
                </a:tc>
                <a:tc>
                  <a:txBody>
                    <a:bodyPr/>
                    <a:lstStyle/>
                    <a:p>
                      <a:pPr marL="0" lvl="0" indent="0" algn="l">
                        <a:lnSpc>
                          <a:spcPct val="100000"/>
                        </a:lnSpc>
                        <a:spcBef>
                          <a:spcPts val="100"/>
                        </a:spcBef>
                        <a:spcAft>
                          <a:spcPts val="100"/>
                        </a:spcAft>
                        <a:buNone/>
                      </a:pPr>
                      <a:r>
                        <a:rPr lang="en-AU" sz="1200" b="0" i="0" u="none" strike="noStrike" kern="1200" noProof="0" dirty="0">
                          <a:solidFill>
                            <a:schemeClr val="tx1"/>
                          </a:solidFill>
                          <a:effectLst/>
                          <a:latin typeface="TW Cen MT"/>
                        </a:rPr>
                        <a:t>Paul Lyttle</a:t>
                      </a:r>
                      <a:endParaRPr lang="en-US" dirty="0"/>
                    </a:p>
                  </a:txBody>
                  <a:tcPr marL="68580" marR="68580" marT="0" marB="0" anchor="ctr"/>
                </a:tc>
                <a:extLst>
                  <a:ext uri="{0D108BD9-81ED-4DB2-BD59-A6C34878D82A}">
                    <a16:rowId xmlns:a16="http://schemas.microsoft.com/office/drawing/2014/main" val="4086484326"/>
                  </a:ext>
                </a:extLst>
              </a:tr>
              <a:tr h="263769">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6</a:t>
                      </a:r>
                    </a:p>
                  </a:txBody>
                  <a:tcPr marL="68580" marR="68580" marT="0" marB="0" anchor="ctr"/>
                </a:tc>
                <a:tc>
                  <a:txBody>
                    <a:bodyPr/>
                    <a:lstStyle/>
                    <a:p>
                      <a:pPr marL="0" lvl="0" algn="ctr" defTabSz="801929">
                        <a:spcBef>
                          <a:spcPts val="100"/>
                        </a:spcBef>
                        <a:spcAft>
                          <a:spcPts val="100"/>
                        </a:spcAft>
                        <a:buNone/>
                        <a:tabLst>
                          <a:tab pos="504190" algn="l"/>
                          <a:tab pos="756285" algn="l"/>
                        </a:tabLst>
                      </a:pPr>
                      <a:endParaRPr lang="en-AU" sz="1200" kern="1200" dirty="0">
                        <a:solidFill>
                          <a:schemeClr val="tx1"/>
                        </a:solidFill>
                        <a:latin typeface="+mn-lt"/>
                        <a:ea typeface="+mn-ea"/>
                        <a:cs typeface="+mn-cs"/>
                      </a:endParaRPr>
                    </a:p>
                  </a:txBody>
                  <a:tcPr marL="68580" marR="68580" marT="0" marB="0" anchor="ctr"/>
                </a:tc>
                <a:tc>
                  <a:txBody>
                    <a:bodyPr/>
                    <a:lstStyle/>
                    <a:p>
                      <a:pPr lvl="0">
                        <a:buNone/>
                      </a:pPr>
                      <a:r>
                        <a:rPr lang="fr-FR" sz="1200" dirty="0">
                          <a:solidFill>
                            <a:schemeClr val="tx1"/>
                          </a:solidFill>
                        </a:rPr>
                        <a:t>MTP Update</a:t>
                      </a:r>
                    </a:p>
                  </a:txBody>
                  <a:tcPr marL="68580" marR="68580" marT="0" marB="0" anchor="ctr"/>
                </a:tc>
                <a:tc>
                  <a:txBody>
                    <a:bodyPr/>
                    <a:lstStyle/>
                    <a:p>
                      <a:pPr marL="0" lvl="0" indent="0" algn="l">
                        <a:lnSpc>
                          <a:spcPct val="100000"/>
                        </a:lnSpc>
                        <a:spcBef>
                          <a:spcPts val="100"/>
                        </a:spcBef>
                        <a:spcAft>
                          <a:spcPts val="100"/>
                        </a:spcAft>
                        <a:buNone/>
                      </a:pPr>
                      <a:r>
                        <a:rPr lang="en-AU" sz="1200" b="0" i="0" u="none" strike="noStrike" kern="1200" noProof="0" dirty="0">
                          <a:solidFill>
                            <a:schemeClr val="tx1"/>
                          </a:solidFill>
                          <a:effectLst/>
                          <a:latin typeface="TW Cen MT"/>
                        </a:rPr>
                        <a:t>Blaine Miner</a:t>
                      </a:r>
                      <a:endParaRPr lang="en-US" dirty="0"/>
                    </a:p>
                  </a:txBody>
                  <a:tcPr marL="68580" marR="68580" marT="0" marB="0" anchor="ctr"/>
                </a:tc>
                <a:extLst>
                  <a:ext uri="{0D108BD9-81ED-4DB2-BD59-A6C34878D82A}">
                    <a16:rowId xmlns:a16="http://schemas.microsoft.com/office/drawing/2014/main" val="1394076519"/>
                  </a:ext>
                </a:extLst>
              </a:tr>
              <a:tr h="303567">
                <a:tc>
                  <a:txBody>
                    <a:bodyPr/>
                    <a:lstStyle/>
                    <a:p>
                      <a:pPr algn="ctr">
                        <a:spcBef>
                          <a:spcPts val="100"/>
                        </a:spcBef>
                        <a:spcAft>
                          <a:spcPts val="100"/>
                        </a:spcAft>
                        <a:tabLst>
                          <a:tab pos="504190" algn="l"/>
                          <a:tab pos="756285" algn="l"/>
                        </a:tabLst>
                      </a:pPr>
                      <a:r>
                        <a:rPr lang="en-AU" sz="1200" b="1" dirty="0">
                          <a:solidFill>
                            <a:schemeClr val="tx1"/>
                          </a:solidFill>
                          <a:effectLst/>
                          <a:latin typeface="+mn-lt"/>
                          <a:ea typeface="Times New Roman" panose="02020603050405020304" pitchFamily="18" charset="0"/>
                          <a:cs typeface="Arial"/>
                        </a:rPr>
                        <a:t>7</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endParaRPr lang="en-AU" sz="1200" kern="1200" dirty="0">
                        <a:solidFill>
                          <a:schemeClr val="tx1"/>
                        </a:solidFill>
                        <a:latin typeface="+mn-lt"/>
                        <a:ea typeface="+mn-ea"/>
                        <a:cs typeface="+mn-cs"/>
                      </a:endParaRPr>
                    </a:p>
                  </a:txBody>
                  <a:tcPr marL="68580" marR="68580" marT="0" marB="0" anchor="ctr"/>
                </a:tc>
                <a:tc>
                  <a:txBody>
                    <a:bodyPr/>
                    <a:lstStyle/>
                    <a:p>
                      <a:r>
                        <a:rPr lang="en-AU" sz="1200" b="0" kern="1200" dirty="0">
                          <a:solidFill>
                            <a:schemeClr val="tx1"/>
                          </a:solidFill>
                          <a:effectLst/>
                          <a:latin typeface="+mn-lt"/>
                          <a:ea typeface="+mn-ea"/>
                          <a:cs typeface="Arial"/>
                        </a:rPr>
                        <a:t>Next Steps and General Business</a:t>
                      </a:r>
                      <a:endParaRPr lang="en-AU" sz="1200" dirty="0">
                        <a:solidFill>
                          <a:schemeClr val="tx1"/>
                        </a:solidFill>
                        <a:cs typeface="Arial"/>
                      </a:endParaRPr>
                    </a:p>
                  </a:txBody>
                  <a:tcPr marL="68580" marR="68580" marT="0" marB="0" anchor="ctr"/>
                </a:tc>
                <a:tc>
                  <a:txBody>
                    <a:bodyPr/>
                    <a:lstStyle/>
                    <a:p>
                      <a:r>
                        <a:rPr lang="en-AU" sz="1200" b="0" kern="1200" dirty="0">
                          <a:solidFill>
                            <a:schemeClr val="tx1"/>
                          </a:solidFill>
                          <a:effectLst/>
                          <a:latin typeface="+mn-lt"/>
                          <a:cs typeface="Arial"/>
                        </a:rPr>
                        <a:t>Greg Minney</a:t>
                      </a:r>
                      <a:endParaRPr lang="en-AU" sz="1200" dirty="0">
                        <a:solidFill>
                          <a:schemeClr val="tx1"/>
                        </a:solidFill>
                        <a:cs typeface="Arial"/>
                      </a:endParaRPr>
                    </a:p>
                  </a:txBody>
                  <a:tcPr marL="68580" marR="68580" marT="0" marB="0" anchor="ctr"/>
                </a:tc>
                <a:extLst>
                  <a:ext uri="{0D108BD9-81ED-4DB2-BD59-A6C34878D82A}">
                    <a16:rowId xmlns:a16="http://schemas.microsoft.com/office/drawing/2014/main" val="3043232215"/>
                  </a:ext>
                </a:extLst>
              </a:tr>
            </a:tbl>
          </a:graphicData>
        </a:graphic>
      </p:graphicFrame>
    </p:spTree>
    <p:extLst>
      <p:ext uri="{BB962C8B-B14F-4D97-AF65-F5344CB8AC3E}">
        <p14:creationId xmlns:p14="http://schemas.microsoft.com/office/powerpoint/2010/main" val="4024721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5</a:t>
            </a:fld>
            <a:endParaRPr lang="en-AU"/>
          </a:p>
        </p:txBody>
      </p:sp>
      <p:graphicFrame>
        <p:nvGraphicFramePr>
          <p:cNvPr id="8" name="Table 8">
            <a:extLst>
              <a:ext uri="{FF2B5EF4-FFF2-40B4-BE49-F238E27FC236}">
                <a16:creationId xmlns:a16="http://schemas.microsoft.com/office/drawing/2014/main" id="{9705C875-6013-42DB-BAFE-2905D321F0D0}"/>
              </a:ext>
            </a:extLst>
          </p:cNvPr>
          <p:cNvGraphicFramePr>
            <a:graphicFrameLocks noGrp="1"/>
          </p:cNvGraphicFramePr>
          <p:nvPr>
            <p:extLst>
              <p:ext uri="{D42A27DB-BD31-4B8C-83A1-F6EECF244321}">
                <p14:modId xmlns:p14="http://schemas.microsoft.com/office/powerpoint/2010/main" val="2838337339"/>
              </p:ext>
            </p:extLst>
          </p:nvPr>
        </p:nvGraphicFramePr>
        <p:xfrm>
          <a:off x="379046" y="236089"/>
          <a:ext cx="11550864" cy="6487844"/>
        </p:xfrm>
        <a:graphic>
          <a:graphicData uri="http://schemas.openxmlformats.org/drawingml/2006/table">
            <a:tbl>
              <a:tblPr firstRow="1" bandRow="1">
                <a:tableStyleId>{21E4AEA4-8DFA-4A89-87EB-49C32662AFE0}</a:tableStyleId>
              </a:tblPr>
              <a:tblGrid>
                <a:gridCol w="1443858">
                  <a:extLst>
                    <a:ext uri="{9D8B030D-6E8A-4147-A177-3AD203B41FA5}">
                      <a16:colId xmlns:a16="http://schemas.microsoft.com/office/drawing/2014/main" val="71640029"/>
                    </a:ext>
                  </a:extLst>
                </a:gridCol>
                <a:gridCol w="1443858">
                  <a:extLst>
                    <a:ext uri="{9D8B030D-6E8A-4147-A177-3AD203B41FA5}">
                      <a16:colId xmlns:a16="http://schemas.microsoft.com/office/drawing/2014/main" val="3809563697"/>
                    </a:ext>
                  </a:extLst>
                </a:gridCol>
                <a:gridCol w="1443858">
                  <a:extLst>
                    <a:ext uri="{9D8B030D-6E8A-4147-A177-3AD203B41FA5}">
                      <a16:colId xmlns:a16="http://schemas.microsoft.com/office/drawing/2014/main" val="4238247730"/>
                    </a:ext>
                  </a:extLst>
                </a:gridCol>
                <a:gridCol w="1443858">
                  <a:extLst>
                    <a:ext uri="{9D8B030D-6E8A-4147-A177-3AD203B41FA5}">
                      <a16:colId xmlns:a16="http://schemas.microsoft.com/office/drawing/2014/main" val="2238319138"/>
                    </a:ext>
                  </a:extLst>
                </a:gridCol>
                <a:gridCol w="1443858">
                  <a:extLst>
                    <a:ext uri="{9D8B030D-6E8A-4147-A177-3AD203B41FA5}">
                      <a16:colId xmlns:a16="http://schemas.microsoft.com/office/drawing/2014/main" val="3834917727"/>
                    </a:ext>
                  </a:extLst>
                </a:gridCol>
                <a:gridCol w="1484118">
                  <a:extLst>
                    <a:ext uri="{9D8B030D-6E8A-4147-A177-3AD203B41FA5}">
                      <a16:colId xmlns:a16="http://schemas.microsoft.com/office/drawing/2014/main" val="1860486161"/>
                    </a:ext>
                  </a:extLst>
                </a:gridCol>
                <a:gridCol w="1403598">
                  <a:extLst>
                    <a:ext uri="{9D8B030D-6E8A-4147-A177-3AD203B41FA5}">
                      <a16:colId xmlns:a16="http://schemas.microsoft.com/office/drawing/2014/main" val="1880637511"/>
                    </a:ext>
                  </a:extLst>
                </a:gridCol>
                <a:gridCol w="1443858">
                  <a:extLst>
                    <a:ext uri="{9D8B030D-6E8A-4147-A177-3AD203B41FA5}">
                      <a16:colId xmlns:a16="http://schemas.microsoft.com/office/drawing/2014/main" val="1097621230"/>
                    </a:ext>
                  </a:extLst>
                </a:gridCol>
              </a:tblGrid>
              <a:tr h="338322">
                <a:tc>
                  <a:txBody>
                    <a:bodyPr/>
                    <a:lstStyle/>
                    <a:p>
                      <a:r>
                        <a:rPr lang="en-AU" sz="1200"/>
                        <a:t>Attendee</a:t>
                      </a:r>
                    </a:p>
                  </a:txBody>
                  <a:tcPr/>
                </a:tc>
                <a:tc>
                  <a:txBody>
                    <a:bodyPr/>
                    <a:lstStyle/>
                    <a:p>
                      <a:r>
                        <a:rPr lang="en-AU" sz="1200"/>
                        <a:t>Organisation</a:t>
                      </a:r>
                    </a:p>
                  </a:txBody>
                  <a:tcPr/>
                </a:tc>
                <a:tc>
                  <a:txBody>
                    <a:bodyPr/>
                    <a:lstStyle/>
                    <a:p>
                      <a:r>
                        <a:rPr lang="en-AU" sz="1200"/>
                        <a:t>Attendee</a:t>
                      </a:r>
                    </a:p>
                  </a:txBody>
                  <a:tcPr/>
                </a:tc>
                <a:tc>
                  <a:txBody>
                    <a:bodyPr/>
                    <a:lstStyle/>
                    <a:p>
                      <a:r>
                        <a:rPr lang="en-AU" sz="1200"/>
                        <a:t>Organisation</a:t>
                      </a:r>
                    </a:p>
                  </a:txBody>
                  <a:tcPr/>
                </a:tc>
                <a:tc>
                  <a:txBody>
                    <a:bodyPr/>
                    <a:lstStyle/>
                    <a:p>
                      <a:r>
                        <a:rPr lang="en-AU" sz="1200"/>
                        <a:t>Attendee</a:t>
                      </a:r>
                    </a:p>
                  </a:txBody>
                  <a:tcPr/>
                </a:tc>
                <a:tc>
                  <a:txBody>
                    <a:bodyPr/>
                    <a:lstStyle/>
                    <a:p>
                      <a:r>
                        <a:rPr lang="en-AU" sz="1200"/>
                        <a:t>Organisation</a:t>
                      </a:r>
                    </a:p>
                  </a:txBody>
                  <a:tcPr/>
                </a:tc>
                <a:tc>
                  <a:txBody>
                    <a:bodyPr/>
                    <a:lstStyle/>
                    <a:p>
                      <a:r>
                        <a:rPr lang="en-AU" sz="1200"/>
                        <a:t>Attendee</a:t>
                      </a:r>
                    </a:p>
                  </a:txBody>
                  <a:tcPr/>
                </a:tc>
                <a:tc>
                  <a:txBody>
                    <a:bodyPr/>
                    <a:lstStyle/>
                    <a:p>
                      <a:r>
                        <a:rPr lang="en-AU" sz="1200"/>
                        <a:t>Organisation</a:t>
                      </a:r>
                    </a:p>
                  </a:txBody>
                  <a:tcPr/>
                </a:tc>
                <a:extLst>
                  <a:ext uri="{0D108BD9-81ED-4DB2-BD59-A6C34878D82A}">
                    <a16:rowId xmlns:a16="http://schemas.microsoft.com/office/drawing/2014/main" val="2736328158"/>
                  </a:ext>
                </a:extLst>
              </a:tr>
              <a:tr h="338322">
                <a:tc>
                  <a:txBody>
                    <a:bodyPr/>
                    <a:lstStyle/>
                    <a:p>
                      <a:pPr algn="l" rtl="0" fontAlgn="b"/>
                      <a:r>
                        <a:rPr lang="en-AU" sz="1100" b="0" i="0" u="none" strike="noStrike">
                          <a:solidFill>
                            <a:srgbClr val="222324"/>
                          </a:solidFill>
                          <a:effectLst/>
                          <a:latin typeface="Calibri" panose="020F0502020204030204" pitchFamily="34" charset="0"/>
                        </a:rPr>
                        <a:t>Greg Minney</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Vicki Grant</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Clean Co Qld</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Jeff Colby</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Mondo</a:t>
                      </a:r>
                    </a:p>
                  </a:txBody>
                  <a:tcPr marL="9525" marR="9525" marT="9525" marB="0" anchor="b">
                    <a:solidFill>
                      <a:schemeClr val="bg2"/>
                    </a:solidFill>
                  </a:tcPr>
                </a:tc>
                <a:tc>
                  <a:txBody>
                    <a:bodyPr/>
                    <a:lstStyle/>
                    <a:p>
                      <a:pPr algn="l" rtl="0" fontAlgn="b"/>
                      <a:r>
                        <a:rPr lang="en-AU" sz="1100" b="0" i="0" u="none" strike="noStrike" dirty="0">
                          <a:solidFill>
                            <a:srgbClr val="222324"/>
                          </a:solidFill>
                          <a:effectLst/>
                          <a:latin typeface="Calibri" panose="020F0502020204030204" pitchFamily="34" charset="0"/>
                        </a:rPr>
                        <a:t>Joanna Ford</a:t>
                      </a:r>
                    </a:p>
                  </a:txBody>
                  <a:tcPr marL="9525" marR="9525" marT="9525" marB="0" anchor="b">
                    <a:solidFill>
                      <a:schemeClr val="bg2">
                        <a:lumMod val="90000"/>
                      </a:schemeClr>
                    </a:solidFill>
                  </a:tcPr>
                </a:tc>
                <a:tc>
                  <a:txBody>
                    <a:bodyPr/>
                    <a:lstStyle/>
                    <a:p>
                      <a:pPr algn="l" rtl="0" fontAlgn="b"/>
                      <a:r>
                        <a:rPr lang="en-AU" sz="1100" b="0" i="0" u="none" strike="noStrike" dirty="0" err="1">
                          <a:solidFill>
                            <a:srgbClr val="222324"/>
                          </a:solidFill>
                          <a:effectLst/>
                          <a:latin typeface="Calibri" panose="020F0502020204030204" pitchFamily="34" charset="0"/>
                        </a:rPr>
                        <a:t>TasNetworks</a:t>
                      </a:r>
                      <a:r>
                        <a:rPr lang="en-AU" sz="1100" b="0" i="0" u="none" strike="noStrike" dirty="0">
                          <a:solidFill>
                            <a:srgbClr val="222324"/>
                          </a:solidFill>
                          <a:effectLst/>
                          <a:latin typeface="Calibri" panose="020F0502020204030204" pitchFamily="34" charset="0"/>
                        </a:rPr>
                        <a:t> </a:t>
                      </a:r>
                    </a:p>
                  </a:txBody>
                  <a:tcPr marL="9525" marR="9525" marT="9525" marB="0" anchor="b">
                    <a:solidFill>
                      <a:schemeClr val="bg2">
                        <a:lumMod val="90000"/>
                      </a:schemeClr>
                    </a:solidFill>
                  </a:tcPr>
                </a:tc>
                <a:extLst>
                  <a:ext uri="{0D108BD9-81ED-4DB2-BD59-A6C34878D82A}">
                    <a16:rowId xmlns:a16="http://schemas.microsoft.com/office/drawing/2014/main" val="3203868801"/>
                  </a:ext>
                </a:extLst>
              </a:tr>
              <a:tr h="338322">
                <a:tc>
                  <a:txBody>
                    <a:bodyPr/>
                    <a:lstStyle/>
                    <a:p>
                      <a:pPr algn="l" rtl="0" fontAlgn="b"/>
                      <a:r>
                        <a:rPr lang="en-AU" sz="1100" b="0" i="0" u="none" strike="noStrike">
                          <a:solidFill>
                            <a:srgbClr val="222324"/>
                          </a:solidFill>
                          <a:effectLst/>
                          <a:latin typeface="Calibri" panose="020F0502020204030204" pitchFamily="34" charset="0"/>
                        </a:rPr>
                        <a:t>Blaine Miner</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Ramesh Khadka</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ElectraNet</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Neville Lewis</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Mondo</a:t>
                      </a:r>
                    </a:p>
                  </a:txBody>
                  <a:tcPr marL="9525" marR="9525" marT="9525" marB="0" anchor="b">
                    <a:solidFill>
                      <a:schemeClr val="bg2"/>
                    </a:solidFill>
                  </a:tcPr>
                </a:tc>
                <a:tc>
                  <a:txBody>
                    <a:bodyPr/>
                    <a:lstStyle/>
                    <a:p>
                      <a:pPr algn="l" rtl="0" fontAlgn="b"/>
                      <a:r>
                        <a:rPr lang="en-AU" sz="1100" b="0" i="0" u="none" strike="noStrike" dirty="0">
                          <a:solidFill>
                            <a:srgbClr val="222324"/>
                          </a:solidFill>
                          <a:effectLst/>
                          <a:latin typeface="Calibri" panose="020F0502020204030204" pitchFamily="34" charset="0"/>
                        </a:rPr>
                        <a:t>Adam Hoare</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Transgrid</a:t>
                      </a:r>
                    </a:p>
                  </a:txBody>
                  <a:tcPr marL="9525" marR="9525" marT="9525" marB="0" anchor="b">
                    <a:solidFill>
                      <a:schemeClr val="bg2">
                        <a:lumMod val="90000"/>
                      </a:schemeClr>
                    </a:solidFill>
                  </a:tcPr>
                </a:tc>
                <a:extLst>
                  <a:ext uri="{0D108BD9-81ED-4DB2-BD59-A6C34878D82A}">
                    <a16:rowId xmlns:a16="http://schemas.microsoft.com/office/drawing/2014/main" val="2184619728"/>
                  </a:ext>
                </a:extLst>
              </a:tr>
              <a:tr h="338322">
                <a:tc>
                  <a:txBody>
                    <a:bodyPr/>
                    <a:lstStyle/>
                    <a:p>
                      <a:pPr algn="l" rtl="0" fontAlgn="b"/>
                      <a:r>
                        <a:rPr lang="en-AU" sz="1100" b="0" i="0" u="none" strike="noStrike">
                          <a:solidFill>
                            <a:srgbClr val="222324"/>
                          </a:solidFill>
                          <a:effectLst/>
                          <a:latin typeface="Calibri" panose="020F0502020204030204" pitchFamily="34" charset="0"/>
                        </a:rPr>
                        <a:t>Anne-Marie McCague</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Dino Ou</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Endeavour Energy</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Mario Iogha</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Origin</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Paul Greenwood</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Vectorams</a:t>
                      </a:r>
                    </a:p>
                  </a:txBody>
                  <a:tcPr marL="9525" marR="9525" marT="9525" marB="0" anchor="b">
                    <a:solidFill>
                      <a:schemeClr val="bg2">
                        <a:lumMod val="90000"/>
                      </a:schemeClr>
                    </a:solidFill>
                  </a:tcPr>
                </a:tc>
                <a:extLst>
                  <a:ext uri="{0D108BD9-81ED-4DB2-BD59-A6C34878D82A}">
                    <a16:rowId xmlns:a16="http://schemas.microsoft.com/office/drawing/2014/main" val="3157292728"/>
                  </a:ext>
                </a:extLst>
              </a:tr>
              <a:tr h="338322">
                <a:tc>
                  <a:txBody>
                    <a:bodyPr/>
                    <a:lstStyle/>
                    <a:p>
                      <a:pPr algn="l" rtl="0" fontAlgn="b"/>
                      <a:r>
                        <a:rPr lang="en-AU" sz="1100" b="0" i="0" u="none" strike="noStrike">
                          <a:solidFill>
                            <a:srgbClr val="222324"/>
                          </a:solidFill>
                          <a:effectLst/>
                          <a:latin typeface="Calibri" panose="020F0502020204030204" pitchFamily="34" charset="0"/>
                        </a:rPr>
                        <a:t>David Ripper</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Nicole Bright</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Energex</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Linda Brackenbury</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PlusES</a:t>
                      </a:r>
                    </a:p>
                  </a:txBody>
                  <a:tcPr marL="9525" marR="9525" marT="9525" marB="0" anchor="b">
                    <a:solidFill>
                      <a:schemeClr val="bg2"/>
                    </a:solidFill>
                  </a:tcPr>
                </a:tc>
                <a:tc>
                  <a:txBody>
                    <a:bodyPr/>
                    <a:lstStyle/>
                    <a:p>
                      <a:pPr algn="l" rtl="0" fontAlgn="b"/>
                      <a:endParaRPr lang="en-AU" sz="1100" b="0" i="0" u="none" strike="noStrike" dirty="0">
                        <a:solidFill>
                          <a:srgbClr val="222324"/>
                        </a:solidFill>
                        <a:effectLst/>
                        <a:latin typeface="Calibri" panose="020F050202020403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AU" sz="1100" b="0" i="0" u="none" strike="noStrike" dirty="0" err="1">
                          <a:solidFill>
                            <a:srgbClr val="222324"/>
                          </a:solidFill>
                          <a:effectLst/>
                          <a:highlight>
                            <a:srgbClr val="FFFF00"/>
                          </a:highlight>
                          <a:latin typeface="Calibri" panose="020F0502020204030204" pitchFamily="34" charset="0"/>
                        </a:rPr>
                        <a:t>dgoswami</a:t>
                      </a:r>
                      <a:endParaRPr lang="en-AU" sz="1100" b="0" i="0" u="none" strike="noStrike" dirty="0">
                        <a:solidFill>
                          <a:srgbClr val="222324"/>
                        </a:solidFill>
                        <a:effectLst/>
                        <a:highlight>
                          <a:srgbClr val="FFFF00"/>
                        </a:highlight>
                        <a:latin typeface="Calibri" panose="020F0502020204030204" pitchFamily="34" charset="0"/>
                      </a:endParaRPr>
                    </a:p>
                  </a:txBody>
                  <a:tcPr marL="9525" marR="9525" marT="9525" marB="0" anchor="b">
                    <a:solidFill>
                      <a:schemeClr val="bg2">
                        <a:lumMod val="90000"/>
                      </a:schemeClr>
                    </a:solidFill>
                  </a:tcPr>
                </a:tc>
                <a:tc>
                  <a:txBody>
                    <a:bodyPr/>
                    <a:lstStyle/>
                    <a:p>
                      <a:pPr algn="l" rtl="0" fontAlgn="b"/>
                      <a:endParaRPr lang="en-AU" sz="1100" b="0" i="0" u="none" strike="noStrike" dirty="0">
                        <a:solidFill>
                          <a:srgbClr val="222324"/>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3515835996"/>
                  </a:ext>
                </a:extLst>
              </a:tr>
              <a:tr h="338322">
                <a:tc>
                  <a:txBody>
                    <a:bodyPr/>
                    <a:lstStyle/>
                    <a:p>
                      <a:pPr algn="l" rtl="0" fontAlgn="b"/>
                      <a:r>
                        <a:rPr lang="en-AU" sz="1100" b="0" i="0" u="none" strike="noStrike">
                          <a:solidFill>
                            <a:srgbClr val="222324"/>
                          </a:solidFill>
                          <a:effectLst/>
                          <a:latin typeface="Calibri" panose="020F0502020204030204" pitchFamily="34" charset="0"/>
                        </a:rPr>
                        <a:t>Jim Agelopoulos</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AEMO</a:t>
                      </a:r>
                    </a:p>
                  </a:txBody>
                  <a:tcPr marL="9525" marR="9525" marT="9525" marB="0" anchor="b">
                    <a:solidFill>
                      <a:schemeClr val="bg2"/>
                    </a:solidFill>
                  </a:tcPr>
                </a:tc>
                <a:tc>
                  <a:txBody>
                    <a:bodyPr/>
                    <a:lstStyle/>
                    <a:p>
                      <a:pPr algn="l" rtl="0" fontAlgn="ctr"/>
                      <a:r>
                        <a:rPr lang="en-AU" sz="1100" b="0" i="0" u="none" strike="noStrike">
                          <a:solidFill>
                            <a:srgbClr val="222324"/>
                          </a:solidFill>
                          <a:effectLst/>
                          <a:latin typeface="Calibri" panose="020F0502020204030204" pitchFamily="34" charset="0"/>
                        </a:rPr>
                        <a:t>Cindy Matthews</a:t>
                      </a:r>
                    </a:p>
                  </a:txBody>
                  <a:tcPr marL="9525" marR="9525" marT="9525" marB="0" anchor="ctr">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Energy Queensland</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Greg Szot</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Powercor</a:t>
                      </a:r>
                    </a:p>
                  </a:txBody>
                  <a:tcPr marL="9525" marR="9525" marT="9525" marB="0" anchor="b">
                    <a:solidFill>
                      <a:schemeClr val="bg2"/>
                    </a:solidFill>
                  </a:tcPr>
                </a:tc>
                <a:tc>
                  <a:txBody>
                    <a:bodyPr/>
                    <a:lstStyle/>
                    <a:p>
                      <a:pPr algn="l" rtl="0" fontAlgn="b"/>
                      <a:endParaRPr lang="en-AU" sz="1100" b="0" i="0" u="none" strike="noStrike" dirty="0">
                        <a:solidFill>
                          <a:srgbClr val="222324"/>
                        </a:solidFill>
                        <a:effectLst/>
                        <a:highlight>
                          <a:srgbClr val="FFFF00"/>
                        </a:highlight>
                        <a:latin typeface="Calibri" panose="020F0502020204030204" pitchFamily="34" charset="0"/>
                      </a:endParaRPr>
                    </a:p>
                  </a:txBody>
                  <a:tcPr marL="9525" marR="9525" marT="9525" marB="0" anchor="b">
                    <a:solidFill>
                      <a:schemeClr val="bg2">
                        <a:lumMod val="90000"/>
                      </a:schemeClr>
                    </a:solidFill>
                  </a:tcPr>
                </a:tc>
                <a:tc>
                  <a:txBody>
                    <a:bodyPr/>
                    <a:lstStyle/>
                    <a:p>
                      <a:pPr algn="l" rtl="0" fontAlgn="b"/>
                      <a:r>
                        <a:rPr lang="en-AU" sz="1100" b="0" i="0" u="none" strike="noStrike" dirty="0">
                          <a:solidFill>
                            <a:srgbClr val="222324"/>
                          </a:solidFill>
                          <a:effectLst/>
                          <a:latin typeface="Calibri" panose="020F0502020204030204" pitchFamily="34" charset="0"/>
                        </a:rPr>
                        <a:t> </a:t>
                      </a:r>
                    </a:p>
                  </a:txBody>
                  <a:tcPr marL="9525" marR="9525" marT="9525" marB="0" anchor="b">
                    <a:solidFill>
                      <a:schemeClr val="bg2">
                        <a:lumMod val="90000"/>
                      </a:schemeClr>
                    </a:solidFill>
                  </a:tcPr>
                </a:tc>
                <a:extLst>
                  <a:ext uri="{0D108BD9-81ED-4DB2-BD59-A6C34878D82A}">
                    <a16:rowId xmlns:a16="http://schemas.microsoft.com/office/drawing/2014/main" val="2471236308"/>
                  </a:ext>
                </a:extLst>
              </a:tr>
              <a:tr h="391565">
                <a:tc>
                  <a:txBody>
                    <a:bodyPr/>
                    <a:lstStyle/>
                    <a:p>
                      <a:pPr algn="l" rtl="0" fontAlgn="b"/>
                      <a:r>
                        <a:rPr lang="en-AU" sz="1100" b="0" i="0" u="none" strike="noStrike">
                          <a:solidFill>
                            <a:srgbClr val="222324"/>
                          </a:solidFill>
                          <a:effectLst/>
                          <a:latin typeface="Calibri" panose="020F0502020204030204" pitchFamily="34" charset="0"/>
                        </a:rPr>
                        <a:t>Lucas Senteleky</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Steve Blair</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Energy Queensland</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Mark Pilkington</a:t>
                      </a:r>
                    </a:p>
                  </a:txBody>
                  <a:tcPr marL="9525" marR="9525" marT="9525" marB="0" anchor="b">
                    <a:solidFill>
                      <a:schemeClr val="bg2"/>
                    </a:solidFill>
                  </a:tcPr>
                </a:tc>
                <a:tc>
                  <a:txBody>
                    <a:bodyPr/>
                    <a:lstStyle/>
                    <a:p>
                      <a:pPr algn="l" rtl="0" fontAlgn="b"/>
                      <a:r>
                        <a:rPr lang="en-AU" sz="1100" b="0" i="0" u="none" strike="noStrike" dirty="0" err="1">
                          <a:solidFill>
                            <a:srgbClr val="222324"/>
                          </a:solidFill>
                          <a:effectLst/>
                          <a:latin typeface="Calibri" panose="020F0502020204030204" pitchFamily="34" charset="0"/>
                        </a:rPr>
                        <a:t>Powercor</a:t>
                      </a:r>
                      <a:endParaRPr lang="en-AU" sz="1100" b="0" i="0" u="none" strike="noStrike" dirty="0">
                        <a:solidFill>
                          <a:srgbClr val="222324"/>
                        </a:solidFill>
                        <a:effectLst/>
                        <a:latin typeface="Calibri" panose="020F0502020204030204" pitchFamily="34" charset="0"/>
                      </a:endParaRPr>
                    </a:p>
                  </a:txBody>
                  <a:tcPr marL="9525" marR="9525" marT="9525" marB="0" anchor="b">
                    <a:solidFill>
                      <a:schemeClr val="bg2"/>
                    </a:solidFill>
                  </a:tcPr>
                </a:tc>
                <a:tc>
                  <a:txBody>
                    <a:bodyPr/>
                    <a:lstStyle/>
                    <a:p>
                      <a:pPr algn="l" rtl="0" fontAlgn="b"/>
                      <a:endParaRPr lang="en-AU" sz="1100" b="0" i="0" u="none" strike="noStrike" dirty="0">
                        <a:solidFill>
                          <a:srgbClr val="222324"/>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rtl="0" fontAlgn="b"/>
                      <a:endParaRPr lang="en-AU" sz="1100" b="0" i="0" u="none" strike="noStrike">
                        <a:solidFill>
                          <a:srgbClr val="222324"/>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1929605677"/>
                  </a:ext>
                </a:extLst>
              </a:tr>
              <a:tr h="338322">
                <a:tc>
                  <a:txBody>
                    <a:bodyPr/>
                    <a:lstStyle/>
                    <a:p>
                      <a:pPr algn="l" rtl="0" fontAlgn="b"/>
                      <a:r>
                        <a:rPr lang="en-AU" sz="1100" b="0" i="0" u="none" strike="noStrike">
                          <a:solidFill>
                            <a:srgbClr val="222324"/>
                          </a:solidFill>
                          <a:effectLst/>
                          <a:latin typeface="Calibri" panose="020F0502020204030204" pitchFamily="34" charset="0"/>
                        </a:rPr>
                        <a:t>Tui Grant</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Ingrid Farah</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Ergon</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Dean Knight</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Powerlink</a:t>
                      </a:r>
                    </a:p>
                  </a:txBody>
                  <a:tcPr marL="9525" marR="9525" marT="9525" marB="0" anchor="b">
                    <a:solidFill>
                      <a:schemeClr val="bg2"/>
                    </a:solidFill>
                  </a:tcPr>
                </a:tc>
                <a:tc>
                  <a:txBody>
                    <a:bodyPr/>
                    <a:lstStyle/>
                    <a:p>
                      <a:pPr algn="l" rtl="0" fontAlgn="b"/>
                      <a:endParaRPr lang="en-AU" sz="1100" b="0" i="0" u="none" strike="noStrike">
                        <a:solidFill>
                          <a:srgbClr val="222324"/>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rtl="0" fontAlgn="b"/>
                      <a:endParaRPr lang="en-AU" sz="1100" b="0" i="0" u="none" strike="noStrike">
                        <a:solidFill>
                          <a:srgbClr val="222324"/>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2444980600"/>
                  </a:ext>
                </a:extLst>
              </a:tr>
              <a:tr h="338322">
                <a:tc>
                  <a:txBody>
                    <a:bodyPr/>
                    <a:lstStyle/>
                    <a:p>
                      <a:pPr algn="l" rtl="0" fontAlgn="b"/>
                      <a:r>
                        <a:rPr lang="en-AU" sz="1100" b="0" i="0" u="none" strike="noStrike">
                          <a:solidFill>
                            <a:srgbClr val="222324"/>
                          </a:solidFill>
                          <a:effectLst/>
                          <a:latin typeface="Calibri" panose="020F0502020204030204" pitchFamily="34" charset="0"/>
                        </a:rPr>
                        <a:t>Paul Lyttle</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Andrew Jumeau</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Evo Energy</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Karel Mallinson</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Powerlink</a:t>
                      </a:r>
                    </a:p>
                  </a:txBody>
                  <a:tcPr marL="9525" marR="9525" marT="9525" marB="0" anchor="b">
                    <a:solidFill>
                      <a:schemeClr val="bg2"/>
                    </a:solidFill>
                  </a:tcPr>
                </a:tc>
                <a:tc>
                  <a:txBody>
                    <a:bodyPr/>
                    <a:lstStyle/>
                    <a:p>
                      <a:pPr algn="l" rtl="0" fontAlgn="b"/>
                      <a:endParaRPr lang="en-AU" sz="1100" b="0" i="0" u="none" strike="noStrike">
                        <a:solidFill>
                          <a:srgbClr val="222324"/>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rtl="0" fontAlgn="b"/>
                      <a:endParaRPr lang="en-AU" sz="1100" b="0" i="0" u="none" strike="noStrike">
                        <a:solidFill>
                          <a:srgbClr val="222324"/>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777208744"/>
                  </a:ext>
                </a:extLst>
              </a:tr>
              <a:tr h="338322">
                <a:tc>
                  <a:txBody>
                    <a:bodyPr/>
                    <a:lstStyle/>
                    <a:p>
                      <a:pPr algn="l" rtl="0" fontAlgn="b"/>
                      <a:r>
                        <a:rPr lang="en-AU" sz="1100" b="0" i="0" u="none" strike="noStrike">
                          <a:solidFill>
                            <a:srgbClr val="222324"/>
                          </a:solidFill>
                          <a:effectLst/>
                          <a:latin typeface="Calibri" panose="020F0502020204030204" pitchFamily="34" charset="0"/>
                        </a:rPr>
                        <a:t>Peta Hatzikides</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Jeff Roberts</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Evo Energy</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Christophe Bechia </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Red Energy</a:t>
                      </a:r>
                    </a:p>
                  </a:txBody>
                  <a:tcPr marL="9525" marR="9525" marT="9525" marB="0" anchor="b">
                    <a:solidFill>
                      <a:schemeClr val="bg2"/>
                    </a:solidFill>
                  </a:tcPr>
                </a:tc>
                <a:tc>
                  <a:txBody>
                    <a:bodyPr/>
                    <a:lstStyle/>
                    <a:p>
                      <a:pPr algn="l" rtl="0" fontAlgn="b"/>
                      <a:endParaRPr lang="en-AU" sz="1100" b="0" i="0" u="none" strike="noStrike">
                        <a:solidFill>
                          <a:srgbClr val="222324"/>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rtl="0" fontAlgn="b"/>
                      <a:endParaRPr lang="en-AU" sz="1100" b="0" i="0" u="none" strike="noStrike">
                        <a:solidFill>
                          <a:srgbClr val="222324"/>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1116453165"/>
                  </a:ext>
                </a:extLst>
              </a:tr>
              <a:tr h="338322">
                <a:tc>
                  <a:txBody>
                    <a:bodyPr/>
                    <a:lstStyle/>
                    <a:p>
                      <a:pPr algn="l" rtl="0" fontAlgn="b"/>
                      <a:r>
                        <a:rPr lang="en-AU" sz="1100" b="0" i="0" u="none" strike="noStrike">
                          <a:solidFill>
                            <a:srgbClr val="222324"/>
                          </a:solidFill>
                          <a:effectLst/>
                          <a:latin typeface="Calibri" panose="020F0502020204030204" pitchFamily="34" charset="0"/>
                        </a:rPr>
                        <a:t>Simon Tu</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Greg Evans </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Evergen</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Mark Reid</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Red Energy</a:t>
                      </a:r>
                    </a:p>
                  </a:txBody>
                  <a:tcPr marL="9525" marR="9525" marT="9525" marB="0" anchor="b">
                    <a:solidFill>
                      <a:schemeClr val="bg2"/>
                    </a:solidFill>
                  </a:tcPr>
                </a:tc>
                <a:tc>
                  <a:txBody>
                    <a:bodyPr/>
                    <a:lstStyle/>
                    <a:p>
                      <a:pPr algn="l" rtl="0" fontAlgn="b"/>
                      <a:endParaRPr lang="en-AU" sz="1100" b="0" i="0" u="none" strike="noStrike">
                        <a:solidFill>
                          <a:srgbClr val="222324"/>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rtl="0" fontAlgn="b"/>
                      <a:endParaRPr lang="en-AU" sz="1100" b="0" i="0" u="none" strike="noStrike" dirty="0">
                        <a:solidFill>
                          <a:srgbClr val="222324"/>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1308251645"/>
                  </a:ext>
                </a:extLst>
              </a:tr>
              <a:tr h="338322">
                <a:tc>
                  <a:txBody>
                    <a:bodyPr/>
                    <a:lstStyle/>
                    <a:p>
                      <a:pPr algn="l" rtl="0" fontAlgn="b"/>
                      <a:r>
                        <a:rPr lang="en-AU" sz="1100" b="0" i="0" u="none" strike="noStrike">
                          <a:solidFill>
                            <a:srgbClr val="222324"/>
                          </a:solidFill>
                          <a:effectLst/>
                          <a:latin typeface="Calibri" panose="020F0502020204030204" pitchFamily="34" charset="0"/>
                        </a:rPr>
                        <a:t>Collette Reedy</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Actewagl</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Anthony Croce</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Infigen Energy</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Manjari Saji</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Red Energy</a:t>
                      </a:r>
                    </a:p>
                  </a:txBody>
                  <a:tcPr marL="9525" marR="9525" marT="9525" marB="0" anchor="b">
                    <a:solidFill>
                      <a:schemeClr val="bg2"/>
                    </a:solidFill>
                  </a:tcPr>
                </a:tc>
                <a:tc>
                  <a:txBody>
                    <a:bodyPr/>
                    <a:lstStyle/>
                    <a:p>
                      <a:pPr algn="l" rtl="0" fontAlgn="b"/>
                      <a:endParaRPr lang="en-AU" sz="1100" b="0" i="0" u="none" strike="noStrike" dirty="0">
                        <a:solidFill>
                          <a:schemeClr val="tx1"/>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rtl="0"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405619310"/>
                  </a:ext>
                </a:extLst>
              </a:tr>
              <a:tr h="338322">
                <a:tc>
                  <a:txBody>
                    <a:bodyPr/>
                    <a:lstStyle/>
                    <a:p>
                      <a:pPr algn="l" rtl="0" fontAlgn="b"/>
                      <a:r>
                        <a:rPr lang="en-AU" sz="1100" b="0" i="0" u="none" strike="noStrike">
                          <a:solidFill>
                            <a:srgbClr val="222324"/>
                          </a:solidFill>
                          <a:effectLst/>
                          <a:latin typeface="Calibri" panose="020F0502020204030204" pitchFamily="34" charset="0"/>
                        </a:rPr>
                        <a:t>Sue Richardson</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Agility CS</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Victor Sanchez</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Infigen Energy</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Nick Gustafsson</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Red Energy</a:t>
                      </a:r>
                    </a:p>
                  </a:txBody>
                  <a:tcPr marL="9525" marR="9525" marT="9525" marB="0" anchor="b">
                    <a:solidFill>
                      <a:schemeClr val="bg2"/>
                    </a:solidFill>
                  </a:tcPr>
                </a:tc>
                <a:tc>
                  <a:txBody>
                    <a:bodyPr/>
                    <a:lstStyle/>
                    <a:p>
                      <a:pPr algn="l" rtl="0"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rtl="0"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3729687891"/>
                  </a:ext>
                </a:extLst>
              </a:tr>
              <a:tr h="338322">
                <a:tc>
                  <a:txBody>
                    <a:bodyPr/>
                    <a:lstStyle/>
                    <a:p>
                      <a:pPr algn="l" rtl="0" fontAlgn="b"/>
                      <a:r>
                        <a:rPr lang="en-AU" sz="1100" b="0" i="0" u="none" strike="noStrike">
                          <a:solidFill>
                            <a:srgbClr val="222324"/>
                          </a:solidFill>
                          <a:effectLst/>
                          <a:latin typeface="Calibri" panose="020F0502020204030204" pitchFamily="34" charset="0"/>
                        </a:rPr>
                        <a:t>Pieter Wijtzes</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AGL</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Pieter Wijtzes</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Intellihub</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David Woods</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SA Power</a:t>
                      </a:r>
                    </a:p>
                  </a:txBody>
                  <a:tcPr marL="9525" marR="9525" marT="9525" marB="0" anchor="b">
                    <a:solidFill>
                      <a:schemeClr val="bg2"/>
                    </a:solidFill>
                  </a:tcPr>
                </a:tc>
                <a:tc>
                  <a:txBody>
                    <a:bodyPr/>
                    <a:lstStyle/>
                    <a:p>
                      <a:pPr algn="l" rtl="0"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rtl="0"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2653095268"/>
                  </a:ext>
                </a:extLst>
              </a:tr>
              <a:tr h="338322">
                <a:tc>
                  <a:txBody>
                    <a:bodyPr/>
                    <a:lstStyle/>
                    <a:p>
                      <a:pPr algn="l" rtl="0" fontAlgn="b"/>
                      <a:r>
                        <a:rPr lang="en-AU" sz="1100" b="0" i="0" u="none" strike="noStrike">
                          <a:solidFill>
                            <a:srgbClr val="222324"/>
                          </a:solidFill>
                          <a:effectLst/>
                          <a:latin typeface="Calibri" panose="020F0502020204030204" pitchFamily="34" charset="0"/>
                        </a:rPr>
                        <a:t>Zulfi Syed</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Alinta Energy</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Warren Van Wyk</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Intellihub</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Andrew Wilkins</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SA Water</a:t>
                      </a:r>
                    </a:p>
                  </a:txBody>
                  <a:tcPr marL="9525" marR="9525" marT="9525" marB="0" anchor="b">
                    <a:solidFill>
                      <a:schemeClr val="bg2"/>
                    </a:solidFill>
                  </a:tcPr>
                </a:tc>
                <a:tc>
                  <a:txBody>
                    <a:bodyPr/>
                    <a:lstStyle/>
                    <a:p>
                      <a:pPr algn="l" rtl="0" fontAlgn="b"/>
                      <a:endParaRPr lang="en-AU" sz="1100" b="0" i="0" u="none" strike="noStrike">
                        <a:solidFill>
                          <a:schemeClr val="tx1"/>
                        </a:solidFill>
                        <a:effectLst/>
                        <a:highlight>
                          <a:srgbClr val="FFFF00"/>
                        </a:highlight>
                        <a:latin typeface="Calibri" panose="020F0502020204030204" pitchFamily="34" charset="0"/>
                      </a:endParaRPr>
                    </a:p>
                  </a:txBody>
                  <a:tcPr marL="9525" marR="9525" marT="9525" marB="0" anchor="b">
                    <a:solidFill>
                      <a:schemeClr val="bg2">
                        <a:lumMod val="90000"/>
                      </a:schemeClr>
                    </a:solidFill>
                  </a:tcPr>
                </a:tc>
                <a:tc>
                  <a:txBody>
                    <a:bodyPr/>
                    <a:lstStyle/>
                    <a:p>
                      <a:pPr algn="l" fontAlgn="b"/>
                      <a:endParaRPr lang="en-AU" sz="1800" b="0" i="0" u="none" strike="noStrike">
                        <a:solidFill>
                          <a:schemeClr val="tx1"/>
                        </a:solidFill>
                        <a:effectLst/>
                        <a:latin typeface="Arial" panose="020B060402020202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2879441280"/>
                  </a:ext>
                </a:extLst>
              </a:tr>
              <a:tr h="338322">
                <a:tc>
                  <a:txBody>
                    <a:bodyPr/>
                    <a:lstStyle/>
                    <a:p>
                      <a:pPr algn="l" rtl="0" fontAlgn="b"/>
                      <a:r>
                        <a:rPr lang="en-AU" sz="1100" b="0" i="0" u="none" strike="noStrike">
                          <a:solidFill>
                            <a:srgbClr val="222324"/>
                          </a:solidFill>
                          <a:effectLst/>
                          <a:latin typeface="Calibri" panose="020F0502020204030204" pitchFamily="34" charset="0"/>
                        </a:rPr>
                        <a:t>Craig Eadie</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Aurora Energy</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Leon Vilfand</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Jemena</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Audrey Follett</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Snowy Hydro</a:t>
                      </a:r>
                    </a:p>
                  </a:txBody>
                  <a:tcPr marL="9525" marR="9525" marT="9525" marB="0" anchor="b">
                    <a:solidFill>
                      <a:schemeClr val="bg2"/>
                    </a:solidFill>
                  </a:tcPr>
                </a:tc>
                <a:tc>
                  <a:txBody>
                    <a:bodyPr/>
                    <a:lstStyle/>
                    <a:p>
                      <a:pPr algn="l" rtl="0" fontAlgn="b"/>
                      <a:endParaRPr lang="en-AU" sz="1100" b="0" i="0" u="none" strike="noStrike">
                        <a:solidFill>
                          <a:schemeClr val="tx1"/>
                        </a:solidFill>
                        <a:effectLst/>
                        <a:highlight>
                          <a:srgbClr val="FFFF00"/>
                        </a:highlight>
                        <a:latin typeface="Calibri" panose="020F0502020204030204" pitchFamily="34" charset="0"/>
                      </a:endParaRPr>
                    </a:p>
                  </a:txBody>
                  <a:tcPr marL="9525" marR="9525" marT="9525" marB="0" anchor="b">
                    <a:solidFill>
                      <a:schemeClr val="bg2">
                        <a:lumMod val="90000"/>
                      </a:schemeClr>
                    </a:solidFill>
                  </a:tcPr>
                </a:tc>
                <a:tc>
                  <a:txBody>
                    <a:bodyPr/>
                    <a:lstStyle/>
                    <a:p>
                      <a:pPr algn="l" rtl="0" fontAlgn="b"/>
                      <a:endParaRPr lang="en-AU" sz="1100" b="0" i="0" u="none" strike="noStrike">
                        <a:solidFill>
                          <a:schemeClr val="tx1"/>
                        </a:solidFill>
                        <a:effectLst/>
                        <a:highlight>
                          <a:srgbClr val="FFFF00"/>
                        </a:highligh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2904801867"/>
                  </a:ext>
                </a:extLst>
              </a:tr>
              <a:tr h="338322">
                <a:tc>
                  <a:txBody>
                    <a:bodyPr/>
                    <a:lstStyle/>
                    <a:p>
                      <a:pPr algn="l" rtl="0" fontAlgn="b"/>
                      <a:r>
                        <a:rPr lang="en-AU" sz="1100" b="0" i="0" u="none" strike="noStrike">
                          <a:solidFill>
                            <a:srgbClr val="222324"/>
                          </a:solidFill>
                          <a:effectLst/>
                          <a:latin typeface="Calibri" panose="020F0502020204030204" pitchFamily="34" charset="0"/>
                        </a:rPr>
                        <a:t>Wayne Turner</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Ausgrid</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Joe Lyttleton</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Jemena</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Sandra Ho</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Snowy Hydro</a:t>
                      </a:r>
                    </a:p>
                  </a:txBody>
                  <a:tcPr marL="9525" marR="9525" marT="9525" marB="0" anchor="b">
                    <a:solidFill>
                      <a:schemeClr val="bg2"/>
                    </a:solidFill>
                  </a:tcPr>
                </a:tc>
                <a:tc>
                  <a:txBody>
                    <a:bodyPr/>
                    <a:lstStyle/>
                    <a:p>
                      <a:pPr algn="l"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3316281771"/>
                  </a:ext>
                </a:extLst>
              </a:tr>
              <a:tr h="338322">
                <a:tc>
                  <a:txBody>
                    <a:bodyPr/>
                    <a:lstStyle/>
                    <a:p>
                      <a:pPr algn="l" rtl="0" fontAlgn="b"/>
                      <a:r>
                        <a:rPr lang="en-AU" sz="1100" b="0" i="0" u="none" strike="noStrike">
                          <a:solidFill>
                            <a:srgbClr val="222324"/>
                          </a:solidFill>
                          <a:effectLst/>
                          <a:latin typeface="Calibri" panose="020F0502020204030204" pitchFamily="34" charset="0"/>
                        </a:rPr>
                        <a:t>Con Michailides</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Ausnet</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Matthew Mullen </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Jemena</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Elizabeth Keogh</a:t>
                      </a: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Stanwell</a:t>
                      </a:r>
                    </a:p>
                  </a:txBody>
                  <a:tcPr marL="9525" marR="9525" marT="9525" marB="0" anchor="b">
                    <a:solidFill>
                      <a:schemeClr val="bg2"/>
                    </a:solidFill>
                  </a:tcPr>
                </a:tc>
                <a:tc>
                  <a:txBody>
                    <a:bodyPr/>
                    <a:lstStyle/>
                    <a:p>
                      <a:pPr algn="l"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1194870602"/>
                  </a:ext>
                </a:extLst>
              </a:tr>
              <a:tr h="338322">
                <a:tc>
                  <a:txBody>
                    <a:bodyPr/>
                    <a:lstStyle/>
                    <a:p>
                      <a:pPr algn="l" rtl="0" fontAlgn="b"/>
                      <a:r>
                        <a:rPr lang="en-AU" sz="1100" b="0" i="0" u="none" strike="noStrike">
                          <a:solidFill>
                            <a:srgbClr val="222324"/>
                          </a:solidFill>
                          <a:effectLst/>
                          <a:latin typeface="Calibri" panose="020F0502020204030204" pitchFamily="34" charset="0"/>
                        </a:rPr>
                        <a:t>Greg Mather</a:t>
                      </a:r>
                    </a:p>
                  </a:txBody>
                  <a:tcPr marL="9525" marR="9525" marT="9525" marB="0" anchor="b">
                    <a:solidFill>
                      <a:schemeClr val="bg2"/>
                    </a:solidFill>
                  </a:tcPr>
                </a:tc>
                <a:tc>
                  <a:txBody>
                    <a:bodyPr/>
                    <a:lstStyle/>
                    <a:p>
                      <a:pPr algn="l" rtl="0" fontAlgn="b"/>
                      <a:r>
                        <a:rPr lang="en-AU" sz="1100" b="0" i="0" u="none" strike="noStrike" dirty="0" err="1">
                          <a:solidFill>
                            <a:srgbClr val="222324"/>
                          </a:solidFill>
                          <a:effectLst/>
                          <a:latin typeface="Calibri" panose="020F0502020204030204" pitchFamily="34" charset="0"/>
                        </a:rPr>
                        <a:t>Basslink</a:t>
                      </a:r>
                      <a:endParaRPr lang="en-AU" sz="1100" b="0" i="0" u="none" strike="noStrike" dirty="0">
                        <a:solidFill>
                          <a:srgbClr val="222324"/>
                        </a:solidFill>
                        <a:effectLst/>
                        <a:latin typeface="Calibri" panose="020F0502020204030204" pitchFamily="34" charset="0"/>
                      </a:endParaRPr>
                    </a:p>
                  </a:txBody>
                  <a:tcPr marL="9525" marR="9525" marT="9525" marB="0" anchor="b">
                    <a:solidFill>
                      <a:schemeClr val="bg2"/>
                    </a:solidFill>
                  </a:tcPr>
                </a:tc>
                <a:tc>
                  <a:txBody>
                    <a:bodyPr/>
                    <a:lstStyle/>
                    <a:p>
                      <a:pPr algn="l" rtl="0" fontAlgn="b"/>
                      <a:r>
                        <a:rPr lang="en-AU" sz="1100" b="0" i="0" u="none" strike="noStrike">
                          <a:solidFill>
                            <a:srgbClr val="222324"/>
                          </a:solidFill>
                          <a:effectLst/>
                          <a:latin typeface="Calibri" panose="020F0502020204030204" pitchFamily="34" charset="0"/>
                        </a:rPr>
                        <a:t>Rajiv Balasubramanian</a:t>
                      </a:r>
                    </a:p>
                  </a:txBody>
                  <a:tcPr marL="9525" marR="9525" marT="9525" marB="0" anchor="b">
                    <a:solidFill>
                      <a:schemeClr val="bg2">
                        <a:lumMod val="90000"/>
                      </a:schemeClr>
                    </a:solidFill>
                  </a:tcPr>
                </a:tc>
                <a:tc>
                  <a:txBody>
                    <a:bodyPr/>
                    <a:lstStyle/>
                    <a:p>
                      <a:pPr algn="l" rtl="0" fontAlgn="b"/>
                      <a:r>
                        <a:rPr lang="en-AU" sz="1100" b="0" i="0" u="none" strike="noStrike" dirty="0">
                          <a:solidFill>
                            <a:srgbClr val="222324"/>
                          </a:solidFill>
                          <a:effectLst/>
                          <a:latin typeface="Calibri" panose="020F0502020204030204" pitchFamily="34" charset="0"/>
                        </a:rPr>
                        <a:t>Jemena</a:t>
                      </a:r>
                    </a:p>
                  </a:txBody>
                  <a:tcPr marL="9525" marR="9525" marT="9525" marB="0" anchor="b">
                    <a:solidFill>
                      <a:schemeClr val="bg2">
                        <a:lumMod val="90000"/>
                      </a:schemeClr>
                    </a:solidFill>
                  </a:tcPr>
                </a:tc>
                <a:tc>
                  <a:txBody>
                    <a:bodyPr/>
                    <a:lstStyle/>
                    <a:p>
                      <a:pPr algn="l" rtl="0" fontAlgn="b"/>
                      <a:r>
                        <a:rPr lang="en-AU" sz="1100" b="0" i="0" u="none" strike="noStrike">
                          <a:solidFill>
                            <a:srgbClr val="222324"/>
                          </a:solidFill>
                          <a:effectLst/>
                          <a:latin typeface="Calibri" panose="020F0502020204030204" pitchFamily="34" charset="0"/>
                        </a:rPr>
                        <a:t>Rossi Mangano</a:t>
                      </a:r>
                    </a:p>
                  </a:txBody>
                  <a:tcPr marL="9525" marR="9525" marT="9525" marB="0" anchor="b">
                    <a:solidFill>
                      <a:schemeClr val="bg2"/>
                    </a:solidFill>
                  </a:tcPr>
                </a:tc>
                <a:tc>
                  <a:txBody>
                    <a:bodyPr/>
                    <a:lstStyle/>
                    <a:p>
                      <a:pPr algn="l" rtl="0" fontAlgn="b"/>
                      <a:r>
                        <a:rPr lang="en-AU" sz="1100" b="0" i="0" u="none" strike="noStrike" dirty="0">
                          <a:solidFill>
                            <a:srgbClr val="222324"/>
                          </a:solidFill>
                          <a:effectLst/>
                          <a:latin typeface="Calibri" panose="020F0502020204030204" pitchFamily="34" charset="0"/>
                        </a:rPr>
                        <a:t>Stanwell</a:t>
                      </a:r>
                    </a:p>
                  </a:txBody>
                  <a:tcPr marL="9525" marR="9525" marT="9525" marB="0" anchor="b">
                    <a:solidFill>
                      <a:schemeClr val="bg2"/>
                    </a:solidFill>
                  </a:tcPr>
                </a:tc>
                <a:tc>
                  <a:txBody>
                    <a:bodyPr/>
                    <a:lstStyle/>
                    <a:p>
                      <a:pPr algn="l"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fontAlgn="b"/>
                      <a:endParaRPr lang="en-AU" sz="1100" b="0" i="0" u="none" strike="noStrike" dirty="0">
                        <a:solidFill>
                          <a:schemeClr val="tx1"/>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2254298274"/>
                  </a:ext>
                </a:extLst>
              </a:tr>
            </a:tbl>
          </a:graphicData>
        </a:graphic>
      </p:graphicFrame>
    </p:spTree>
    <p:extLst>
      <p:ext uri="{BB962C8B-B14F-4D97-AF65-F5344CB8AC3E}">
        <p14:creationId xmlns:p14="http://schemas.microsoft.com/office/powerpoint/2010/main" val="1909762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dirty="0"/>
              <a:t>5MS Start Notice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Greg Minney</a:t>
            </a:r>
          </a:p>
        </p:txBody>
      </p:sp>
    </p:spTree>
    <p:extLst>
      <p:ext uri="{BB962C8B-B14F-4D97-AF65-F5344CB8AC3E}">
        <p14:creationId xmlns:p14="http://schemas.microsoft.com/office/powerpoint/2010/main" val="2541217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a:extLst>
              <a:ext uri="{FF2B5EF4-FFF2-40B4-BE49-F238E27FC236}">
                <a16:creationId xmlns:a16="http://schemas.microsoft.com/office/drawing/2014/main" id="{3A446701-93B4-41EF-BB9A-4AD71736D1B2}"/>
              </a:ext>
            </a:extLst>
          </p:cNvPr>
          <p:cNvCxnSpPr/>
          <p:nvPr/>
        </p:nvCxnSpPr>
        <p:spPr>
          <a:xfrm flipV="1">
            <a:off x="10462846" y="3286099"/>
            <a:ext cx="0" cy="372184"/>
          </a:xfrm>
          <a:prstGeom prst="straightConnector1">
            <a:avLst/>
          </a:prstGeom>
          <a:ln>
            <a:solidFill>
              <a:srgbClr val="1E4064"/>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6B44925F-2935-4D5E-AEF1-18416389E5C8}"/>
              </a:ext>
            </a:extLst>
          </p:cNvPr>
          <p:cNvCxnSpPr>
            <a:cxnSpLocks/>
          </p:cNvCxnSpPr>
          <p:nvPr/>
        </p:nvCxnSpPr>
        <p:spPr>
          <a:xfrm>
            <a:off x="8791788" y="3861364"/>
            <a:ext cx="1440000" cy="0"/>
          </a:xfrm>
          <a:prstGeom prst="straightConnector1">
            <a:avLst/>
          </a:prstGeom>
          <a:ln w="15875">
            <a:solidFill>
              <a:srgbClr val="009A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D5317F4-A3B1-4F52-B425-63F41CA67F20}"/>
              </a:ext>
            </a:extLst>
          </p:cNvPr>
          <p:cNvCxnSpPr>
            <a:cxnSpLocks/>
            <a:endCxn id="125" idx="2"/>
          </p:cNvCxnSpPr>
          <p:nvPr/>
        </p:nvCxnSpPr>
        <p:spPr>
          <a:xfrm>
            <a:off x="2044614" y="3869777"/>
            <a:ext cx="937473"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A5C7143-DF4E-4AAA-AE61-FCEB1780C90C}"/>
              </a:ext>
            </a:extLst>
          </p:cNvPr>
          <p:cNvCxnSpPr>
            <a:cxnSpLocks/>
          </p:cNvCxnSpPr>
          <p:nvPr/>
        </p:nvCxnSpPr>
        <p:spPr>
          <a:xfrm flipV="1">
            <a:off x="5840504" y="3868207"/>
            <a:ext cx="1457996" cy="1"/>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B068ED1-7DC1-4942-B205-B332A7E1480D}"/>
              </a:ext>
            </a:extLst>
          </p:cNvPr>
          <p:cNvCxnSpPr>
            <a:cxnSpLocks/>
          </p:cNvCxnSpPr>
          <p:nvPr/>
        </p:nvCxnSpPr>
        <p:spPr>
          <a:xfrm>
            <a:off x="3134127" y="3869776"/>
            <a:ext cx="1649523" cy="0"/>
          </a:xfrm>
          <a:prstGeom prst="straightConnector1">
            <a:avLst/>
          </a:prstGeom>
          <a:ln w="28575">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1383B23-63F7-4FF5-ABEC-7B279F835064}"/>
              </a:ext>
            </a:extLst>
          </p:cNvPr>
          <p:cNvCxnSpPr>
            <a:cxnSpLocks/>
          </p:cNvCxnSpPr>
          <p:nvPr/>
        </p:nvCxnSpPr>
        <p:spPr>
          <a:xfrm>
            <a:off x="4434511" y="3875583"/>
            <a:ext cx="17218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04C878B-E8A2-448D-AFFC-5BCBEE9BA189}"/>
              </a:ext>
            </a:extLst>
          </p:cNvPr>
          <p:cNvSpPr>
            <a:spLocks noGrp="1"/>
          </p:cNvSpPr>
          <p:nvPr>
            <p:ph type="title"/>
          </p:nvPr>
        </p:nvSpPr>
        <p:spPr>
          <a:xfrm>
            <a:off x="210948" y="90664"/>
            <a:ext cx="9847551" cy="1189039"/>
          </a:xfrm>
        </p:spPr>
        <p:txBody>
          <a:bodyPr>
            <a:normAutofit/>
          </a:bodyPr>
          <a:lstStyle/>
          <a:p>
            <a:r>
              <a:rPr lang="en-AU" sz="4000" dirty="0"/>
              <a:t>5MS start notice process</a:t>
            </a:r>
          </a:p>
        </p:txBody>
      </p:sp>
      <p:sp>
        <p:nvSpPr>
          <p:cNvPr id="5" name="Slide Number Placeholder 4">
            <a:extLst>
              <a:ext uri="{FF2B5EF4-FFF2-40B4-BE49-F238E27FC236}">
                <a16:creationId xmlns:a16="http://schemas.microsoft.com/office/drawing/2014/main" id="{F0527B2C-8571-4528-B5F2-DA3E3C16870D}"/>
              </a:ext>
            </a:extLst>
          </p:cNvPr>
          <p:cNvSpPr>
            <a:spLocks noGrp="1"/>
          </p:cNvSpPr>
          <p:nvPr>
            <p:ph type="sldNum" sz="quarter" idx="12"/>
          </p:nvPr>
        </p:nvSpPr>
        <p:spPr>
          <a:xfrm>
            <a:off x="11682287" y="6433969"/>
            <a:ext cx="432081" cy="365125"/>
          </a:xfrm>
        </p:spPr>
        <p:txBody>
          <a:bodyPr/>
          <a:lstStyle/>
          <a:p>
            <a:fld id="{4EC81F68-4976-451A-B2E9-79BCBD2F70CC}" type="slidenum">
              <a:rPr lang="en-AU" sz="900" smtClean="0"/>
              <a:t>7</a:t>
            </a:fld>
            <a:endParaRPr lang="en-AU" sz="900" dirty="0"/>
          </a:p>
        </p:txBody>
      </p:sp>
      <p:grpSp>
        <p:nvGrpSpPr>
          <p:cNvPr id="12" name="Group 11">
            <a:extLst>
              <a:ext uri="{FF2B5EF4-FFF2-40B4-BE49-F238E27FC236}">
                <a16:creationId xmlns:a16="http://schemas.microsoft.com/office/drawing/2014/main" id="{09584CC1-F257-4B22-B4A7-AEEA9E2AACE7}"/>
              </a:ext>
            </a:extLst>
          </p:cNvPr>
          <p:cNvGrpSpPr/>
          <p:nvPr/>
        </p:nvGrpSpPr>
        <p:grpSpPr>
          <a:xfrm>
            <a:off x="870399" y="1279894"/>
            <a:ext cx="1765654" cy="2192297"/>
            <a:chOff x="7080815" y="992996"/>
            <a:chExt cx="1765654" cy="2192297"/>
          </a:xfrm>
        </p:grpSpPr>
        <p:sp>
          <p:nvSpPr>
            <p:cNvPr id="103" name="Rectangle 102">
              <a:extLst>
                <a:ext uri="{FF2B5EF4-FFF2-40B4-BE49-F238E27FC236}">
                  <a16:creationId xmlns:a16="http://schemas.microsoft.com/office/drawing/2014/main" id="{6E5E4EB5-18A5-416E-97D6-6BDDDD951D95}"/>
                </a:ext>
              </a:extLst>
            </p:cNvPr>
            <p:cNvSpPr/>
            <p:nvPr/>
          </p:nvSpPr>
          <p:spPr>
            <a:xfrm>
              <a:off x="7080815" y="992996"/>
              <a:ext cx="1765654" cy="637097"/>
            </a:xfrm>
            <a:prstGeom prst="rect">
              <a:avLst/>
            </a:prstGeom>
          </p:spPr>
          <p:txBody>
            <a:bodyPr wrap="square">
              <a:spAutoFit/>
            </a:bodyPr>
            <a:lstStyle/>
            <a:p>
              <a:pPr algn="ctr">
                <a:lnSpc>
                  <a:spcPct val="95000"/>
                </a:lnSpc>
                <a:spcBef>
                  <a:spcPts val="300"/>
                </a:spcBef>
                <a:spcAft>
                  <a:spcPts val="300"/>
                </a:spcAft>
              </a:pPr>
              <a:r>
                <a:rPr lang="en-US" sz="1100" b="1" dirty="0"/>
                <a:t>13-Aug</a:t>
              </a:r>
            </a:p>
            <a:p>
              <a:pPr marL="92075" indent="-92075">
                <a:lnSpc>
                  <a:spcPct val="95000"/>
                </a:lnSpc>
                <a:spcBef>
                  <a:spcPts val="300"/>
                </a:spcBef>
                <a:spcAft>
                  <a:spcPts val="300"/>
                </a:spcAft>
                <a:buFont typeface="Arial" panose="020B0604020202020204" pitchFamily="34" charset="0"/>
                <a:buChar char="•"/>
              </a:pPr>
              <a:r>
                <a:rPr lang="en-AU" sz="1050" b="1" dirty="0">
                  <a:solidFill>
                    <a:srgbClr val="620918"/>
                  </a:solidFill>
                </a:rPr>
                <a:t>Readiness Questionnaire </a:t>
              </a:r>
              <a:r>
                <a:rPr lang="en-AU" sz="1050" dirty="0"/>
                <a:t>Round 9 Due</a:t>
              </a:r>
              <a:endParaRPr lang="en-US" sz="1050" dirty="0"/>
            </a:p>
          </p:txBody>
        </p:sp>
        <p:cxnSp>
          <p:nvCxnSpPr>
            <p:cNvPr id="104" name="Straight Arrow Connector 103">
              <a:extLst>
                <a:ext uri="{FF2B5EF4-FFF2-40B4-BE49-F238E27FC236}">
                  <a16:creationId xmlns:a16="http://schemas.microsoft.com/office/drawing/2014/main" id="{8D04C67D-88C9-42AF-92EE-AB50D025A444}"/>
                </a:ext>
              </a:extLst>
            </p:cNvPr>
            <p:cNvCxnSpPr>
              <a:cxnSpLocks/>
            </p:cNvCxnSpPr>
            <p:nvPr/>
          </p:nvCxnSpPr>
          <p:spPr>
            <a:xfrm flipV="1">
              <a:off x="8053196" y="1721208"/>
              <a:ext cx="2612" cy="1464085"/>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15" name="Rectangle 114">
            <a:extLst>
              <a:ext uri="{FF2B5EF4-FFF2-40B4-BE49-F238E27FC236}">
                <a16:creationId xmlns:a16="http://schemas.microsoft.com/office/drawing/2014/main" id="{68FDC2ED-1817-4FA8-B298-C937E2A22FE0}"/>
              </a:ext>
            </a:extLst>
          </p:cNvPr>
          <p:cNvSpPr/>
          <p:nvPr/>
        </p:nvSpPr>
        <p:spPr>
          <a:xfrm>
            <a:off x="2468912" y="1557983"/>
            <a:ext cx="1653183" cy="900246"/>
          </a:xfrm>
          <a:prstGeom prst="rect">
            <a:avLst/>
          </a:prstGeom>
        </p:spPr>
        <p:txBody>
          <a:bodyPr wrap="square">
            <a:spAutoFit/>
          </a:bodyPr>
          <a:lstStyle/>
          <a:p>
            <a:pPr algn="ctr"/>
            <a:r>
              <a:rPr lang="en-AU" sz="1100" b="1" dirty="0"/>
              <a:t>19-Aug PCF</a:t>
            </a:r>
          </a:p>
          <a:p>
            <a:pPr marL="92075" indent="-92075" fontAlgn="base">
              <a:spcBef>
                <a:spcPts val="600"/>
              </a:spcBef>
              <a:buFont typeface="Arial" panose="020B0604020202020204" pitchFamily="34" charset="0"/>
              <a:buChar char="•"/>
            </a:pPr>
            <a:r>
              <a:rPr lang="en-AU" sz="1050" dirty="0"/>
              <a:t>Update on progress against </a:t>
            </a:r>
            <a:r>
              <a:rPr lang="en-AU" sz="1050" b="1" dirty="0">
                <a:solidFill>
                  <a:srgbClr val="620918"/>
                </a:solidFill>
              </a:rPr>
              <a:t>essential criteria</a:t>
            </a:r>
          </a:p>
          <a:p>
            <a:pPr marL="92075" indent="-92075" fontAlgn="base">
              <a:spcBef>
                <a:spcPts val="600"/>
              </a:spcBef>
              <a:buFont typeface="Arial" panose="020B0604020202020204" pitchFamily="34" charset="0"/>
              <a:buChar char="•"/>
            </a:pPr>
            <a:endParaRPr lang="en-AU" sz="1050" dirty="0"/>
          </a:p>
        </p:txBody>
      </p:sp>
      <p:sp>
        <p:nvSpPr>
          <p:cNvPr id="120" name="Rectangle 119">
            <a:extLst>
              <a:ext uri="{FF2B5EF4-FFF2-40B4-BE49-F238E27FC236}">
                <a16:creationId xmlns:a16="http://schemas.microsoft.com/office/drawing/2014/main" id="{C3EFC6E5-C221-4301-96B1-5EB663C4BC36}"/>
              </a:ext>
            </a:extLst>
          </p:cNvPr>
          <p:cNvSpPr/>
          <p:nvPr/>
        </p:nvSpPr>
        <p:spPr>
          <a:xfrm>
            <a:off x="8256568" y="2181642"/>
            <a:ext cx="1611509" cy="797911"/>
          </a:xfrm>
          <a:prstGeom prst="rect">
            <a:avLst/>
          </a:prstGeom>
        </p:spPr>
        <p:txBody>
          <a:bodyPr wrap="square" lIns="36000" rIns="36000">
            <a:spAutoFit/>
          </a:bodyPr>
          <a:lstStyle/>
          <a:p>
            <a:pPr algn="ctr">
              <a:lnSpc>
                <a:spcPct val="95000"/>
              </a:lnSpc>
              <a:spcBef>
                <a:spcPts val="300"/>
              </a:spcBef>
            </a:pPr>
            <a:r>
              <a:rPr lang="en-AU" sz="1100" b="1" dirty="0"/>
              <a:t>01-Sep</a:t>
            </a:r>
          </a:p>
          <a:p>
            <a:pPr algn="ctr">
              <a:lnSpc>
                <a:spcPct val="95000"/>
              </a:lnSpc>
              <a:spcBef>
                <a:spcPts val="300"/>
              </a:spcBef>
            </a:pPr>
            <a:r>
              <a:rPr lang="en-AU" sz="1100" b="1" dirty="0">
                <a:solidFill>
                  <a:srgbClr val="620918"/>
                </a:solidFill>
              </a:rPr>
              <a:t>5MS start notice submitted </a:t>
            </a:r>
            <a:r>
              <a:rPr lang="en-AU" sz="1100" dirty="0"/>
              <a:t>by AEMO to AEMC</a:t>
            </a:r>
            <a:endParaRPr lang="en-AU" sz="1050" dirty="0"/>
          </a:p>
          <a:p>
            <a:pPr algn="ctr">
              <a:lnSpc>
                <a:spcPct val="95000"/>
              </a:lnSpc>
              <a:spcBef>
                <a:spcPts val="300"/>
              </a:spcBef>
              <a:spcAft>
                <a:spcPts val="300"/>
              </a:spcAft>
            </a:pPr>
            <a:endParaRPr lang="en-US" sz="1000" dirty="0"/>
          </a:p>
        </p:txBody>
      </p:sp>
      <p:cxnSp>
        <p:nvCxnSpPr>
          <p:cNvPr id="123" name="Straight Arrow Connector 122">
            <a:extLst>
              <a:ext uri="{FF2B5EF4-FFF2-40B4-BE49-F238E27FC236}">
                <a16:creationId xmlns:a16="http://schemas.microsoft.com/office/drawing/2014/main" id="{CD4C5F86-E4D3-4059-AED7-C3BD9D373308}"/>
              </a:ext>
            </a:extLst>
          </p:cNvPr>
          <p:cNvCxnSpPr>
            <a:cxnSpLocks/>
          </p:cNvCxnSpPr>
          <p:nvPr/>
        </p:nvCxnSpPr>
        <p:spPr>
          <a:xfrm flipH="1" flipV="1">
            <a:off x="9056050" y="3072953"/>
            <a:ext cx="1" cy="731689"/>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25" name="Oval 124">
            <a:extLst>
              <a:ext uri="{FF2B5EF4-FFF2-40B4-BE49-F238E27FC236}">
                <a16:creationId xmlns:a16="http://schemas.microsoft.com/office/drawing/2014/main" id="{FC929AC7-EE49-49A1-AE99-D9C49D8BBB98}"/>
              </a:ext>
            </a:extLst>
          </p:cNvPr>
          <p:cNvSpPr>
            <a:spLocks noChangeArrowheads="1"/>
          </p:cNvSpPr>
          <p:nvPr/>
        </p:nvSpPr>
        <p:spPr bwMode="auto">
          <a:xfrm>
            <a:off x="2982087" y="3446603"/>
            <a:ext cx="850910" cy="846347"/>
          </a:xfrm>
          <a:prstGeom prst="ellipse">
            <a:avLst/>
          </a:prstGeom>
          <a:solidFill>
            <a:schemeClr val="accent4">
              <a:lumMod val="60000"/>
              <a:lumOff val="40000"/>
            </a:schemeClr>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sz="2400" dirty="0"/>
          </a:p>
        </p:txBody>
      </p:sp>
      <p:sp>
        <p:nvSpPr>
          <p:cNvPr id="95" name="Oval 94">
            <a:extLst>
              <a:ext uri="{FF2B5EF4-FFF2-40B4-BE49-F238E27FC236}">
                <a16:creationId xmlns:a16="http://schemas.microsoft.com/office/drawing/2014/main" id="{B90ECB05-EA38-4423-AE82-65846199332E}"/>
              </a:ext>
            </a:extLst>
          </p:cNvPr>
          <p:cNvSpPr>
            <a:spLocks noChangeArrowheads="1"/>
          </p:cNvSpPr>
          <p:nvPr/>
        </p:nvSpPr>
        <p:spPr bwMode="auto">
          <a:xfrm>
            <a:off x="1390847" y="3445034"/>
            <a:ext cx="850910" cy="846347"/>
          </a:xfrm>
          <a:prstGeom prst="ellipse">
            <a:avLst/>
          </a:prstGeom>
          <a:solidFill>
            <a:schemeClr val="bg2">
              <a:lumMod val="50000"/>
            </a:schemeClr>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sz="2400" dirty="0"/>
          </a:p>
        </p:txBody>
      </p:sp>
      <p:grpSp>
        <p:nvGrpSpPr>
          <p:cNvPr id="116" name="Group 115">
            <a:extLst>
              <a:ext uri="{FF2B5EF4-FFF2-40B4-BE49-F238E27FC236}">
                <a16:creationId xmlns:a16="http://schemas.microsoft.com/office/drawing/2014/main" id="{996E4805-20C5-4648-AE38-DDAC90C8D4B7}"/>
              </a:ext>
            </a:extLst>
          </p:cNvPr>
          <p:cNvGrpSpPr/>
          <p:nvPr/>
        </p:nvGrpSpPr>
        <p:grpSpPr>
          <a:xfrm>
            <a:off x="3134127" y="3585693"/>
            <a:ext cx="571346" cy="553135"/>
            <a:chOff x="7114931" y="5624297"/>
            <a:chExt cx="483922" cy="504965"/>
          </a:xfrm>
        </p:grpSpPr>
        <p:sp>
          <p:nvSpPr>
            <p:cNvPr id="17" name="Freeform 27">
              <a:extLst>
                <a:ext uri="{FF2B5EF4-FFF2-40B4-BE49-F238E27FC236}">
                  <a16:creationId xmlns:a16="http://schemas.microsoft.com/office/drawing/2014/main" id="{1E44C6B0-2FE2-4C77-94D2-327A1487A482}"/>
                </a:ext>
              </a:extLst>
            </p:cNvPr>
            <p:cNvSpPr>
              <a:spLocks/>
            </p:cNvSpPr>
            <p:nvPr/>
          </p:nvSpPr>
          <p:spPr bwMode="auto">
            <a:xfrm>
              <a:off x="7114931" y="5624297"/>
              <a:ext cx="483922" cy="187258"/>
            </a:xfrm>
            <a:custGeom>
              <a:avLst/>
              <a:gdLst>
                <a:gd name="T0" fmla="*/ 215 w 215"/>
                <a:gd name="T1" fmla="*/ 80 h 83"/>
                <a:gd name="T2" fmla="*/ 193 w 215"/>
                <a:gd name="T3" fmla="*/ 39 h 83"/>
                <a:gd name="T4" fmla="*/ 192 w 215"/>
                <a:gd name="T5" fmla="*/ 39 h 83"/>
                <a:gd name="T6" fmla="*/ 192 w 215"/>
                <a:gd name="T7" fmla="*/ 39 h 83"/>
                <a:gd name="T8" fmla="*/ 175 w 215"/>
                <a:gd name="T9" fmla="*/ 22 h 83"/>
                <a:gd name="T10" fmla="*/ 107 w 215"/>
                <a:gd name="T11" fmla="*/ 0 h 83"/>
                <a:gd name="T12" fmla="*/ 107 w 215"/>
                <a:gd name="T13" fmla="*/ 0 h 83"/>
                <a:gd name="T14" fmla="*/ 107 w 215"/>
                <a:gd name="T15" fmla="*/ 0 h 83"/>
                <a:gd name="T16" fmla="*/ 107 w 215"/>
                <a:gd name="T17" fmla="*/ 0 h 83"/>
                <a:gd name="T18" fmla="*/ 40 w 215"/>
                <a:gd name="T19" fmla="*/ 22 h 83"/>
                <a:gd name="T20" fmla="*/ 22 w 215"/>
                <a:gd name="T21" fmla="*/ 39 h 83"/>
                <a:gd name="T22" fmla="*/ 22 w 215"/>
                <a:gd name="T23" fmla="*/ 39 h 83"/>
                <a:gd name="T24" fmla="*/ 22 w 215"/>
                <a:gd name="T25" fmla="*/ 39 h 83"/>
                <a:gd name="T26" fmla="*/ 0 w 215"/>
                <a:gd name="T27" fmla="*/ 80 h 83"/>
                <a:gd name="T28" fmla="*/ 1 w 215"/>
                <a:gd name="T29" fmla="*/ 83 h 83"/>
                <a:gd name="T30" fmla="*/ 2 w 215"/>
                <a:gd name="T31" fmla="*/ 83 h 83"/>
                <a:gd name="T32" fmla="*/ 4 w 215"/>
                <a:gd name="T33" fmla="*/ 81 h 83"/>
                <a:gd name="T34" fmla="*/ 24 w 215"/>
                <a:gd name="T35" fmla="*/ 44 h 83"/>
                <a:gd name="T36" fmla="*/ 33 w 215"/>
                <a:gd name="T37" fmla="*/ 57 h 83"/>
                <a:gd name="T38" fmla="*/ 35 w 215"/>
                <a:gd name="T39" fmla="*/ 58 h 83"/>
                <a:gd name="T40" fmla="*/ 37 w 215"/>
                <a:gd name="T41" fmla="*/ 57 h 83"/>
                <a:gd name="T42" fmla="*/ 37 w 215"/>
                <a:gd name="T43" fmla="*/ 54 h 83"/>
                <a:gd name="T44" fmla="*/ 27 w 215"/>
                <a:gd name="T45" fmla="*/ 41 h 83"/>
                <a:gd name="T46" fmla="*/ 43 w 215"/>
                <a:gd name="T47" fmla="*/ 26 h 83"/>
                <a:gd name="T48" fmla="*/ 105 w 215"/>
                <a:gd name="T49" fmla="*/ 4 h 83"/>
                <a:gd name="T50" fmla="*/ 105 w 215"/>
                <a:gd name="T51" fmla="*/ 25 h 83"/>
                <a:gd name="T52" fmla="*/ 107 w 215"/>
                <a:gd name="T53" fmla="*/ 27 h 83"/>
                <a:gd name="T54" fmla="*/ 110 w 215"/>
                <a:gd name="T55" fmla="*/ 25 h 83"/>
                <a:gd name="T56" fmla="*/ 110 w 215"/>
                <a:gd name="T57" fmla="*/ 4 h 83"/>
                <a:gd name="T58" fmla="*/ 172 w 215"/>
                <a:gd name="T59" fmla="*/ 26 h 83"/>
                <a:gd name="T60" fmla="*/ 188 w 215"/>
                <a:gd name="T61" fmla="*/ 41 h 83"/>
                <a:gd name="T62" fmla="*/ 178 w 215"/>
                <a:gd name="T63" fmla="*/ 54 h 83"/>
                <a:gd name="T64" fmla="*/ 178 w 215"/>
                <a:gd name="T65" fmla="*/ 57 h 83"/>
                <a:gd name="T66" fmla="*/ 180 w 215"/>
                <a:gd name="T67" fmla="*/ 58 h 83"/>
                <a:gd name="T68" fmla="*/ 181 w 215"/>
                <a:gd name="T69" fmla="*/ 57 h 83"/>
                <a:gd name="T70" fmla="*/ 191 w 215"/>
                <a:gd name="T71" fmla="*/ 44 h 83"/>
                <a:gd name="T72" fmla="*/ 210 w 215"/>
                <a:gd name="T73" fmla="*/ 81 h 83"/>
                <a:gd name="T74" fmla="*/ 213 w 215"/>
                <a:gd name="T75" fmla="*/ 83 h 83"/>
                <a:gd name="T76" fmla="*/ 215 w 215"/>
                <a:gd name="T77" fmla="*/ 8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5" h="83">
                  <a:moveTo>
                    <a:pt x="215" y="80"/>
                  </a:moveTo>
                  <a:cubicBezTo>
                    <a:pt x="211" y="65"/>
                    <a:pt x="203" y="51"/>
                    <a:pt x="193" y="39"/>
                  </a:cubicBezTo>
                  <a:cubicBezTo>
                    <a:pt x="193" y="39"/>
                    <a:pt x="193" y="39"/>
                    <a:pt x="192" y="39"/>
                  </a:cubicBezTo>
                  <a:cubicBezTo>
                    <a:pt x="192" y="39"/>
                    <a:pt x="192" y="39"/>
                    <a:pt x="192" y="39"/>
                  </a:cubicBezTo>
                  <a:cubicBezTo>
                    <a:pt x="187" y="33"/>
                    <a:pt x="181" y="27"/>
                    <a:pt x="175" y="22"/>
                  </a:cubicBezTo>
                  <a:cubicBezTo>
                    <a:pt x="155" y="7"/>
                    <a:pt x="132" y="0"/>
                    <a:pt x="107" y="0"/>
                  </a:cubicBezTo>
                  <a:cubicBezTo>
                    <a:pt x="107" y="0"/>
                    <a:pt x="107" y="0"/>
                    <a:pt x="107" y="0"/>
                  </a:cubicBezTo>
                  <a:cubicBezTo>
                    <a:pt x="107" y="0"/>
                    <a:pt x="107" y="0"/>
                    <a:pt x="107" y="0"/>
                  </a:cubicBezTo>
                  <a:cubicBezTo>
                    <a:pt x="107" y="0"/>
                    <a:pt x="107" y="0"/>
                    <a:pt x="107" y="0"/>
                  </a:cubicBezTo>
                  <a:cubicBezTo>
                    <a:pt x="83" y="0"/>
                    <a:pt x="59" y="7"/>
                    <a:pt x="40" y="22"/>
                  </a:cubicBezTo>
                  <a:cubicBezTo>
                    <a:pt x="33" y="27"/>
                    <a:pt x="28" y="33"/>
                    <a:pt x="22" y="39"/>
                  </a:cubicBezTo>
                  <a:cubicBezTo>
                    <a:pt x="22" y="39"/>
                    <a:pt x="22" y="39"/>
                    <a:pt x="22" y="39"/>
                  </a:cubicBezTo>
                  <a:cubicBezTo>
                    <a:pt x="22" y="39"/>
                    <a:pt x="22" y="39"/>
                    <a:pt x="22" y="39"/>
                  </a:cubicBezTo>
                  <a:cubicBezTo>
                    <a:pt x="12" y="51"/>
                    <a:pt x="4" y="65"/>
                    <a:pt x="0" y="80"/>
                  </a:cubicBezTo>
                  <a:cubicBezTo>
                    <a:pt x="0" y="81"/>
                    <a:pt x="0" y="82"/>
                    <a:pt x="1" y="83"/>
                  </a:cubicBezTo>
                  <a:cubicBezTo>
                    <a:pt x="2" y="83"/>
                    <a:pt x="2" y="83"/>
                    <a:pt x="2" y="83"/>
                  </a:cubicBezTo>
                  <a:cubicBezTo>
                    <a:pt x="3" y="83"/>
                    <a:pt x="4" y="82"/>
                    <a:pt x="4" y="81"/>
                  </a:cubicBezTo>
                  <a:cubicBezTo>
                    <a:pt x="8" y="68"/>
                    <a:pt x="15" y="55"/>
                    <a:pt x="24" y="44"/>
                  </a:cubicBezTo>
                  <a:cubicBezTo>
                    <a:pt x="33" y="57"/>
                    <a:pt x="33" y="57"/>
                    <a:pt x="33" y="57"/>
                  </a:cubicBezTo>
                  <a:cubicBezTo>
                    <a:pt x="34" y="57"/>
                    <a:pt x="34" y="58"/>
                    <a:pt x="35" y="58"/>
                  </a:cubicBezTo>
                  <a:cubicBezTo>
                    <a:pt x="36" y="58"/>
                    <a:pt x="36" y="57"/>
                    <a:pt x="37" y="57"/>
                  </a:cubicBezTo>
                  <a:cubicBezTo>
                    <a:pt x="38" y="56"/>
                    <a:pt x="38" y="55"/>
                    <a:pt x="37" y="54"/>
                  </a:cubicBezTo>
                  <a:cubicBezTo>
                    <a:pt x="27" y="41"/>
                    <a:pt x="27" y="41"/>
                    <a:pt x="27" y="41"/>
                  </a:cubicBezTo>
                  <a:cubicBezTo>
                    <a:pt x="32" y="35"/>
                    <a:pt x="37" y="30"/>
                    <a:pt x="43" y="26"/>
                  </a:cubicBezTo>
                  <a:cubicBezTo>
                    <a:pt x="61" y="12"/>
                    <a:pt x="82" y="5"/>
                    <a:pt x="105" y="4"/>
                  </a:cubicBezTo>
                  <a:cubicBezTo>
                    <a:pt x="105" y="25"/>
                    <a:pt x="105" y="25"/>
                    <a:pt x="105" y="25"/>
                  </a:cubicBezTo>
                  <a:cubicBezTo>
                    <a:pt x="105" y="26"/>
                    <a:pt x="106" y="27"/>
                    <a:pt x="107" y="27"/>
                  </a:cubicBezTo>
                  <a:cubicBezTo>
                    <a:pt x="109" y="27"/>
                    <a:pt x="110" y="26"/>
                    <a:pt x="110" y="25"/>
                  </a:cubicBezTo>
                  <a:cubicBezTo>
                    <a:pt x="110" y="4"/>
                    <a:pt x="110" y="4"/>
                    <a:pt x="110" y="4"/>
                  </a:cubicBezTo>
                  <a:cubicBezTo>
                    <a:pt x="132" y="5"/>
                    <a:pt x="154" y="12"/>
                    <a:pt x="172" y="26"/>
                  </a:cubicBezTo>
                  <a:cubicBezTo>
                    <a:pt x="178" y="30"/>
                    <a:pt x="183" y="35"/>
                    <a:pt x="188" y="41"/>
                  </a:cubicBezTo>
                  <a:cubicBezTo>
                    <a:pt x="178" y="54"/>
                    <a:pt x="178" y="54"/>
                    <a:pt x="178" y="54"/>
                  </a:cubicBezTo>
                  <a:cubicBezTo>
                    <a:pt x="177" y="55"/>
                    <a:pt x="177" y="56"/>
                    <a:pt x="178" y="57"/>
                  </a:cubicBezTo>
                  <a:cubicBezTo>
                    <a:pt x="179" y="57"/>
                    <a:pt x="179" y="58"/>
                    <a:pt x="180" y="58"/>
                  </a:cubicBezTo>
                  <a:cubicBezTo>
                    <a:pt x="180" y="58"/>
                    <a:pt x="181" y="57"/>
                    <a:pt x="181" y="57"/>
                  </a:cubicBezTo>
                  <a:cubicBezTo>
                    <a:pt x="191" y="44"/>
                    <a:pt x="191" y="44"/>
                    <a:pt x="191" y="44"/>
                  </a:cubicBezTo>
                  <a:cubicBezTo>
                    <a:pt x="200" y="55"/>
                    <a:pt x="206" y="68"/>
                    <a:pt x="210" y="81"/>
                  </a:cubicBezTo>
                  <a:cubicBezTo>
                    <a:pt x="211" y="82"/>
                    <a:pt x="212" y="83"/>
                    <a:pt x="213" y="83"/>
                  </a:cubicBezTo>
                  <a:cubicBezTo>
                    <a:pt x="215" y="82"/>
                    <a:pt x="215" y="81"/>
                    <a:pt x="215" y="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8" name="Freeform 28">
              <a:extLst>
                <a:ext uri="{FF2B5EF4-FFF2-40B4-BE49-F238E27FC236}">
                  <a16:creationId xmlns:a16="http://schemas.microsoft.com/office/drawing/2014/main" id="{98E888FA-C263-4AC2-BCAC-961D2F949E75}"/>
                </a:ext>
              </a:extLst>
            </p:cNvPr>
            <p:cNvSpPr>
              <a:spLocks/>
            </p:cNvSpPr>
            <p:nvPr/>
          </p:nvSpPr>
          <p:spPr bwMode="auto">
            <a:xfrm>
              <a:off x="7142284" y="6000916"/>
              <a:ext cx="429218" cy="128346"/>
            </a:xfrm>
            <a:custGeom>
              <a:avLst/>
              <a:gdLst>
                <a:gd name="T0" fmla="*/ 190 w 191"/>
                <a:gd name="T1" fmla="*/ 1 h 57"/>
                <a:gd name="T2" fmla="*/ 187 w 191"/>
                <a:gd name="T3" fmla="*/ 2 h 57"/>
                <a:gd name="T4" fmla="*/ 95 w 191"/>
                <a:gd name="T5" fmla="*/ 52 h 57"/>
                <a:gd name="T6" fmla="*/ 4 w 191"/>
                <a:gd name="T7" fmla="*/ 2 h 57"/>
                <a:gd name="T8" fmla="*/ 1 w 191"/>
                <a:gd name="T9" fmla="*/ 1 h 57"/>
                <a:gd name="T10" fmla="*/ 0 w 191"/>
                <a:gd name="T11" fmla="*/ 4 h 57"/>
                <a:gd name="T12" fmla="*/ 95 w 191"/>
                <a:gd name="T13" fmla="*/ 57 h 57"/>
                <a:gd name="T14" fmla="*/ 190 w 191"/>
                <a:gd name="T15" fmla="*/ 4 h 57"/>
                <a:gd name="T16" fmla="*/ 190 w 191"/>
                <a:gd name="T17" fmla="*/ 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57">
                  <a:moveTo>
                    <a:pt x="190" y="1"/>
                  </a:moveTo>
                  <a:cubicBezTo>
                    <a:pt x="189" y="0"/>
                    <a:pt x="187" y="1"/>
                    <a:pt x="187" y="2"/>
                  </a:cubicBezTo>
                  <a:cubicBezTo>
                    <a:pt x="167" y="33"/>
                    <a:pt x="133" y="52"/>
                    <a:pt x="95" y="52"/>
                  </a:cubicBezTo>
                  <a:cubicBezTo>
                    <a:pt x="58" y="52"/>
                    <a:pt x="24" y="33"/>
                    <a:pt x="4" y="2"/>
                  </a:cubicBezTo>
                  <a:cubicBezTo>
                    <a:pt x="4" y="1"/>
                    <a:pt x="2" y="0"/>
                    <a:pt x="1" y="1"/>
                  </a:cubicBezTo>
                  <a:cubicBezTo>
                    <a:pt x="0" y="2"/>
                    <a:pt x="0" y="3"/>
                    <a:pt x="0" y="4"/>
                  </a:cubicBezTo>
                  <a:cubicBezTo>
                    <a:pt x="21" y="37"/>
                    <a:pt x="57" y="57"/>
                    <a:pt x="95" y="57"/>
                  </a:cubicBezTo>
                  <a:cubicBezTo>
                    <a:pt x="134" y="57"/>
                    <a:pt x="170" y="37"/>
                    <a:pt x="190" y="4"/>
                  </a:cubicBezTo>
                  <a:cubicBezTo>
                    <a:pt x="191" y="3"/>
                    <a:pt x="191" y="2"/>
                    <a:pt x="19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9" name="Freeform 29">
              <a:extLst>
                <a:ext uri="{FF2B5EF4-FFF2-40B4-BE49-F238E27FC236}">
                  <a16:creationId xmlns:a16="http://schemas.microsoft.com/office/drawing/2014/main" id="{C101913D-3809-4266-AFF7-A46624F2BA44}"/>
                </a:ext>
              </a:extLst>
            </p:cNvPr>
            <p:cNvSpPr>
              <a:spLocks noEditPoints="1"/>
            </p:cNvSpPr>
            <p:nvPr/>
          </p:nvSpPr>
          <p:spPr bwMode="auto">
            <a:xfrm>
              <a:off x="7264316" y="5824179"/>
              <a:ext cx="265105" cy="187258"/>
            </a:xfrm>
            <a:custGeom>
              <a:avLst/>
              <a:gdLst>
                <a:gd name="T0" fmla="*/ 118 w 118"/>
                <a:gd name="T1" fmla="*/ 1 h 83"/>
                <a:gd name="T2" fmla="*/ 114 w 118"/>
                <a:gd name="T3" fmla="*/ 1 h 83"/>
                <a:gd name="T4" fmla="*/ 64 w 118"/>
                <a:gd name="T5" fmla="*/ 54 h 83"/>
                <a:gd name="T6" fmla="*/ 41 w 118"/>
                <a:gd name="T7" fmla="*/ 48 h 83"/>
                <a:gd name="T8" fmla="*/ 0 w 118"/>
                <a:gd name="T9" fmla="*/ 80 h 83"/>
                <a:gd name="T10" fmla="*/ 1 w 118"/>
                <a:gd name="T11" fmla="*/ 82 h 83"/>
                <a:gd name="T12" fmla="*/ 2 w 118"/>
                <a:gd name="T13" fmla="*/ 83 h 83"/>
                <a:gd name="T14" fmla="*/ 80 w 118"/>
                <a:gd name="T15" fmla="*/ 83 h 83"/>
                <a:gd name="T16" fmla="*/ 82 w 118"/>
                <a:gd name="T17" fmla="*/ 82 h 83"/>
                <a:gd name="T18" fmla="*/ 83 w 118"/>
                <a:gd name="T19" fmla="*/ 80 h 83"/>
                <a:gd name="T20" fmla="*/ 68 w 118"/>
                <a:gd name="T21" fmla="*/ 57 h 83"/>
                <a:gd name="T22" fmla="*/ 118 w 118"/>
                <a:gd name="T23" fmla="*/ 5 h 83"/>
                <a:gd name="T24" fmla="*/ 118 w 118"/>
                <a:gd name="T25" fmla="*/ 1 h 83"/>
                <a:gd name="T26" fmla="*/ 77 w 118"/>
                <a:gd name="T27" fmla="*/ 79 h 83"/>
                <a:gd name="T28" fmla="*/ 5 w 118"/>
                <a:gd name="T29" fmla="*/ 79 h 83"/>
                <a:gd name="T30" fmla="*/ 41 w 118"/>
                <a:gd name="T31" fmla="*/ 52 h 83"/>
                <a:gd name="T32" fmla="*/ 63 w 118"/>
                <a:gd name="T33" fmla="*/ 59 h 83"/>
                <a:gd name="T34" fmla="*/ 63 w 118"/>
                <a:gd name="T35" fmla="*/ 59 h 83"/>
                <a:gd name="T36" fmla="*/ 63 w 118"/>
                <a:gd name="T37" fmla="*/ 59 h 83"/>
                <a:gd name="T38" fmla="*/ 77 w 118"/>
                <a:gd name="T39" fmla="*/ 7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8" h="83">
                  <a:moveTo>
                    <a:pt x="118" y="1"/>
                  </a:moveTo>
                  <a:cubicBezTo>
                    <a:pt x="117" y="0"/>
                    <a:pt x="115" y="0"/>
                    <a:pt x="114" y="1"/>
                  </a:cubicBezTo>
                  <a:cubicBezTo>
                    <a:pt x="64" y="54"/>
                    <a:pt x="64" y="54"/>
                    <a:pt x="64" y="54"/>
                  </a:cubicBezTo>
                  <a:cubicBezTo>
                    <a:pt x="57" y="50"/>
                    <a:pt x="50" y="48"/>
                    <a:pt x="41" y="48"/>
                  </a:cubicBezTo>
                  <a:cubicBezTo>
                    <a:pt x="22" y="48"/>
                    <a:pt x="5" y="61"/>
                    <a:pt x="0" y="80"/>
                  </a:cubicBezTo>
                  <a:cubicBezTo>
                    <a:pt x="0" y="81"/>
                    <a:pt x="0" y="82"/>
                    <a:pt x="1" y="82"/>
                  </a:cubicBezTo>
                  <a:cubicBezTo>
                    <a:pt x="1" y="83"/>
                    <a:pt x="2" y="83"/>
                    <a:pt x="2" y="83"/>
                  </a:cubicBezTo>
                  <a:cubicBezTo>
                    <a:pt x="80" y="83"/>
                    <a:pt x="80" y="83"/>
                    <a:pt x="80" y="83"/>
                  </a:cubicBezTo>
                  <a:cubicBezTo>
                    <a:pt x="81" y="83"/>
                    <a:pt x="82" y="83"/>
                    <a:pt x="82" y="82"/>
                  </a:cubicBezTo>
                  <a:cubicBezTo>
                    <a:pt x="83" y="82"/>
                    <a:pt x="83" y="81"/>
                    <a:pt x="83" y="80"/>
                  </a:cubicBezTo>
                  <a:cubicBezTo>
                    <a:pt x="80" y="71"/>
                    <a:pt x="75" y="62"/>
                    <a:pt x="68" y="57"/>
                  </a:cubicBezTo>
                  <a:cubicBezTo>
                    <a:pt x="118" y="5"/>
                    <a:pt x="118" y="5"/>
                    <a:pt x="118" y="5"/>
                  </a:cubicBezTo>
                  <a:cubicBezTo>
                    <a:pt x="118" y="4"/>
                    <a:pt x="118" y="2"/>
                    <a:pt x="118" y="1"/>
                  </a:cubicBezTo>
                  <a:close/>
                  <a:moveTo>
                    <a:pt x="77" y="79"/>
                  </a:moveTo>
                  <a:cubicBezTo>
                    <a:pt x="5" y="79"/>
                    <a:pt x="5" y="79"/>
                    <a:pt x="5" y="79"/>
                  </a:cubicBezTo>
                  <a:cubicBezTo>
                    <a:pt x="10" y="63"/>
                    <a:pt x="25" y="52"/>
                    <a:pt x="41" y="52"/>
                  </a:cubicBezTo>
                  <a:cubicBezTo>
                    <a:pt x="49" y="52"/>
                    <a:pt x="57" y="55"/>
                    <a:pt x="63" y="59"/>
                  </a:cubicBezTo>
                  <a:cubicBezTo>
                    <a:pt x="63" y="59"/>
                    <a:pt x="63" y="59"/>
                    <a:pt x="63" y="59"/>
                  </a:cubicBezTo>
                  <a:cubicBezTo>
                    <a:pt x="63" y="59"/>
                    <a:pt x="63" y="59"/>
                    <a:pt x="63" y="59"/>
                  </a:cubicBezTo>
                  <a:cubicBezTo>
                    <a:pt x="70" y="64"/>
                    <a:pt x="75" y="71"/>
                    <a:pt x="77" y="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grpSp>
      <p:sp>
        <p:nvSpPr>
          <p:cNvPr id="71" name="Oval 70">
            <a:extLst>
              <a:ext uri="{FF2B5EF4-FFF2-40B4-BE49-F238E27FC236}">
                <a16:creationId xmlns:a16="http://schemas.microsoft.com/office/drawing/2014/main" id="{885089AC-2D71-4EDD-AD44-B96AF6EEC69C}"/>
              </a:ext>
            </a:extLst>
          </p:cNvPr>
          <p:cNvSpPr>
            <a:spLocks noChangeArrowheads="1"/>
          </p:cNvSpPr>
          <p:nvPr/>
        </p:nvSpPr>
        <p:spPr bwMode="auto">
          <a:xfrm>
            <a:off x="7201901" y="3452409"/>
            <a:ext cx="850910" cy="846347"/>
          </a:xfrm>
          <a:prstGeom prst="ellipse">
            <a:avLst/>
          </a:prstGeom>
          <a:solidFill>
            <a:schemeClr val="accent2">
              <a:lumMod val="90000"/>
              <a:lumOff val="10000"/>
            </a:schemeClr>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sz="2400" dirty="0"/>
          </a:p>
        </p:txBody>
      </p:sp>
      <p:sp>
        <p:nvSpPr>
          <p:cNvPr id="77" name="Oval 76">
            <a:extLst>
              <a:ext uri="{FF2B5EF4-FFF2-40B4-BE49-F238E27FC236}">
                <a16:creationId xmlns:a16="http://schemas.microsoft.com/office/drawing/2014/main" id="{9F47C9B1-17E9-4EBC-8C24-2C1D054FDC9F}"/>
              </a:ext>
            </a:extLst>
          </p:cNvPr>
          <p:cNvSpPr>
            <a:spLocks noChangeArrowheads="1"/>
          </p:cNvSpPr>
          <p:nvPr/>
        </p:nvSpPr>
        <p:spPr bwMode="auto">
          <a:xfrm>
            <a:off x="5724555" y="3438191"/>
            <a:ext cx="850910" cy="846347"/>
          </a:xfrm>
          <a:prstGeom prst="ellipse">
            <a:avLst/>
          </a:prstGeom>
          <a:solidFill>
            <a:schemeClr val="accent1"/>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sz="2400" dirty="0"/>
          </a:p>
        </p:txBody>
      </p:sp>
      <p:cxnSp>
        <p:nvCxnSpPr>
          <p:cNvPr id="11" name="Straight Arrow Connector 10">
            <a:extLst>
              <a:ext uri="{FF2B5EF4-FFF2-40B4-BE49-F238E27FC236}">
                <a16:creationId xmlns:a16="http://schemas.microsoft.com/office/drawing/2014/main" id="{679F589A-AA9D-4A9B-8591-6F2CA104691D}"/>
              </a:ext>
            </a:extLst>
          </p:cNvPr>
          <p:cNvCxnSpPr>
            <a:cxnSpLocks/>
          </p:cNvCxnSpPr>
          <p:nvPr/>
        </p:nvCxnSpPr>
        <p:spPr>
          <a:xfrm flipV="1">
            <a:off x="7620016" y="3072953"/>
            <a:ext cx="0" cy="632436"/>
          </a:xfrm>
          <a:prstGeom prst="straightConnector1">
            <a:avLst/>
          </a:prstGeom>
          <a:ln>
            <a:solidFill>
              <a:schemeClr val="accent2">
                <a:lumMod val="90000"/>
                <a:lumOff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id="{08758B7E-75C9-4329-B7AF-73F93C489827}"/>
              </a:ext>
            </a:extLst>
          </p:cNvPr>
          <p:cNvSpPr/>
          <p:nvPr/>
        </p:nvSpPr>
        <p:spPr>
          <a:xfrm>
            <a:off x="6854957" y="1819522"/>
            <a:ext cx="1544797" cy="637097"/>
          </a:xfrm>
          <a:prstGeom prst="rect">
            <a:avLst/>
          </a:prstGeom>
        </p:spPr>
        <p:txBody>
          <a:bodyPr wrap="square">
            <a:spAutoFit/>
          </a:bodyPr>
          <a:lstStyle/>
          <a:p>
            <a:pPr algn="ctr">
              <a:lnSpc>
                <a:spcPct val="95000"/>
              </a:lnSpc>
              <a:spcBef>
                <a:spcPts val="300"/>
              </a:spcBef>
              <a:spcAft>
                <a:spcPts val="300"/>
              </a:spcAft>
            </a:pPr>
            <a:r>
              <a:rPr lang="en-US" sz="1100" b="1" dirty="0"/>
              <a:t>30-Aug</a:t>
            </a:r>
          </a:p>
          <a:p>
            <a:pPr marL="92075" indent="-92075">
              <a:lnSpc>
                <a:spcPct val="95000"/>
              </a:lnSpc>
              <a:spcBef>
                <a:spcPts val="300"/>
              </a:spcBef>
              <a:spcAft>
                <a:spcPts val="300"/>
              </a:spcAft>
              <a:buFont typeface="Arial" panose="020B0604020202020204" pitchFamily="34" charset="0"/>
              <a:buChar char="•"/>
            </a:pPr>
            <a:r>
              <a:rPr lang="en-AU" sz="1050" dirty="0"/>
              <a:t>AEMO present go/no-go to </a:t>
            </a:r>
            <a:r>
              <a:rPr lang="en-AU" sz="1050" b="1" dirty="0">
                <a:solidFill>
                  <a:srgbClr val="620918"/>
                </a:solidFill>
              </a:rPr>
              <a:t>Executive Forum</a:t>
            </a:r>
            <a:endParaRPr lang="en-US" sz="1050" b="1" dirty="0">
              <a:solidFill>
                <a:srgbClr val="620918"/>
              </a:solidFill>
            </a:endParaRPr>
          </a:p>
        </p:txBody>
      </p:sp>
      <p:pic>
        <p:nvPicPr>
          <p:cNvPr id="93" name="Graphic 92" descr="Checklist">
            <a:extLst>
              <a:ext uri="{FF2B5EF4-FFF2-40B4-BE49-F238E27FC236}">
                <a16:creationId xmlns:a16="http://schemas.microsoft.com/office/drawing/2014/main" id="{E5653746-17A1-426F-A295-43B1B56553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92065" y="3566826"/>
            <a:ext cx="571795" cy="568729"/>
          </a:xfrm>
          <a:prstGeom prst="rect">
            <a:avLst/>
          </a:prstGeom>
        </p:spPr>
      </p:pic>
      <p:cxnSp>
        <p:nvCxnSpPr>
          <p:cNvPr id="46" name="Straight Arrow Connector 45">
            <a:extLst>
              <a:ext uri="{FF2B5EF4-FFF2-40B4-BE49-F238E27FC236}">
                <a16:creationId xmlns:a16="http://schemas.microsoft.com/office/drawing/2014/main" id="{93D75992-7DC0-444D-9EAA-3C2E2E7C99FE}"/>
              </a:ext>
            </a:extLst>
          </p:cNvPr>
          <p:cNvCxnSpPr>
            <a:cxnSpLocks/>
          </p:cNvCxnSpPr>
          <p:nvPr/>
        </p:nvCxnSpPr>
        <p:spPr>
          <a:xfrm flipV="1">
            <a:off x="3338701" y="2592780"/>
            <a:ext cx="39451" cy="960347"/>
          </a:xfrm>
          <a:prstGeom prst="straightConnector1">
            <a:avLst/>
          </a:prstGeom>
          <a:ln>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08BCB345-A820-4F61-B8E1-E1F0D94AD260}"/>
              </a:ext>
            </a:extLst>
          </p:cNvPr>
          <p:cNvCxnSpPr>
            <a:cxnSpLocks/>
          </p:cNvCxnSpPr>
          <p:nvPr/>
        </p:nvCxnSpPr>
        <p:spPr>
          <a:xfrm flipH="1" flipV="1">
            <a:off x="6103191" y="2863009"/>
            <a:ext cx="19924" cy="7293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80D83F12-BE54-41D0-A03B-A65E41B9DC83}"/>
              </a:ext>
            </a:extLst>
          </p:cNvPr>
          <p:cNvSpPr/>
          <p:nvPr/>
        </p:nvSpPr>
        <p:spPr>
          <a:xfrm>
            <a:off x="5312182" y="1710898"/>
            <a:ext cx="1643891" cy="906017"/>
          </a:xfrm>
          <a:prstGeom prst="rect">
            <a:avLst/>
          </a:prstGeom>
        </p:spPr>
        <p:txBody>
          <a:bodyPr wrap="square" lIns="91440" tIns="45720" rIns="91440" bIns="45720" anchor="t">
            <a:spAutoFit/>
          </a:bodyPr>
          <a:lstStyle/>
          <a:p>
            <a:pPr algn="ctr">
              <a:lnSpc>
                <a:spcPct val="95000"/>
              </a:lnSpc>
              <a:spcBef>
                <a:spcPts val="300"/>
              </a:spcBef>
            </a:pPr>
            <a:r>
              <a:rPr lang="en-US" sz="1100" b="1" dirty="0"/>
              <a:t>26-Aug PCF</a:t>
            </a:r>
          </a:p>
          <a:p>
            <a:pPr marL="92075" indent="-92075" fontAlgn="base">
              <a:lnSpc>
                <a:spcPct val="95000"/>
              </a:lnSpc>
              <a:spcBef>
                <a:spcPts val="600"/>
              </a:spcBef>
              <a:spcAft>
                <a:spcPts val="300"/>
              </a:spcAft>
              <a:buFont typeface="Arial" panose="020B0604020202020204" pitchFamily="34" charset="0"/>
              <a:buChar char="•"/>
            </a:pPr>
            <a:r>
              <a:rPr lang="en-US" sz="1050" b="1" dirty="0">
                <a:solidFill>
                  <a:srgbClr val="620918"/>
                </a:solidFill>
              </a:rPr>
              <a:t>Readiness Report Round 9 </a:t>
            </a:r>
            <a:r>
              <a:rPr lang="en-US" sz="1050" dirty="0"/>
              <a:t>published</a:t>
            </a:r>
          </a:p>
          <a:p>
            <a:pPr marL="92075" indent="-92075" fontAlgn="base">
              <a:lnSpc>
                <a:spcPct val="95000"/>
              </a:lnSpc>
              <a:spcBef>
                <a:spcPts val="600"/>
              </a:spcBef>
              <a:spcAft>
                <a:spcPts val="300"/>
              </a:spcAft>
              <a:buFont typeface="Arial" panose="020B0604020202020204" pitchFamily="34" charset="0"/>
              <a:buChar char="•"/>
            </a:pPr>
            <a:r>
              <a:rPr lang="en-US" sz="1050" b="1" dirty="0">
                <a:solidFill>
                  <a:srgbClr val="620918"/>
                </a:solidFill>
              </a:rPr>
              <a:t>PCF Briefing</a:t>
            </a:r>
            <a:endParaRPr lang="en-US" sz="1050" dirty="0"/>
          </a:p>
        </p:txBody>
      </p:sp>
      <p:sp>
        <p:nvSpPr>
          <p:cNvPr id="55" name="Rectangle 54">
            <a:extLst>
              <a:ext uri="{FF2B5EF4-FFF2-40B4-BE49-F238E27FC236}">
                <a16:creationId xmlns:a16="http://schemas.microsoft.com/office/drawing/2014/main" id="{C39ABADD-FE17-4144-9095-FBA6364046CD}"/>
              </a:ext>
            </a:extLst>
          </p:cNvPr>
          <p:cNvSpPr/>
          <p:nvPr/>
        </p:nvSpPr>
        <p:spPr>
          <a:xfrm>
            <a:off x="7922799" y="4950849"/>
            <a:ext cx="2266503" cy="997196"/>
          </a:xfrm>
          <a:prstGeom prst="rect">
            <a:avLst/>
          </a:prstGeom>
        </p:spPr>
        <p:txBody>
          <a:bodyPr wrap="square" lIns="36000" rIns="36000">
            <a:spAutoFit/>
          </a:bodyPr>
          <a:lstStyle/>
          <a:p>
            <a:pPr algn="ctr">
              <a:lnSpc>
                <a:spcPct val="95000"/>
              </a:lnSpc>
              <a:spcBef>
                <a:spcPts val="300"/>
              </a:spcBef>
            </a:pPr>
            <a:r>
              <a:rPr lang="en-AU" sz="1100" b="1" dirty="0"/>
              <a:t>5MS start notice </a:t>
            </a:r>
          </a:p>
          <a:p>
            <a:pPr marL="171450" indent="-171450" algn="ctr">
              <a:lnSpc>
                <a:spcPct val="95000"/>
              </a:lnSpc>
              <a:spcBef>
                <a:spcPts val="300"/>
              </a:spcBef>
              <a:buFont typeface="Arial" panose="020B0604020202020204" pitchFamily="34" charset="0"/>
              <a:buChar char="•"/>
            </a:pPr>
            <a:r>
              <a:rPr lang="en-AU" sz="1100" dirty="0"/>
              <a:t>Circulated to those on the </a:t>
            </a:r>
            <a:r>
              <a:rPr lang="en-AU" sz="1100" b="1" dirty="0">
                <a:solidFill>
                  <a:srgbClr val="620918"/>
                </a:solidFill>
              </a:rPr>
              <a:t>5MS general information </a:t>
            </a:r>
            <a:r>
              <a:rPr lang="en-AU" sz="1100" dirty="0"/>
              <a:t>distribution list </a:t>
            </a:r>
          </a:p>
          <a:p>
            <a:pPr marL="171450" indent="-171450" algn="ctr">
              <a:lnSpc>
                <a:spcPct val="95000"/>
              </a:lnSpc>
              <a:spcBef>
                <a:spcPts val="300"/>
              </a:spcBef>
              <a:buFont typeface="Arial" panose="020B0604020202020204" pitchFamily="34" charset="0"/>
              <a:buChar char="•"/>
            </a:pPr>
            <a:r>
              <a:rPr lang="en-AU" sz="1100" dirty="0"/>
              <a:t>Published on </a:t>
            </a:r>
            <a:r>
              <a:rPr lang="en-AU" sz="1100" b="1" dirty="0">
                <a:solidFill>
                  <a:srgbClr val="620918"/>
                </a:solidFill>
              </a:rPr>
              <a:t>5MS webpage</a:t>
            </a:r>
            <a:endParaRPr lang="en-AU" sz="1050" dirty="0">
              <a:solidFill>
                <a:srgbClr val="620918"/>
              </a:solidFill>
            </a:endParaRPr>
          </a:p>
          <a:p>
            <a:pPr algn="ctr">
              <a:lnSpc>
                <a:spcPct val="95000"/>
              </a:lnSpc>
              <a:spcBef>
                <a:spcPts val="300"/>
              </a:spcBef>
              <a:spcAft>
                <a:spcPts val="300"/>
              </a:spcAft>
            </a:pPr>
            <a:endParaRPr lang="en-US" sz="1000" dirty="0"/>
          </a:p>
        </p:txBody>
      </p:sp>
      <p:cxnSp>
        <p:nvCxnSpPr>
          <p:cNvPr id="49" name="Straight Arrow Connector 48">
            <a:extLst>
              <a:ext uri="{FF2B5EF4-FFF2-40B4-BE49-F238E27FC236}">
                <a16:creationId xmlns:a16="http://schemas.microsoft.com/office/drawing/2014/main" id="{3E041EBD-143B-4BA0-AAB1-586262EABB4C}"/>
              </a:ext>
            </a:extLst>
          </p:cNvPr>
          <p:cNvCxnSpPr>
            <a:cxnSpLocks/>
          </p:cNvCxnSpPr>
          <p:nvPr/>
        </p:nvCxnSpPr>
        <p:spPr>
          <a:xfrm>
            <a:off x="7461792" y="3849373"/>
            <a:ext cx="1440000" cy="0"/>
          </a:xfrm>
          <a:prstGeom prst="straightConnector1">
            <a:avLst/>
          </a:prstGeom>
          <a:ln w="15875">
            <a:solidFill>
              <a:schemeClr val="accent2">
                <a:lumMod val="90000"/>
                <a:lumOff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7" name="Freeform: Shape 56">
            <a:extLst>
              <a:ext uri="{FF2B5EF4-FFF2-40B4-BE49-F238E27FC236}">
                <a16:creationId xmlns:a16="http://schemas.microsoft.com/office/drawing/2014/main" id="{D5E8159F-EFB7-470D-9DF4-82F3E661C2E7}"/>
              </a:ext>
            </a:extLst>
          </p:cNvPr>
          <p:cNvSpPr/>
          <p:nvPr/>
        </p:nvSpPr>
        <p:spPr>
          <a:xfrm>
            <a:off x="8683788" y="3447364"/>
            <a:ext cx="828000" cy="828000"/>
          </a:xfrm>
          <a:custGeom>
            <a:avLst/>
            <a:gdLst>
              <a:gd name="connsiteX0" fmla="*/ 248222 w 247650"/>
              <a:gd name="connsiteY0" fmla="*/ 124111 h 247650"/>
              <a:gd name="connsiteX1" fmla="*/ 124111 w 247650"/>
              <a:gd name="connsiteY1" fmla="*/ 248222 h 247650"/>
              <a:gd name="connsiteX2" fmla="*/ 0 w 247650"/>
              <a:gd name="connsiteY2" fmla="*/ 124111 h 247650"/>
              <a:gd name="connsiteX3" fmla="*/ 124111 w 247650"/>
              <a:gd name="connsiteY3" fmla="*/ 0 h 247650"/>
              <a:gd name="connsiteX4" fmla="*/ 248222 w 247650"/>
              <a:gd name="connsiteY4" fmla="*/ 124111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 h="247650">
                <a:moveTo>
                  <a:pt x="248222" y="124111"/>
                </a:moveTo>
                <a:cubicBezTo>
                  <a:pt x="248222" y="192655"/>
                  <a:pt x="192655" y="248222"/>
                  <a:pt x="124111" y="248222"/>
                </a:cubicBezTo>
                <a:cubicBezTo>
                  <a:pt x="55566" y="248222"/>
                  <a:pt x="0" y="192655"/>
                  <a:pt x="0" y="124111"/>
                </a:cubicBezTo>
                <a:cubicBezTo>
                  <a:pt x="0" y="55566"/>
                  <a:pt x="55566" y="0"/>
                  <a:pt x="124111" y="0"/>
                </a:cubicBezTo>
                <a:cubicBezTo>
                  <a:pt x="192655" y="0"/>
                  <a:pt x="248222" y="55566"/>
                  <a:pt x="248222" y="124111"/>
                </a:cubicBezTo>
                <a:close/>
              </a:path>
            </a:pathLst>
          </a:custGeom>
          <a:solidFill>
            <a:srgbClr val="00B050"/>
          </a:solidFill>
          <a:ln w="12700" cap="flat">
            <a:noFill/>
            <a:prstDash val="solid"/>
            <a:miter lim="800000"/>
          </a:ln>
        </p:spPr>
        <p:txBody>
          <a:bodyPr rtlCol="0" anchor="ctr"/>
          <a:lstStyle/>
          <a:p>
            <a:pPr defTabSz="829544">
              <a:defRPr/>
            </a:pPr>
            <a:endParaRPr lang="en-US" sz="907" dirty="0">
              <a:solidFill>
                <a:srgbClr val="353D30"/>
              </a:solidFill>
              <a:latin typeface="Interstate-Light"/>
            </a:endParaRPr>
          </a:p>
        </p:txBody>
      </p:sp>
      <p:cxnSp>
        <p:nvCxnSpPr>
          <p:cNvPr id="59" name="Straight Arrow Connector 58">
            <a:extLst>
              <a:ext uri="{FF2B5EF4-FFF2-40B4-BE49-F238E27FC236}">
                <a16:creationId xmlns:a16="http://schemas.microsoft.com/office/drawing/2014/main" id="{0DC06061-6216-426C-AF62-AB137DE15D0C}"/>
              </a:ext>
            </a:extLst>
          </p:cNvPr>
          <p:cNvCxnSpPr>
            <a:cxnSpLocks/>
          </p:cNvCxnSpPr>
          <p:nvPr/>
        </p:nvCxnSpPr>
        <p:spPr>
          <a:xfrm>
            <a:off x="9097788" y="4132937"/>
            <a:ext cx="0" cy="57497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99" name="Graphic 98" descr="Marketing">
            <a:extLst>
              <a:ext uri="{FF2B5EF4-FFF2-40B4-BE49-F238E27FC236}">
                <a16:creationId xmlns:a16="http://schemas.microsoft.com/office/drawing/2014/main" id="{B3A4821F-8FFF-4438-BF15-0A42FAC31D3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874431" y="3553126"/>
            <a:ext cx="553091" cy="550126"/>
          </a:xfrm>
          <a:prstGeom prst="rect">
            <a:avLst/>
          </a:prstGeom>
        </p:spPr>
      </p:pic>
      <p:pic>
        <p:nvPicPr>
          <p:cNvPr id="21" name="Graphic 20" descr="Research with solid fill">
            <a:extLst>
              <a:ext uri="{FF2B5EF4-FFF2-40B4-BE49-F238E27FC236}">
                <a16:creationId xmlns:a16="http://schemas.microsoft.com/office/drawing/2014/main" id="{94DB812B-EE12-4548-96C0-118606F21AD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39392" y="3571275"/>
            <a:ext cx="612000" cy="612000"/>
          </a:xfrm>
          <a:prstGeom prst="rect">
            <a:avLst/>
          </a:prstGeom>
        </p:spPr>
      </p:pic>
      <p:pic>
        <p:nvPicPr>
          <p:cNvPr id="23" name="Graphic 22" descr="Board Of Directors outline">
            <a:extLst>
              <a:ext uri="{FF2B5EF4-FFF2-40B4-BE49-F238E27FC236}">
                <a16:creationId xmlns:a16="http://schemas.microsoft.com/office/drawing/2014/main" id="{3893DFCE-79B1-4738-8AB7-260E235B23C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386505" y="3565810"/>
            <a:ext cx="567127" cy="567127"/>
          </a:xfrm>
          <a:prstGeom prst="rect">
            <a:avLst/>
          </a:prstGeom>
        </p:spPr>
      </p:pic>
      <p:sp>
        <p:nvSpPr>
          <p:cNvPr id="36" name="Oval 35">
            <a:extLst>
              <a:ext uri="{FF2B5EF4-FFF2-40B4-BE49-F238E27FC236}">
                <a16:creationId xmlns:a16="http://schemas.microsoft.com/office/drawing/2014/main" id="{296FDD79-EA97-49DC-AB1E-48A09134FA2E}"/>
              </a:ext>
            </a:extLst>
          </p:cNvPr>
          <p:cNvSpPr>
            <a:spLocks noChangeArrowheads="1"/>
          </p:cNvSpPr>
          <p:nvPr/>
        </p:nvSpPr>
        <p:spPr bwMode="auto">
          <a:xfrm>
            <a:off x="4376085" y="3438191"/>
            <a:ext cx="850910" cy="846347"/>
          </a:xfrm>
          <a:prstGeom prst="ellipse">
            <a:avLst/>
          </a:prstGeom>
          <a:solidFill>
            <a:schemeClr val="accent6">
              <a:lumMod val="90000"/>
            </a:schemeClr>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sz="2400" dirty="0"/>
          </a:p>
        </p:txBody>
      </p:sp>
      <p:sp>
        <p:nvSpPr>
          <p:cNvPr id="47" name="Rectangle 46">
            <a:extLst>
              <a:ext uri="{FF2B5EF4-FFF2-40B4-BE49-F238E27FC236}">
                <a16:creationId xmlns:a16="http://schemas.microsoft.com/office/drawing/2014/main" id="{214DC470-793F-4313-82C4-3933DEAE4B76}"/>
              </a:ext>
            </a:extLst>
          </p:cNvPr>
          <p:cNvSpPr/>
          <p:nvPr/>
        </p:nvSpPr>
        <p:spPr>
          <a:xfrm>
            <a:off x="4011687" y="1647699"/>
            <a:ext cx="1653183" cy="1061829"/>
          </a:xfrm>
          <a:prstGeom prst="rect">
            <a:avLst/>
          </a:prstGeom>
        </p:spPr>
        <p:txBody>
          <a:bodyPr wrap="square" lIns="91440" tIns="45720" rIns="91440" bIns="45720" anchor="t">
            <a:spAutoFit/>
          </a:bodyPr>
          <a:lstStyle/>
          <a:p>
            <a:pPr algn="ctr"/>
            <a:r>
              <a:rPr lang="en-AU" sz="1100" b="1" dirty="0"/>
              <a:t>24-Aug </a:t>
            </a:r>
          </a:p>
          <a:p>
            <a:pPr marL="92075" indent="-92075" fontAlgn="base">
              <a:spcBef>
                <a:spcPts val="600"/>
              </a:spcBef>
              <a:buFont typeface="Arial" panose="020B0604020202020204" pitchFamily="34" charset="0"/>
              <a:buChar char="•"/>
            </a:pPr>
            <a:r>
              <a:rPr lang="en-AU" sz="1050" dirty="0"/>
              <a:t>Target for completing </a:t>
            </a:r>
            <a:r>
              <a:rPr lang="en-AU" sz="1050" b="1" dirty="0">
                <a:solidFill>
                  <a:srgbClr val="620918"/>
                </a:solidFill>
              </a:rPr>
              <a:t>critical 5-min </a:t>
            </a:r>
            <a:r>
              <a:rPr lang="en-AU" sz="1050" dirty="0"/>
              <a:t>Market Trial scenarios</a:t>
            </a:r>
            <a:endParaRPr lang="en-AU" sz="1050" b="1" dirty="0">
              <a:solidFill>
                <a:srgbClr val="620918"/>
              </a:solidFill>
            </a:endParaRPr>
          </a:p>
          <a:p>
            <a:pPr marL="92075" indent="-92075" fontAlgn="base">
              <a:spcBef>
                <a:spcPts val="600"/>
              </a:spcBef>
              <a:buFont typeface="Arial" panose="020B0604020202020204" pitchFamily="34" charset="0"/>
              <a:buChar char="•"/>
            </a:pPr>
            <a:endParaRPr lang="en-AU" sz="1050" dirty="0"/>
          </a:p>
        </p:txBody>
      </p:sp>
      <p:cxnSp>
        <p:nvCxnSpPr>
          <p:cNvPr id="20" name="Straight Arrow Connector 19">
            <a:extLst>
              <a:ext uri="{FF2B5EF4-FFF2-40B4-BE49-F238E27FC236}">
                <a16:creationId xmlns:a16="http://schemas.microsoft.com/office/drawing/2014/main" id="{9E0E0740-F929-460A-B304-3908D73D2667}"/>
              </a:ext>
            </a:extLst>
          </p:cNvPr>
          <p:cNvCxnSpPr>
            <a:cxnSpLocks/>
            <a:stCxn id="36" idx="0"/>
            <a:endCxn id="47" idx="2"/>
          </p:cNvCxnSpPr>
          <p:nvPr/>
        </p:nvCxnSpPr>
        <p:spPr>
          <a:xfrm flipV="1">
            <a:off x="4801540" y="2709528"/>
            <a:ext cx="36739" cy="72866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pic>
        <p:nvPicPr>
          <p:cNvPr id="26" name="Graphic 25" descr="Programmer">
            <a:extLst>
              <a:ext uri="{FF2B5EF4-FFF2-40B4-BE49-F238E27FC236}">
                <a16:creationId xmlns:a16="http://schemas.microsoft.com/office/drawing/2014/main" id="{03CD90E9-24A2-4B28-B08B-EBB6D559FF6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551469" y="3520051"/>
            <a:ext cx="548482" cy="548482"/>
          </a:xfrm>
          <a:prstGeom prst="rect">
            <a:avLst/>
          </a:prstGeom>
        </p:spPr>
      </p:pic>
      <p:sp>
        <p:nvSpPr>
          <p:cNvPr id="44" name="Freeform: Shape 43">
            <a:extLst>
              <a:ext uri="{FF2B5EF4-FFF2-40B4-BE49-F238E27FC236}">
                <a16:creationId xmlns:a16="http://schemas.microsoft.com/office/drawing/2014/main" id="{375D3E84-FEBB-4F85-926B-B20B9F3113A3}"/>
              </a:ext>
            </a:extLst>
          </p:cNvPr>
          <p:cNvSpPr/>
          <p:nvPr/>
        </p:nvSpPr>
        <p:spPr>
          <a:xfrm>
            <a:off x="10058499" y="3429000"/>
            <a:ext cx="828000" cy="828000"/>
          </a:xfrm>
          <a:custGeom>
            <a:avLst/>
            <a:gdLst>
              <a:gd name="connsiteX0" fmla="*/ 248222 w 247650"/>
              <a:gd name="connsiteY0" fmla="*/ 124111 h 247650"/>
              <a:gd name="connsiteX1" fmla="*/ 124111 w 247650"/>
              <a:gd name="connsiteY1" fmla="*/ 248222 h 247650"/>
              <a:gd name="connsiteX2" fmla="*/ 0 w 247650"/>
              <a:gd name="connsiteY2" fmla="*/ 124111 h 247650"/>
              <a:gd name="connsiteX3" fmla="*/ 124111 w 247650"/>
              <a:gd name="connsiteY3" fmla="*/ 0 h 247650"/>
              <a:gd name="connsiteX4" fmla="*/ 248222 w 247650"/>
              <a:gd name="connsiteY4" fmla="*/ 124111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 h="247650">
                <a:moveTo>
                  <a:pt x="248222" y="124111"/>
                </a:moveTo>
                <a:cubicBezTo>
                  <a:pt x="248222" y="192655"/>
                  <a:pt x="192655" y="248222"/>
                  <a:pt x="124111" y="248222"/>
                </a:cubicBezTo>
                <a:cubicBezTo>
                  <a:pt x="55566" y="248222"/>
                  <a:pt x="0" y="192655"/>
                  <a:pt x="0" y="124111"/>
                </a:cubicBezTo>
                <a:cubicBezTo>
                  <a:pt x="0" y="55566"/>
                  <a:pt x="55566" y="0"/>
                  <a:pt x="124111" y="0"/>
                </a:cubicBezTo>
                <a:cubicBezTo>
                  <a:pt x="192655" y="0"/>
                  <a:pt x="248222" y="55566"/>
                  <a:pt x="248222" y="124111"/>
                </a:cubicBezTo>
                <a:close/>
              </a:path>
            </a:pathLst>
          </a:custGeom>
          <a:solidFill>
            <a:srgbClr val="1E4064"/>
          </a:solidFill>
          <a:ln w="12700" cap="flat">
            <a:noFill/>
            <a:prstDash val="solid"/>
            <a:miter lim="800000"/>
          </a:ln>
        </p:spPr>
        <p:txBody>
          <a:bodyPr rtlCol="0" anchor="ctr"/>
          <a:lstStyle/>
          <a:p>
            <a:pPr defTabSz="829544">
              <a:defRPr/>
            </a:pPr>
            <a:endParaRPr lang="en-US" sz="907" dirty="0">
              <a:solidFill>
                <a:srgbClr val="353D30"/>
              </a:solidFill>
              <a:latin typeface="Interstate-Light"/>
            </a:endParaRPr>
          </a:p>
        </p:txBody>
      </p:sp>
      <p:pic>
        <p:nvPicPr>
          <p:cNvPr id="9" name="Graphic 8" descr="Badge New with solid fill">
            <a:extLst>
              <a:ext uri="{FF2B5EF4-FFF2-40B4-BE49-F238E27FC236}">
                <a16:creationId xmlns:a16="http://schemas.microsoft.com/office/drawing/2014/main" id="{C44606D7-0A57-48E8-AC6C-75665E9F134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022328" y="3387944"/>
            <a:ext cx="914400" cy="914400"/>
          </a:xfrm>
          <a:prstGeom prst="rect">
            <a:avLst/>
          </a:prstGeom>
        </p:spPr>
      </p:pic>
      <p:sp>
        <p:nvSpPr>
          <p:cNvPr id="14" name="TextBox 13">
            <a:extLst>
              <a:ext uri="{FF2B5EF4-FFF2-40B4-BE49-F238E27FC236}">
                <a16:creationId xmlns:a16="http://schemas.microsoft.com/office/drawing/2014/main" id="{FE05F485-1F45-4F2B-9631-EBFF0AECDB52}"/>
              </a:ext>
            </a:extLst>
          </p:cNvPr>
          <p:cNvSpPr txBox="1"/>
          <p:nvPr/>
        </p:nvSpPr>
        <p:spPr>
          <a:xfrm>
            <a:off x="77633" y="4541501"/>
            <a:ext cx="6809580"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AU" sz="1200" dirty="0"/>
              <a:t>Two key risks were identified with the PCF on 26-Aug:</a:t>
            </a:r>
          </a:p>
          <a:p>
            <a:r>
              <a:rPr lang="en-AU" sz="1200" dirty="0"/>
              <a:t>1. Low level of test execution by participants through Market Trial may indicate risk to industry readiness</a:t>
            </a:r>
          </a:p>
          <a:p>
            <a:r>
              <a:rPr lang="en-AU" sz="1200" dirty="0"/>
              <a:t>2. AEMO’s RM report distribution timing and accuracy and issues with daily estimate files</a:t>
            </a:r>
          </a:p>
          <a:p>
            <a:endParaRPr lang="en-AU" sz="1200" dirty="0"/>
          </a:p>
          <a:p>
            <a:r>
              <a:rPr lang="en-AU" sz="1200" dirty="0"/>
              <a:t>AEMO recommended proceeding with 1 October 2021 to Executive Forum on 30-Aug noting:</a:t>
            </a:r>
          </a:p>
          <a:p>
            <a:pPr marL="171450" indent="-171450">
              <a:buFont typeface="Arial" panose="020B0604020202020204" pitchFamily="34" charset="0"/>
              <a:buChar char="•"/>
            </a:pPr>
            <a:r>
              <a:rPr lang="en-AU" sz="1200" dirty="0"/>
              <a:t>There are no showstoppers for any essential capability category and a risk management plan to mange outstanding risk. </a:t>
            </a:r>
          </a:p>
          <a:p>
            <a:pPr marL="171450" indent="-171450">
              <a:buFont typeface="Arial" panose="020B0604020202020204" pitchFamily="34" charset="0"/>
              <a:buChar char="•"/>
            </a:pPr>
            <a:r>
              <a:rPr lang="en-AU" sz="1200" dirty="0"/>
              <a:t>Offers a superior option to either delay option </a:t>
            </a:r>
          </a:p>
          <a:p>
            <a:r>
              <a:rPr lang="en-AU" sz="1200" dirty="0"/>
              <a:t>Risk management:</a:t>
            </a:r>
          </a:p>
          <a:p>
            <a:pPr marL="171450" indent="-171450">
              <a:buFont typeface="Arial" panose="020B0604020202020204" pitchFamily="34" charset="0"/>
              <a:buChar char="•"/>
            </a:pPr>
            <a:r>
              <a:rPr lang="en-AU" sz="1200" dirty="0"/>
              <a:t>Defect fixes for Market Trial identified and scheduled</a:t>
            </a:r>
          </a:p>
          <a:p>
            <a:pPr marL="171450" indent="-171450">
              <a:buFont typeface="Arial" panose="020B0604020202020204" pitchFamily="34" charset="0"/>
              <a:buChar char="•"/>
            </a:pPr>
            <a:r>
              <a:rPr lang="en-AU" sz="1200" dirty="0"/>
              <a:t>Market Trial extended by 2 weeks to demonstrate smooth settlement runs and increase opportunity for participant testing</a:t>
            </a:r>
          </a:p>
        </p:txBody>
      </p:sp>
      <p:sp>
        <p:nvSpPr>
          <p:cNvPr id="54" name="Rectangle 53">
            <a:extLst>
              <a:ext uri="{FF2B5EF4-FFF2-40B4-BE49-F238E27FC236}">
                <a16:creationId xmlns:a16="http://schemas.microsoft.com/office/drawing/2014/main" id="{474C75CC-E87B-45CA-AE02-0ED609A8C2E4}"/>
              </a:ext>
            </a:extLst>
          </p:cNvPr>
          <p:cNvSpPr/>
          <p:nvPr/>
        </p:nvSpPr>
        <p:spPr>
          <a:xfrm>
            <a:off x="9673773" y="2747611"/>
            <a:ext cx="1611509" cy="452432"/>
          </a:xfrm>
          <a:prstGeom prst="rect">
            <a:avLst/>
          </a:prstGeom>
        </p:spPr>
        <p:txBody>
          <a:bodyPr wrap="square" lIns="36000" rIns="36000">
            <a:spAutoFit/>
          </a:bodyPr>
          <a:lstStyle/>
          <a:p>
            <a:pPr algn="ctr">
              <a:lnSpc>
                <a:spcPct val="95000"/>
              </a:lnSpc>
              <a:spcBef>
                <a:spcPts val="300"/>
              </a:spcBef>
            </a:pPr>
            <a:r>
              <a:rPr lang="en-AU" sz="1100" b="1" dirty="0"/>
              <a:t>TBD-Sep</a:t>
            </a:r>
          </a:p>
          <a:p>
            <a:pPr algn="ctr">
              <a:lnSpc>
                <a:spcPct val="95000"/>
              </a:lnSpc>
              <a:spcBef>
                <a:spcPts val="300"/>
              </a:spcBef>
            </a:pPr>
            <a:r>
              <a:rPr lang="en-AU" sz="1100" b="1" dirty="0">
                <a:solidFill>
                  <a:srgbClr val="620918"/>
                </a:solidFill>
              </a:rPr>
              <a:t>AEMC Final Determination</a:t>
            </a:r>
            <a:endParaRPr lang="en-US" sz="1000" dirty="0"/>
          </a:p>
        </p:txBody>
      </p:sp>
    </p:spTree>
    <p:extLst>
      <p:ext uri="{BB962C8B-B14F-4D97-AF65-F5344CB8AC3E}">
        <p14:creationId xmlns:p14="http://schemas.microsoft.com/office/powerpoint/2010/main" val="184614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F82199-FADA-4D70-AB74-5048C0B4282C}"/>
              </a:ext>
            </a:extLst>
          </p:cNvPr>
          <p:cNvSpPr>
            <a:spLocks noGrp="1"/>
          </p:cNvSpPr>
          <p:nvPr>
            <p:ph type="title"/>
          </p:nvPr>
        </p:nvSpPr>
        <p:spPr/>
        <p:txBody>
          <a:bodyPr/>
          <a:lstStyle/>
          <a:p>
            <a:r>
              <a:rPr lang="en-AU"/>
              <a:t>Meeting Notes</a:t>
            </a:r>
          </a:p>
        </p:txBody>
      </p:sp>
      <p:sp>
        <p:nvSpPr>
          <p:cNvPr id="5" name="Content Placeholder 4">
            <a:extLst>
              <a:ext uri="{FF2B5EF4-FFF2-40B4-BE49-F238E27FC236}">
                <a16:creationId xmlns:a16="http://schemas.microsoft.com/office/drawing/2014/main" id="{7F54AE92-203E-4595-932D-410DA224627B}"/>
              </a:ext>
            </a:extLst>
          </p:cNvPr>
          <p:cNvSpPr>
            <a:spLocks noGrp="1"/>
          </p:cNvSpPr>
          <p:nvPr>
            <p:ph idx="1"/>
          </p:nvPr>
        </p:nvSpPr>
        <p:spPr/>
        <p:txBody>
          <a:bodyPr>
            <a:normAutofit/>
          </a:bodyPr>
          <a:lstStyle/>
          <a:p>
            <a:r>
              <a:rPr lang="en-AU" dirty="0"/>
              <a:t>No questions</a:t>
            </a:r>
          </a:p>
        </p:txBody>
      </p:sp>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8</a:t>
            </a:fld>
            <a:endParaRPr lang="en-AU"/>
          </a:p>
        </p:txBody>
      </p:sp>
    </p:spTree>
    <p:extLst>
      <p:ext uri="{BB962C8B-B14F-4D97-AF65-F5344CB8AC3E}">
        <p14:creationId xmlns:p14="http://schemas.microsoft.com/office/powerpoint/2010/main" val="3345477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dirty="0"/>
              <a:t>Tranche 1 Metering Update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a:t>
            </a:r>
          </a:p>
        </p:txBody>
      </p:sp>
    </p:spTree>
    <p:extLst>
      <p:ext uri="{BB962C8B-B14F-4D97-AF65-F5344CB8AC3E}">
        <p14:creationId xmlns:p14="http://schemas.microsoft.com/office/powerpoint/2010/main" val="3555722019"/>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Preview xmlns="99eba8f5-7fec-4c00-afe1-f2f2944c28a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8" ma:contentTypeDescription="Create a new document." ma:contentTypeScope="" ma:versionID="b67d88904a3a466d727a114959407d0c">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78dee0cea5433616cddec33c70ba6f3a"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element ref="ns2:MediaLengthInSeconds" minOccurs="0"/>
                <xsd:element ref="ns2: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Preview" ma:index="23" nillable="true" ma:displayName="Preview" ma:format="Thumbnail" ma:internalName="Preview">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8C7B03-B3CD-416A-BD5D-8F9B2E66E755}">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ff08f022-2cdc-49e5-914c-f7e666dadb4c"/>
    <ds:schemaRef ds:uri="99eba8f5-7fec-4c00-afe1-f2f2944c28a7"/>
    <ds:schemaRef ds:uri="http://www.w3.org/XML/1998/namespace"/>
  </ds:schemaRefs>
</ds:datastoreItem>
</file>

<file path=customXml/itemProps2.xml><?xml version="1.0" encoding="utf-8"?>
<ds:datastoreItem xmlns:ds="http://schemas.openxmlformats.org/officeDocument/2006/customXml" ds:itemID="{97CC2208-23B5-48BD-8FB1-EB03DBE92530}">
  <ds:schemaRefs>
    <ds:schemaRef ds:uri="99eba8f5-7fec-4c00-afe1-f2f2944c28a7"/>
    <ds:schemaRef ds:uri="ff08f022-2cdc-49e5-914c-f7e666dadb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50BEAAE-B0C7-41D3-8EB1-0310B00BD4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presentation 2018 16-9</Template>
  <TotalTime>628</TotalTime>
  <Words>2824</Words>
  <Application>Microsoft Office PowerPoint</Application>
  <PresentationFormat>Widescreen</PresentationFormat>
  <Paragraphs>690</Paragraphs>
  <Slides>31</Slides>
  <Notes>1</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Office Theme</vt:lpstr>
      <vt:lpstr>AEMO09</vt:lpstr>
      <vt:lpstr>5MS &amp; GS Transition Focus Group #19</vt:lpstr>
      <vt:lpstr>AEMO Competition Law  Meeting Protocol</vt:lpstr>
      <vt:lpstr>Welcome</vt:lpstr>
      <vt:lpstr>Agenda</vt:lpstr>
      <vt:lpstr>PowerPoint Presentation</vt:lpstr>
      <vt:lpstr>5MS Start Notice</vt:lpstr>
      <vt:lpstr>5MS start notice process</vt:lpstr>
      <vt:lpstr>Meeting Notes</vt:lpstr>
      <vt:lpstr>Tranche 1 Metering Update</vt:lpstr>
      <vt:lpstr>Tranche 1 Meters Overview (As at 6 September 2021)</vt:lpstr>
      <vt:lpstr>Tranche 1 Overview  (Post MP Update – as at 6 Sept)</vt:lpstr>
      <vt:lpstr>Tranche 1 Overview (Based on MSATS RTCs Only – as at 8 Sept)</vt:lpstr>
      <vt:lpstr>Meeting Notes</vt:lpstr>
      <vt:lpstr>Meeting Notes</vt:lpstr>
      <vt:lpstr>August Rollout Plan Overview </vt:lpstr>
      <vt:lpstr>Rollout Plan Responses</vt:lpstr>
      <vt:lpstr>Meeting Notes</vt:lpstr>
      <vt:lpstr>CATS Transaction Analysis Update</vt:lpstr>
      <vt:lpstr>NCONUML &amp; Cross Boundary Summary</vt:lpstr>
      <vt:lpstr>Pre-5MS Commencement Transaction Summary</vt:lpstr>
      <vt:lpstr>Tranche 2 – Consolidated Plan Results</vt:lpstr>
      <vt:lpstr>Post 5MS Consolidated Plan Summary</vt:lpstr>
      <vt:lpstr>Meeting Notes</vt:lpstr>
      <vt:lpstr>MTP Update</vt:lpstr>
      <vt:lpstr>Activities Now Deemed Completed</vt:lpstr>
      <vt:lpstr>Upcoming MTP Transition End Dates</vt:lpstr>
      <vt:lpstr>Meeting Notes</vt:lpstr>
      <vt:lpstr>Next steps and General Business</vt:lpstr>
      <vt:lpstr>Next steps and General Business</vt:lpstr>
      <vt:lpstr>Meeting Notes</vt:lpstr>
      <vt:lpstr>Thank you for your attendance, participation and ongoing support!</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lastModifiedBy>Blaine Miner</cp:lastModifiedBy>
  <cp:revision>2</cp:revision>
  <cp:lastPrinted>2019-08-14T02:02:16Z</cp:lastPrinted>
  <dcterms:created xsi:type="dcterms:W3CDTF">2018-04-12T04:49:35Z</dcterms:created>
  <dcterms:modified xsi:type="dcterms:W3CDTF">2021-09-19T23:56:15Z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