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0" r:id="rId5"/>
    <p:sldMasterId id="2147483693" r:id="rId6"/>
  </p:sldMasterIdLst>
  <p:notesMasterIdLst>
    <p:notesMasterId r:id="rId30"/>
  </p:notesMasterIdLst>
  <p:sldIdLst>
    <p:sldId id="256" r:id="rId7"/>
    <p:sldId id="258" r:id="rId8"/>
    <p:sldId id="1411" r:id="rId9"/>
    <p:sldId id="1509" r:id="rId10"/>
    <p:sldId id="1528" r:id="rId11"/>
    <p:sldId id="1489" r:id="rId12"/>
    <p:sldId id="1520" r:id="rId13"/>
    <p:sldId id="1510" r:id="rId14"/>
    <p:sldId id="1521" r:id="rId15"/>
    <p:sldId id="1518" r:id="rId16"/>
    <p:sldId id="1522" r:id="rId17"/>
    <p:sldId id="1519" r:id="rId18"/>
    <p:sldId id="1524" r:id="rId19"/>
    <p:sldId id="1514" r:id="rId20"/>
    <p:sldId id="1525" r:id="rId21"/>
    <p:sldId id="1516" r:id="rId22"/>
    <p:sldId id="1526" r:id="rId23"/>
    <p:sldId id="1484" r:id="rId24"/>
    <p:sldId id="1485" r:id="rId25"/>
    <p:sldId id="1527" r:id="rId26"/>
    <p:sldId id="1515" r:id="rId27"/>
    <p:sldId id="1410" r:id="rId28"/>
    <p:sldId id="1502" r:id="rId29"/>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44"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6DA"/>
    <a:srgbClr val="360F3C"/>
    <a:srgbClr val="E8E9EA"/>
    <a:srgbClr val="CECCCE"/>
    <a:srgbClr val="E8E7E8"/>
    <a:srgbClr val="EACCCD"/>
    <a:srgbClr val="F2F2F2"/>
    <a:srgbClr val="000000"/>
    <a:srgbClr val="00B050"/>
    <a:srgbClr val="A09F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FA413-37F7-4AD3-A66E-FFF21FFF97FE}" v="18" dt="2020-10-30T04:49:17.814"/>
    <p1510:client id="{D9B524E6-4DD4-733B-3390-3392F3D59E14}" v="6" dt="2020-10-29T06:47:04.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4660"/>
  </p:normalViewPr>
  <p:slideViewPr>
    <p:cSldViewPr snapToGrid="0">
      <p:cViewPr varScale="1">
        <p:scale>
          <a:sx n="95" d="100"/>
          <a:sy n="95" d="100"/>
        </p:scale>
        <p:origin x="1680" y="90"/>
      </p:cViewPr>
      <p:guideLst>
        <p:guide orient="horz" pos="544"/>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16/11/2020</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a:t>
            </a:fld>
            <a:endParaRPr lang="en-AU"/>
          </a:p>
        </p:txBody>
      </p:sp>
    </p:spTree>
    <p:extLst>
      <p:ext uri="{BB962C8B-B14F-4D97-AF65-F5344CB8AC3E}">
        <p14:creationId xmlns:p14="http://schemas.microsoft.com/office/powerpoint/2010/main" val="116181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4</a:t>
            </a:fld>
            <a:endParaRPr lang="en-AU"/>
          </a:p>
        </p:txBody>
      </p:sp>
    </p:spTree>
    <p:extLst>
      <p:ext uri="{BB962C8B-B14F-4D97-AF65-F5344CB8AC3E}">
        <p14:creationId xmlns:p14="http://schemas.microsoft.com/office/powerpoint/2010/main" val="6611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11</a:t>
            </a:fld>
            <a:endParaRPr lang="en-AU"/>
          </a:p>
        </p:txBody>
      </p:sp>
    </p:spTree>
    <p:extLst>
      <p:ext uri="{BB962C8B-B14F-4D97-AF65-F5344CB8AC3E}">
        <p14:creationId xmlns:p14="http://schemas.microsoft.com/office/powerpoint/2010/main" val="3509856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A20FA28C-321B-4E3F-931F-4DCE61838FD0}" type="datetime1">
              <a:rPr lang="en-AU" smtClean="0"/>
              <a:t>16/11/2020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r>
              <a:rPr lang="en-AU"/>
              <a:t>r39 schema impact</a:t>
            </a:r>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A13FF71B-7DB2-433B-B69E-8DAFC4926E12}" type="datetime1">
              <a:rPr lang="en-AU" smtClean="0"/>
              <a:t>16/11/2020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07A766C0-D9FD-4F3D-8A6D-4F9744CD53FD}"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ECECDA70-6DE9-4750-95B9-F7B70422EFA3}" type="datetime1">
              <a:rPr lang="en-AU" smtClean="0"/>
              <a:t>16/11/2020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r39 schema impact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F21F938-44C3-4FDE-8A61-9AD0DD62AE0C}" type="datetime1">
              <a:rPr lang="en-AU" smtClean="0"/>
              <a:t>16/11/2020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r39 schema impact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dirty="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dirty="0"/>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dirty="0"/>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dirty="0"/>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13236F94-E2BE-4E01-9B99-A9873DC8B1AA}" type="datetime1">
              <a:rPr lang="en-AU" smtClean="0"/>
              <a:t>16/11/2020</a:t>
            </a:fld>
            <a:endParaRPr lang="en-AU" dirty="0"/>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dirty="0"/>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AC8BAC0-67E9-4CE6-950E-B12A29C524AE}" type="datetime1">
              <a:rPr lang="en-AU" smtClean="0"/>
              <a:t>16/11/2020</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1C5D626-DFB5-42E8-9D55-E343FDD8FA48}" type="datetime1">
              <a:rPr lang="en-AU" smtClean="0"/>
              <a:t>16/11/2020</a:t>
            </a:fld>
            <a:endParaRPr lang="en-AU" dirty="0"/>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046279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C115826-18F4-4360-B9AB-412FAC432DCD}" type="datetime1">
              <a:rPr lang="en-AU" smtClean="0"/>
              <a:t>16/11/2020</a:t>
            </a:fld>
            <a:endParaRPr lang="en-AU" dirty="0"/>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dirty="0"/>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8C4DB20-BA29-42F8-AB13-BA40A7EEDC1E}" type="datetime1">
              <a:rPr lang="en-AU" smtClean="0"/>
              <a:t>16/11/2020</a:t>
            </a:fld>
            <a:endParaRPr lang="en-AU" dirty="0"/>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2554385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EAC120BA-D1F3-4D3B-8FD8-63989426A023}" type="datetime1">
              <a:rPr lang="en-AU" smtClean="0"/>
              <a:t>16/11/2020</a:t>
            </a:fld>
            <a:endParaRPr lang="en-AU" dirty="0"/>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336557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2483E4C-48AA-42FF-8EDA-C2849A446702}" type="datetime1">
              <a:rPr lang="en-AU" smtClean="0"/>
              <a:t>16/11/2020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B6224E3-F94C-4071-86A7-3D6648730F0A}" type="datetime1">
              <a:rPr lang="en-AU" smtClean="0"/>
              <a:t>16/11/2020</a:t>
            </a:fld>
            <a:endParaRPr lang="en-AU" dirty="0"/>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857413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7ECD123-82BF-45BF-B22F-5ABB57E94D4C}" type="datetime1">
              <a:rPr lang="en-AU" smtClean="0"/>
              <a:t>16/11/2020</a:t>
            </a:fld>
            <a:endParaRPr lang="en-AU" dirty="0"/>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278137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C6C0702F-6BD8-41C4-AC80-53F144499EC5}" type="datetime1">
              <a:rPr lang="en-AU" smtClean="0"/>
              <a:t>16/11/2020</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dirty="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dirty="0"/>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83CAFF69-C7CA-4127-99CE-9EFA1FF1E342}" type="datetime1">
              <a:rPr lang="en-AU" smtClean="0"/>
              <a:t>16/11/2020</a:t>
            </a:fld>
            <a:endParaRPr lang="en-AU" dirty="0"/>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5A8CDA60-2129-4D89-807E-E4BF92AB299E}" type="datetime1">
              <a:rPr lang="en-AU" smtClean="0"/>
              <a:t>16/11/2020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r39 schema impact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FEF20286-B65B-40F5-ACFB-8777AEA57217}" type="datetime1">
              <a:rPr lang="en-AU" smtClean="0"/>
              <a:t>16/11/2020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r39 schema impact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09B716AF-613C-4265-8F60-5334903FEF2A}" type="datetime1">
              <a:rPr lang="en-AU" smtClean="0"/>
              <a:t>16/11/2020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r39 schema impact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C2DB12C-FA73-410F-895A-A3547523F019}"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41052489-566A-454D-A787-1EF1A3127462}" type="datetime1">
              <a:rPr lang="en-AU" smtClean="0"/>
              <a:t>16/11/2020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r>
              <a:rPr lang="en-AU"/>
              <a:t>r39 schema impact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dirty="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DEE3B658-50EC-4ABB-BFE5-C839528F528D}" type="datetime1">
              <a:rPr lang="en-AU" smtClean="0"/>
              <a:t>16/11/2020</a:t>
            </a:fld>
            <a:endParaRPr lang="en-AU" dirty="0"/>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dirty="0"/>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www.aemo.com.au/media/files/electricity/nem/retail_and_metering/market_settlement_and_transfer_solutions/2020/guide-to-msats-web-portal.pdf?la=en&amp;hash=D01A639B28A12893CEA92077570B8FF9"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dirty="0">
                <a:cs typeface="Arial"/>
              </a:rPr>
              <a:t>5MS &amp; GS Cutover Focus Group #1</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dirty="0">
                <a:latin typeface="+mj-lt"/>
                <a:cs typeface="Arial"/>
              </a:rPr>
              <a:t>Friday 16 October 2020</a:t>
            </a:r>
          </a:p>
          <a:p>
            <a:endParaRPr lang="en-AU" dirty="0">
              <a:latin typeface="+mj-lt"/>
              <a:cs typeface="Arial" panose="020B0604020202020204" pitchFamily="34" charset="0"/>
            </a:endParaRPr>
          </a:p>
          <a:p>
            <a:r>
              <a:rPr lang="en-AU" sz="2450" b="1" dirty="0">
                <a:latin typeface="+mj-lt"/>
                <a:cs typeface="Arial"/>
              </a:rPr>
              <a:t>WebEx only: </a:t>
            </a:r>
            <a:r>
              <a:rPr lang="en-AU" sz="2500" b="1" u="sng" dirty="0">
                <a:solidFill>
                  <a:schemeClr val="accent4">
                    <a:lumMod val="60000"/>
                    <a:lumOff val="40000"/>
                  </a:schemeClr>
                </a:solidFill>
                <a:latin typeface="+mj-lt"/>
                <a:cs typeface="Arial"/>
              </a:rPr>
              <a:t>**Please disconnect from your workplace VPN for the WebEx call**</a:t>
            </a:r>
          </a:p>
          <a:p>
            <a:endParaRPr lang="en-AU" sz="2500" b="1" u="sng" dirty="0">
              <a:solidFill>
                <a:schemeClr val="bg1">
                  <a:lumMod val="95000"/>
                </a:schemeClr>
              </a:solidFill>
              <a:latin typeface="+mj-lt"/>
              <a:cs typeface="Arial" panose="020B0604020202020204" pitchFamily="34" charset="0"/>
            </a:endParaRPr>
          </a:p>
          <a:p>
            <a:endParaRPr lang="en-AU" dirty="0"/>
          </a:p>
          <a:p>
            <a:r>
              <a:rPr lang="en-AU" sz="1400" b="1" dirty="0">
                <a:solidFill>
                  <a:schemeClr val="tx1"/>
                </a:solidFill>
                <a:highlight>
                  <a:srgbClr val="FFFF00"/>
                </a:highlight>
              </a:rPr>
              <a:t>This slide pack was developed for the Transition Focus Group meeting. This version of the slides has been annotated with notes from the meeting. These additional notes are either in blue text of are on new slides indicated by a yellow background.</a:t>
            </a:r>
            <a:endParaRPr lang="en-AU" sz="1400" b="1" u="sng" dirty="0">
              <a:solidFill>
                <a:schemeClr val="tx1"/>
              </a:solidFill>
              <a:highlight>
                <a:srgbClr val="FFFF00"/>
              </a:highlight>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8615B9-FE6C-41B8-B29E-69FA1079F875}"/>
              </a:ext>
            </a:extLst>
          </p:cNvPr>
          <p:cNvSpPr>
            <a:spLocks noGrp="1"/>
          </p:cNvSpPr>
          <p:nvPr>
            <p:ph type="title"/>
          </p:nvPr>
        </p:nvSpPr>
        <p:spPr>
          <a:xfrm>
            <a:off x="206547" y="150494"/>
            <a:ext cx="7894138" cy="1310695"/>
          </a:xfrm>
        </p:spPr>
        <p:txBody>
          <a:bodyPr/>
          <a:lstStyle/>
          <a:p>
            <a:r>
              <a:rPr lang="en-US" dirty="0"/>
              <a:t>Cutover Schedule (2)</a:t>
            </a:r>
          </a:p>
        </p:txBody>
      </p:sp>
      <p:sp>
        <p:nvSpPr>
          <p:cNvPr id="4" name="Slide Number Placeholder 3">
            <a:extLst>
              <a:ext uri="{FF2B5EF4-FFF2-40B4-BE49-F238E27FC236}">
                <a16:creationId xmlns:a16="http://schemas.microsoft.com/office/drawing/2014/main" id="{546FFD92-9909-47BE-86E3-203692135E0D}"/>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10</a:t>
            </a:fld>
            <a:endParaRPr lang="en-AU"/>
          </a:p>
        </p:txBody>
      </p:sp>
      <p:graphicFrame>
        <p:nvGraphicFramePr>
          <p:cNvPr id="5" name="Table 4">
            <a:extLst>
              <a:ext uri="{FF2B5EF4-FFF2-40B4-BE49-F238E27FC236}">
                <a16:creationId xmlns:a16="http://schemas.microsoft.com/office/drawing/2014/main" id="{FB180C8D-28CF-4B53-8B62-4FCCBC1FE9DB}"/>
              </a:ext>
            </a:extLst>
          </p:cNvPr>
          <p:cNvGraphicFramePr>
            <a:graphicFrameLocks noGrp="1"/>
          </p:cNvGraphicFramePr>
          <p:nvPr>
            <p:extLst>
              <p:ext uri="{D42A27DB-BD31-4B8C-83A1-F6EECF244321}">
                <p14:modId xmlns:p14="http://schemas.microsoft.com/office/powerpoint/2010/main" val="2197832372"/>
              </p:ext>
            </p:extLst>
          </p:nvPr>
        </p:nvGraphicFramePr>
        <p:xfrm>
          <a:off x="206544" y="1505209"/>
          <a:ext cx="10255427" cy="5830745"/>
        </p:xfrm>
        <a:graphic>
          <a:graphicData uri="http://schemas.openxmlformats.org/drawingml/2006/table">
            <a:tbl>
              <a:tblPr firstRow="1" firstCol="1" bandRow="1">
                <a:tableStyleId>{5C22544A-7EE6-4342-B048-85BDC9FD1C3A}</a:tableStyleId>
              </a:tblPr>
              <a:tblGrid>
                <a:gridCol w="415754">
                  <a:extLst>
                    <a:ext uri="{9D8B030D-6E8A-4147-A177-3AD203B41FA5}">
                      <a16:colId xmlns:a16="http://schemas.microsoft.com/office/drawing/2014/main" val="2804593633"/>
                    </a:ext>
                  </a:extLst>
                </a:gridCol>
                <a:gridCol w="2501902">
                  <a:extLst>
                    <a:ext uri="{9D8B030D-6E8A-4147-A177-3AD203B41FA5}">
                      <a16:colId xmlns:a16="http://schemas.microsoft.com/office/drawing/2014/main" val="2699672709"/>
                    </a:ext>
                  </a:extLst>
                </a:gridCol>
                <a:gridCol w="1727200">
                  <a:extLst>
                    <a:ext uri="{9D8B030D-6E8A-4147-A177-3AD203B41FA5}">
                      <a16:colId xmlns:a16="http://schemas.microsoft.com/office/drawing/2014/main" val="1998306257"/>
                    </a:ext>
                  </a:extLst>
                </a:gridCol>
                <a:gridCol w="1828798">
                  <a:extLst>
                    <a:ext uri="{9D8B030D-6E8A-4147-A177-3AD203B41FA5}">
                      <a16:colId xmlns:a16="http://schemas.microsoft.com/office/drawing/2014/main" val="2843586992"/>
                    </a:ext>
                  </a:extLst>
                </a:gridCol>
                <a:gridCol w="2255887">
                  <a:extLst>
                    <a:ext uri="{9D8B030D-6E8A-4147-A177-3AD203B41FA5}">
                      <a16:colId xmlns:a16="http://schemas.microsoft.com/office/drawing/2014/main" val="3494517491"/>
                    </a:ext>
                  </a:extLst>
                </a:gridCol>
                <a:gridCol w="1525886">
                  <a:extLst>
                    <a:ext uri="{9D8B030D-6E8A-4147-A177-3AD203B41FA5}">
                      <a16:colId xmlns:a16="http://schemas.microsoft.com/office/drawing/2014/main" val="2109956837"/>
                    </a:ext>
                  </a:extLst>
                </a:gridCol>
              </a:tblGrid>
              <a:tr h="570226">
                <a:tc>
                  <a:txBody>
                    <a:bodyPr/>
                    <a:lstStyle/>
                    <a:p>
                      <a:pPr algn="ctr">
                        <a:spcAft>
                          <a:spcPts val="0"/>
                        </a:spcAft>
                      </a:pPr>
                      <a:r>
                        <a:rPr lang="en-AU" sz="1400" dirty="0">
                          <a:effectLst/>
                        </a:rPr>
                        <a:t>#</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AEMO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gridSpan="2">
                  <a:txBody>
                    <a:bodyPr/>
                    <a:lstStyle/>
                    <a:p>
                      <a:pPr>
                        <a:spcAft>
                          <a:spcPts val="0"/>
                        </a:spcAft>
                      </a:pPr>
                      <a:r>
                        <a:rPr lang="en-AU" sz="1400" dirty="0">
                          <a:effectLst/>
                        </a:rPr>
                        <a:t>Industry Impacts and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p>
                      <a:pP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hMerge="1">
                  <a:txBody>
                    <a:bodyPr/>
                    <a:lstStyle/>
                    <a:p>
                      <a:pPr>
                        <a:spcAft>
                          <a:spcPts val="0"/>
                        </a:spcAft>
                      </a:pPr>
                      <a:endParaRPr lang="en-AU" sz="1200" dirty="0">
                        <a:solidFill>
                          <a:srgbClr val="222324"/>
                        </a:solidFill>
                        <a:effectLst/>
                        <a:latin typeface="Segoe UI Semilight" panose="020B0402040204020203" pitchFamily="34" charset="0"/>
                        <a:ea typeface="Batang" panose="020B0503020000020004" pitchFamily="18" charset="-127"/>
                        <a:cs typeface="Arial Unicode MS"/>
                      </a:endParaRPr>
                    </a:p>
                  </a:txBody>
                  <a:tcPr marL="21000" marR="21000" marT="0" marB="0"/>
                </a:tc>
                <a:tc>
                  <a:txBody>
                    <a:bodyPr/>
                    <a:lstStyle/>
                    <a:p>
                      <a:pPr algn="ctr">
                        <a:spcAft>
                          <a:spcPts val="0"/>
                        </a:spcAft>
                      </a:pPr>
                      <a:r>
                        <a:rPr lang="en-AU" sz="1400" dirty="0">
                          <a:effectLst/>
                        </a:rPr>
                        <a:t>Planned Start Time (Market Time, Approximate only)</a:t>
                      </a:r>
                    </a:p>
                    <a:p>
                      <a:pPr marL="0" algn="ctr" defTabSz="801929" rtl="0" eaLnBrk="1" latinLnBrk="0" hangingPunct="1">
                        <a:spcAft>
                          <a:spcPts val="0"/>
                        </a:spcAft>
                      </a:pPr>
                      <a:r>
                        <a:rPr lang="en-AU" sz="1400" b="1" kern="1200" dirty="0">
                          <a:solidFill>
                            <a:schemeClr val="lt1"/>
                          </a:solidFill>
                          <a:effectLst/>
                          <a:highlight>
                            <a:srgbClr val="360F3C"/>
                          </a:highlight>
                          <a:latin typeface="+mn-lt"/>
                          <a:ea typeface="+mn-ea"/>
                          <a:cs typeface="+mn-cs"/>
                        </a:rPr>
                        <a:t>(TO BE CONFIRMED)</a:t>
                      </a:r>
                    </a:p>
                  </a:txBody>
                  <a:tcPr marL="45720" marR="45720"/>
                </a:tc>
                <a:tc>
                  <a:txBody>
                    <a:bodyPr/>
                    <a:lstStyle/>
                    <a:p>
                      <a:pPr algn="ctr">
                        <a:spcAft>
                          <a:spcPts val="0"/>
                        </a:spcAft>
                      </a:pPr>
                      <a:r>
                        <a:rPr lang="en-AU" sz="1400" dirty="0">
                          <a:effectLst/>
                        </a:rPr>
                        <a:t>Communication Channel</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1657244232"/>
                  </a:ext>
                </a:extLst>
              </a:tr>
              <a:tr h="311033">
                <a:tc>
                  <a:txBody>
                    <a:bodyPr/>
                    <a:lstStyle/>
                    <a:p>
                      <a:pPr algn="ct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endParaRPr lang="en-AU" sz="1400">
                        <a:effectLst/>
                        <a:latin typeface="Segoe UI Semilight" panose="020B0402040204020203" pitchFamily="34" charset="0"/>
                        <a:cs typeface="Times New Roman" panose="02020603050405020304" pitchFamily="18" charset="0"/>
                      </a:endParaRPr>
                    </a:p>
                  </a:txBody>
                  <a:tcPr marL="45720" marR="45720"/>
                </a:tc>
                <a:tc>
                  <a:txBody>
                    <a:bodyPr/>
                    <a:lstStyle/>
                    <a:p>
                      <a:pPr>
                        <a:spcAft>
                          <a:spcPts val="0"/>
                        </a:spcAft>
                      </a:pPr>
                      <a:r>
                        <a:rPr lang="en-AU" sz="1400" dirty="0">
                          <a:effectLst/>
                        </a:rPr>
                        <a:t>Specific Role</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All Roles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3358446772"/>
                  </a:ext>
                </a:extLst>
              </a:tr>
              <a:tr h="267833">
                <a:tc>
                  <a:txBody>
                    <a:bodyPr/>
                    <a:lstStyle/>
                    <a:p>
                      <a:pPr algn="ctr">
                        <a:spcAft>
                          <a:spcPts val="0"/>
                        </a:spcAft>
                      </a:pPr>
                      <a:r>
                        <a:rPr lang="en-AU" sz="1400" dirty="0">
                          <a:effectLst/>
                        </a:rPr>
                        <a:t>5</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AEMO data migration commences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Sat 6/03/21 08:00</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721209576"/>
                  </a:ext>
                </a:extLst>
              </a:tr>
              <a:tr h="915816">
                <a:tc>
                  <a:txBody>
                    <a:bodyPr/>
                    <a:lstStyle/>
                    <a:p>
                      <a:pPr algn="ctr">
                        <a:spcAft>
                          <a:spcPts val="0"/>
                        </a:spcAft>
                      </a:pPr>
                      <a:r>
                        <a:rPr lang="en-AU" sz="1400" dirty="0">
                          <a:effectLst/>
                        </a:rPr>
                        <a:t>6</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45720" marR="45720"/>
                </a:tc>
                <a:tc>
                  <a:txBody>
                    <a:bodyPr/>
                    <a:lstStyle/>
                    <a:p>
                      <a:pPr>
                        <a:spcAft>
                          <a:spcPts val="0"/>
                        </a:spcAft>
                      </a:pPr>
                      <a:r>
                        <a:rPr lang="en-AU" sz="1400" dirty="0">
                          <a:effectLst/>
                        </a:rPr>
                        <a:t>AEMO notifies participants that B2B have been stopped </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45720" marR="45720"/>
                </a:tc>
                <a:tc>
                  <a:txBody>
                    <a:bodyPr/>
                    <a:lstStyle/>
                    <a:p>
                      <a:pPr>
                        <a:spcAft>
                          <a:spcPts val="0"/>
                        </a:spcAft>
                      </a:pPr>
                      <a:r>
                        <a:rPr lang="en-AU" sz="1400" dirty="0">
                          <a:effectLst/>
                        </a:rPr>
                        <a:t>All</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45720" marR="45720"/>
                </a:tc>
                <a:tc>
                  <a:txBody>
                    <a:bodyPr/>
                    <a:lstStyle/>
                    <a:p>
                      <a:pPr>
                        <a:spcAft>
                          <a:spcPts val="0"/>
                        </a:spcAft>
                      </a:pPr>
                      <a:r>
                        <a:rPr lang="en-AU" sz="1400" dirty="0">
                          <a:effectLst/>
                        </a:rPr>
                        <a:t>- Stop sending automated B2B transactions</a:t>
                      </a:r>
                    </a:p>
                    <a:p>
                      <a:pPr>
                        <a:spcAft>
                          <a:spcPts val="0"/>
                        </a:spcAft>
                      </a:pPr>
                      <a:r>
                        <a:rPr lang="en-AU" sz="1400" dirty="0">
                          <a:effectLst/>
                        </a:rPr>
                        <a:t>- Participants to make arrangements for emergency B2B transactions during outage period</a:t>
                      </a:r>
                    </a:p>
                    <a:p>
                      <a:pPr>
                        <a:spcAft>
                          <a:spcPts val="0"/>
                        </a:spcAft>
                      </a:pPr>
                      <a:r>
                        <a:rPr lang="en-AU" sz="1400" dirty="0">
                          <a:effectLst/>
                        </a:rPr>
                        <a:t>- Acknowledge messages and clean out Inbox</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45720" marR="45720"/>
                </a:tc>
                <a:tc>
                  <a:txBody>
                    <a:bodyPr/>
                    <a:lstStyle/>
                    <a:p>
                      <a:pPr>
                        <a:spcAft>
                          <a:spcPts val="0"/>
                        </a:spcAft>
                      </a:pPr>
                      <a:r>
                        <a:rPr lang="en-AU" sz="1400" dirty="0">
                          <a:effectLst/>
                        </a:rPr>
                        <a:t>Sat 6/03/21 17:00</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45720" marR="45720"/>
                </a:tc>
                <a:tc>
                  <a:txBody>
                    <a:bodyPr/>
                    <a:lstStyle/>
                    <a:p>
                      <a:pPr>
                        <a:spcAft>
                          <a:spcPts val="0"/>
                        </a:spcAft>
                      </a:pPr>
                      <a:r>
                        <a:rPr lang="en-AU" sz="1400" dirty="0">
                          <a:effectLst/>
                        </a:rPr>
                        <a:t>Market Notices (forwarded by 5MS mailbox)</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45720" marR="45720"/>
                </a:tc>
                <a:extLst>
                  <a:ext uri="{0D108BD9-81ED-4DB2-BD59-A6C34878D82A}">
                    <a16:rowId xmlns:a16="http://schemas.microsoft.com/office/drawing/2014/main" val="2377134801"/>
                  </a:ext>
                </a:extLst>
              </a:tr>
              <a:tr h="915816">
                <a:tc>
                  <a:txBody>
                    <a:bodyPr/>
                    <a:lstStyle/>
                    <a:p>
                      <a:pPr algn="ctr">
                        <a:spcAft>
                          <a:spcPts val="0"/>
                        </a:spcAft>
                      </a:pPr>
                      <a:r>
                        <a:rPr lang="en-AU" sz="1400" dirty="0">
                          <a:effectLst/>
                        </a:rPr>
                        <a:t>7</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dirty="0">
                          <a:effectLst/>
                        </a:rPr>
                        <a:t>AEMO stops MSATS Browser read access (TBC)</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dirty="0">
                          <a:effectLst/>
                        </a:rPr>
                        <a:t>No more read access to MSATS </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dirty="0">
                          <a:effectLst/>
                        </a:rPr>
                        <a:t>Sat 6/03/21 17:00</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extLst>
                  <a:ext uri="{0D108BD9-81ED-4DB2-BD59-A6C34878D82A}">
                    <a16:rowId xmlns:a16="http://schemas.microsoft.com/office/drawing/2014/main" val="2235449200"/>
                  </a:ext>
                </a:extLst>
              </a:tr>
              <a:tr h="915816">
                <a:tc>
                  <a:txBody>
                    <a:bodyPr/>
                    <a:lstStyle/>
                    <a:p>
                      <a:pPr algn="ctr">
                        <a:spcAft>
                          <a:spcPts val="0"/>
                        </a:spcAft>
                      </a:pPr>
                      <a:r>
                        <a:rPr lang="en-AU" sz="1400">
                          <a:effectLst/>
                        </a:rPr>
                        <a:t>8</a:t>
                      </a:r>
                      <a:endParaRPr lang="en-AU" sz="140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dirty="0">
                          <a:effectLst/>
                        </a:rPr>
                        <a:t>AEMO commences deployment updates to market applications</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a:effectLst/>
                        </a:rPr>
                        <a:t>n/ a</a:t>
                      </a:r>
                      <a:endParaRPr lang="en-AU" sz="140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a:effectLst/>
                        </a:rPr>
                        <a:t>n/ a</a:t>
                      </a:r>
                      <a:endParaRPr lang="en-AU" sz="140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dirty="0">
                          <a:effectLst/>
                        </a:rPr>
                        <a:t>Sat 6/03/21 17:00</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mn-cs"/>
                      </a:endParaRPr>
                    </a:p>
                  </a:txBody>
                  <a:tcPr marL="21000" marR="21000" marT="0" marB="0"/>
                </a:tc>
                <a:extLst>
                  <a:ext uri="{0D108BD9-81ED-4DB2-BD59-A6C34878D82A}">
                    <a16:rowId xmlns:a16="http://schemas.microsoft.com/office/drawing/2014/main" val="3935260688"/>
                  </a:ext>
                </a:extLst>
              </a:tr>
            </a:tbl>
          </a:graphicData>
        </a:graphic>
      </p:graphicFrame>
    </p:spTree>
    <p:extLst>
      <p:ext uri="{BB962C8B-B14F-4D97-AF65-F5344CB8AC3E}">
        <p14:creationId xmlns:p14="http://schemas.microsoft.com/office/powerpoint/2010/main" val="148672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CDD-DF7D-4A4B-B572-A40146E29ECC}"/>
              </a:ext>
            </a:extLst>
          </p:cNvPr>
          <p:cNvSpPr>
            <a:spLocks noGrp="1"/>
          </p:cNvSpPr>
          <p:nvPr>
            <p:ph type="title"/>
          </p:nvPr>
        </p:nvSpPr>
        <p:spPr/>
        <p:txBody>
          <a:bodyPr/>
          <a:lstStyle/>
          <a:p>
            <a:r>
              <a:rPr lang="en-AU" dirty="0"/>
              <a:t>Notes (3/7)</a:t>
            </a:r>
          </a:p>
        </p:txBody>
      </p:sp>
      <p:sp>
        <p:nvSpPr>
          <p:cNvPr id="3" name="Content Placeholder 2">
            <a:extLst>
              <a:ext uri="{FF2B5EF4-FFF2-40B4-BE49-F238E27FC236}">
                <a16:creationId xmlns:a16="http://schemas.microsoft.com/office/drawing/2014/main" id="{E7A9644E-4F3B-4526-B87A-D1857C7D38E6}"/>
              </a:ext>
            </a:extLst>
          </p:cNvPr>
          <p:cNvSpPr>
            <a:spLocks noGrp="1"/>
          </p:cNvSpPr>
          <p:nvPr>
            <p:ph idx="1"/>
          </p:nvPr>
        </p:nvSpPr>
        <p:spPr>
          <a:xfrm>
            <a:off x="218987" y="1660679"/>
            <a:ext cx="10255425" cy="5547261"/>
          </a:xfrm>
        </p:spPr>
        <p:txBody>
          <a:bodyPr>
            <a:normAutofit lnSpcReduction="10000"/>
          </a:bodyPr>
          <a:lstStyle/>
          <a:p>
            <a:pPr>
              <a:lnSpc>
                <a:spcPct val="160000"/>
              </a:lnSpc>
            </a:pPr>
            <a:r>
              <a:rPr lang="en-AU" sz="1600" dirty="0"/>
              <a:t>AEMO confirmed that:</a:t>
            </a:r>
          </a:p>
          <a:p>
            <a:pPr lvl="1">
              <a:lnSpc>
                <a:spcPct val="160000"/>
              </a:lnSpc>
            </a:pPr>
            <a:r>
              <a:rPr lang="en-AU" sz="1600" dirty="0"/>
              <a:t>Timings in the cutover schedule is in market time, and are still subject to change. A final schedule will be release after AEMO completes dress rehearsals in December 2020. </a:t>
            </a:r>
          </a:p>
          <a:p>
            <a:pPr lvl="1">
              <a:lnSpc>
                <a:spcPct val="160000"/>
              </a:lnSpc>
            </a:pPr>
            <a:r>
              <a:rPr lang="en-AU" sz="1600" dirty="0"/>
              <a:t>AEMO intends to commence cutover activities in line with the timings of the final cutover schedule, however time will be provided for participants to acknowledge files after step 6 of the cutover plan. </a:t>
            </a:r>
          </a:p>
          <a:p>
            <a:pPr lvl="1">
              <a:lnSpc>
                <a:spcPct val="160000"/>
              </a:lnSpc>
            </a:pPr>
            <a:r>
              <a:rPr lang="en-AU" sz="1600" dirty="0"/>
              <a:t>When AEMO is not processing B2B transactions, Participants are expected to use contingency B2B approaches for urgent B2B transactions (e.g. similar to during B2B outages)</a:t>
            </a:r>
          </a:p>
          <a:p>
            <a:pPr lvl="1">
              <a:lnSpc>
                <a:spcPct val="160000"/>
              </a:lnSpc>
            </a:pPr>
            <a:r>
              <a:rPr lang="en-AU" sz="1600" dirty="0"/>
              <a:t>If AEMO is requested to rollback, any B2M transactions processed  from the point of cutover commencement and the roll back decision will be lost during the roll back process and will need to be resubmitted by Market Participants.</a:t>
            </a:r>
          </a:p>
          <a:p>
            <a:pPr>
              <a:lnSpc>
                <a:spcPct val="160000"/>
              </a:lnSpc>
            </a:pPr>
            <a:r>
              <a:rPr lang="en-AU" sz="1600" dirty="0"/>
              <a:t>AEMO noted that the detailed approach on how B2M and B2B transactions will be stopped will be confirmed at a later stage. Currently AEMO intends to notify participants ahead of time before stopping batch handlers, participants are then able to use this period to acknowledge all current transactions prior to batch handlers being stopped. </a:t>
            </a:r>
            <a:endParaRPr lang="en-AU" sz="1600" dirty="0">
              <a:highlight>
                <a:srgbClr val="FFFF00"/>
              </a:highlight>
            </a:endParaRPr>
          </a:p>
        </p:txBody>
      </p:sp>
      <p:sp>
        <p:nvSpPr>
          <p:cNvPr id="4" name="Slide Number Placeholder 3">
            <a:extLst>
              <a:ext uri="{FF2B5EF4-FFF2-40B4-BE49-F238E27FC236}">
                <a16:creationId xmlns:a16="http://schemas.microsoft.com/office/drawing/2014/main" id="{2A0A7E66-DD54-454E-B9CA-46835234F642}"/>
              </a:ext>
            </a:extLst>
          </p:cNvPr>
          <p:cNvSpPr>
            <a:spLocks noGrp="1"/>
          </p:cNvSpPr>
          <p:nvPr>
            <p:ph type="sldNum" sz="quarter" idx="12"/>
          </p:nvPr>
        </p:nvSpPr>
        <p:spPr/>
        <p:txBody>
          <a:bodyPr/>
          <a:lstStyle/>
          <a:p>
            <a:fld id="{4EC81F68-4976-451A-B2E9-79BCBD2F70CC}" type="slidenum">
              <a:rPr lang="en-AU" smtClean="0"/>
              <a:t>11</a:t>
            </a:fld>
            <a:endParaRPr lang="en-AU"/>
          </a:p>
        </p:txBody>
      </p:sp>
    </p:spTree>
    <p:extLst>
      <p:ext uri="{BB962C8B-B14F-4D97-AF65-F5344CB8AC3E}">
        <p14:creationId xmlns:p14="http://schemas.microsoft.com/office/powerpoint/2010/main" val="333028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8615B9-FE6C-41B8-B29E-69FA1079F875}"/>
              </a:ext>
            </a:extLst>
          </p:cNvPr>
          <p:cNvSpPr>
            <a:spLocks noGrp="1"/>
          </p:cNvSpPr>
          <p:nvPr>
            <p:ph type="title"/>
          </p:nvPr>
        </p:nvSpPr>
        <p:spPr>
          <a:xfrm>
            <a:off x="206547" y="150494"/>
            <a:ext cx="7894138" cy="1310695"/>
          </a:xfrm>
        </p:spPr>
        <p:txBody>
          <a:bodyPr/>
          <a:lstStyle/>
          <a:p>
            <a:r>
              <a:rPr lang="en-US" dirty="0"/>
              <a:t>Cutover Schedule (3)</a:t>
            </a:r>
          </a:p>
        </p:txBody>
      </p:sp>
      <p:sp>
        <p:nvSpPr>
          <p:cNvPr id="4" name="Slide Number Placeholder 3">
            <a:extLst>
              <a:ext uri="{FF2B5EF4-FFF2-40B4-BE49-F238E27FC236}">
                <a16:creationId xmlns:a16="http://schemas.microsoft.com/office/drawing/2014/main" id="{546FFD92-9909-47BE-86E3-203692135E0D}"/>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12</a:t>
            </a:fld>
            <a:endParaRPr lang="en-AU"/>
          </a:p>
        </p:txBody>
      </p:sp>
      <p:graphicFrame>
        <p:nvGraphicFramePr>
          <p:cNvPr id="5" name="Table 4">
            <a:extLst>
              <a:ext uri="{FF2B5EF4-FFF2-40B4-BE49-F238E27FC236}">
                <a16:creationId xmlns:a16="http://schemas.microsoft.com/office/drawing/2014/main" id="{FB180C8D-28CF-4B53-8B62-4FCCBC1FE9DB}"/>
              </a:ext>
            </a:extLst>
          </p:cNvPr>
          <p:cNvGraphicFramePr>
            <a:graphicFrameLocks noGrp="1"/>
          </p:cNvGraphicFramePr>
          <p:nvPr>
            <p:extLst>
              <p:ext uri="{D42A27DB-BD31-4B8C-83A1-F6EECF244321}">
                <p14:modId xmlns:p14="http://schemas.microsoft.com/office/powerpoint/2010/main" val="490128826"/>
              </p:ext>
            </p:extLst>
          </p:nvPr>
        </p:nvGraphicFramePr>
        <p:xfrm>
          <a:off x="206544" y="1505209"/>
          <a:ext cx="10255427" cy="6073169"/>
        </p:xfrm>
        <a:graphic>
          <a:graphicData uri="http://schemas.openxmlformats.org/drawingml/2006/table">
            <a:tbl>
              <a:tblPr firstRow="1" firstCol="1" bandRow="1">
                <a:tableStyleId>{5C22544A-7EE6-4342-B048-85BDC9FD1C3A}</a:tableStyleId>
              </a:tblPr>
              <a:tblGrid>
                <a:gridCol w="415754">
                  <a:extLst>
                    <a:ext uri="{9D8B030D-6E8A-4147-A177-3AD203B41FA5}">
                      <a16:colId xmlns:a16="http://schemas.microsoft.com/office/drawing/2014/main" val="2804593633"/>
                    </a:ext>
                  </a:extLst>
                </a:gridCol>
                <a:gridCol w="2501902">
                  <a:extLst>
                    <a:ext uri="{9D8B030D-6E8A-4147-A177-3AD203B41FA5}">
                      <a16:colId xmlns:a16="http://schemas.microsoft.com/office/drawing/2014/main" val="2699672709"/>
                    </a:ext>
                  </a:extLst>
                </a:gridCol>
                <a:gridCol w="1727200">
                  <a:extLst>
                    <a:ext uri="{9D8B030D-6E8A-4147-A177-3AD203B41FA5}">
                      <a16:colId xmlns:a16="http://schemas.microsoft.com/office/drawing/2014/main" val="1998306257"/>
                    </a:ext>
                  </a:extLst>
                </a:gridCol>
                <a:gridCol w="1828798">
                  <a:extLst>
                    <a:ext uri="{9D8B030D-6E8A-4147-A177-3AD203B41FA5}">
                      <a16:colId xmlns:a16="http://schemas.microsoft.com/office/drawing/2014/main" val="2843586992"/>
                    </a:ext>
                  </a:extLst>
                </a:gridCol>
                <a:gridCol w="2255887">
                  <a:extLst>
                    <a:ext uri="{9D8B030D-6E8A-4147-A177-3AD203B41FA5}">
                      <a16:colId xmlns:a16="http://schemas.microsoft.com/office/drawing/2014/main" val="3494517491"/>
                    </a:ext>
                  </a:extLst>
                </a:gridCol>
                <a:gridCol w="1525886">
                  <a:extLst>
                    <a:ext uri="{9D8B030D-6E8A-4147-A177-3AD203B41FA5}">
                      <a16:colId xmlns:a16="http://schemas.microsoft.com/office/drawing/2014/main" val="2109956837"/>
                    </a:ext>
                  </a:extLst>
                </a:gridCol>
              </a:tblGrid>
              <a:tr h="570226">
                <a:tc>
                  <a:txBody>
                    <a:bodyPr/>
                    <a:lstStyle/>
                    <a:p>
                      <a:pPr algn="ctr">
                        <a:spcAft>
                          <a:spcPts val="0"/>
                        </a:spcAft>
                      </a:pPr>
                      <a:r>
                        <a:rPr lang="en-AU" sz="1400" dirty="0">
                          <a:effectLst/>
                        </a:rPr>
                        <a:t>#</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AEMO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gridSpan="2">
                  <a:txBody>
                    <a:bodyPr/>
                    <a:lstStyle/>
                    <a:p>
                      <a:pPr>
                        <a:spcAft>
                          <a:spcPts val="0"/>
                        </a:spcAft>
                      </a:pPr>
                      <a:r>
                        <a:rPr lang="en-AU" sz="1400" dirty="0">
                          <a:effectLst/>
                        </a:rPr>
                        <a:t>Industry Impacts and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p>
                      <a:pP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hMerge="1">
                  <a:txBody>
                    <a:bodyPr/>
                    <a:lstStyle/>
                    <a:p>
                      <a:pPr>
                        <a:spcAft>
                          <a:spcPts val="0"/>
                        </a:spcAft>
                      </a:pPr>
                      <a:endParaRPr lang="en-AU" sz="1200" dirty="0">
                        <a:solidFill>
                          <a:srgbClr val="222324"/>
                        </a:solidFill>
                        <a:effectLst/>
                        <a:latin typeface="Segoe UI Semilight" panose="020B0402040204020203" pitchFamily="34" charset="0"/>
                        <a:ea typeface="Batang" panose="020B0503020000020004" pitchFamily="18" charset="-127"/>
                        <a:cs typeface="Arial Unicode MS"/>
                      </a:endParaRPr>
                    </a:p>
                  </a:txBody>
                  <a:tcPr marL="21000" marR="21000" marT="0" marB="0"/>
                </a:tc>
                <a:tc>
                  <a:txBody>
                    <a:bodyPr/>
                    <a:lstStyle/>
                    <a:p>
                      <a:pPr algn="ctr">
                        <a:spcAft>
                          <a:spcPts val="0"/>
                        </a:spcAft>
                      </a:pPr>
                      <a:r>
                        <a:rPr lang="en-AU" sz="1400" dirty="0">
                          <a:effectLst/>
                        </a:rPr>
                        <a:t>Planned Start Time (Market Time, Approximate only)</a:t>
                      </a:r>
                    </a:p>
                    <a:p>
                      <a:pPr marL="0" algn="ctr" defTabSz="801929" rtl="0" eaLnBrk="1" latinLnBrk="0" hangingPunct="1">
                        <a:spcAft>
                          <a:spcPts val="0"/>
                        </a:spcAft>
                      </a:pPr>
                      <a:r>
                        <a:rPr lang="en-AU" sz="1400" b="1" kern="1200" dirty="0">
                          <a:solidFill>
                            <a:schemeClr val="lt1"/>
                          </a:solidFill>
                          <a:effectLst/>
                          <a:highlight>
                            <a:srgbClr val="360F3C"/>
                          </a:highlight>
                          <a:latin typeface="+mn-lt"/>
                          <a:ea typeface="+mn-ea"/>
                          <a:cs typeface="+mn-cs"/>
                        </a:rPr>
                        <a:t>(TO BE CONFIRMED)</a:t>
                      </a:r>
                    </a:p>
                  </a:txBody>
                  <a:tcPr marL="45720" marR="45720"/>
                </a:tc>
                <a:tc>
                  <a:txBody>
                    <a:bodyPr/>
                    <a:lstStyle/>
                    <a:p>
                      <a:pPr algn="ctr">
                        <a:spcAft>
                          <a:spcPts val="0"/>
                        </a:spcAft>
                      </a:pPr>
                      <a:r>
                        <a:rPr lang="en-AU" sz="1400" dirty="0">
                          <a:effectLst/>
                        </a:rPr>
                        <a:t>Communication Channel</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1657244232"/>
                  </a:ext>
                </a:extLst>
              </a:tr>
              <a:tr h="311033">
                <a:tc>
                  <a:txBody>
                    <a:bodyPr/>
                    <a:lstStyle/>
                    <a:p>
                      <a:pPr algn="ct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endParaRPr lang="en-AU" sz="1400">
                        <a:effectLst/>
                        <a:latin typeface="Segoe UI Semilight" panose="020B0402040204020203" pitchFamily="34" charset="0"/>
                        <a:cs typeface="Times New Roman" panose="02020603050405020304" pitchFamily="18" charset="0"/>
                      </a:endParaRPr>
                    </a:p>
                  </a:txBody>
                  <a:tcPr marL="45720" marR="45720"/>
                </a:tc>
                <a:tc>
                  <a:txBody>
                    <a:bodyPr/>
                    <a:lstStyle/>
                    <a:p>
                      <a:pPr>
                        <a:spcAft>
                          <a:spcPts val="0"/>
                        </a:spcAft>
                      </a:pPr>
                      <a:r>
                        <a:rPr lang="en-AU" sz="1400" dirty="0">
                          <a:effectLst/>
                        </a:rPr>
                        <a:t>Specific Role</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All Roles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3358446772"/>
                  </a:ext>
                </a:extLst>
              </a:tr>
              <a:tr h="267833">
                <a:tc>
                  <a:txBody>
                    <a:bodyPr/>
                    <a:lstStyle/>
                    <a:p>
                      <a:pPr algn="ctr">
                        <a:spcAft>
                          <a:spcPts val="0"/>
                        </a:spcAft>
                      </a:pPr>
                      <a:r>
                        <a:rPr lang="en-AU" sz="1400" dirty="0">
                          <a:effectLst/>
                        </a:rPr>
                        <a:t>9</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Advise selected participants PVM can start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Continue Hold on Market transaction</a:t>
                      </a:r>
                    </a:p>
                    <a:p>
                      <a:pPr>
                        <a:spcAft>
                          <a:spcPts val="0"/>
                        </a:spcAft>
                      </a:pPr>
                      <a:r>
                        <a:rPr lang="en-AU" sz="1400" dirty="0">
                          <a:effectLst/>
                        </a:rPr>
                        <a:t> </a:t>
                      </a:r>
                    </a:p>
                    <a:p>
                      <a:pPr>
                        <a:spcAft>
                          <a:spcPts val="0"/>
                        </a:spcAft>
                      </a:pPr>
                      <a:r>
                        <a:rPr lang="en-AU" sz="1400" dirty="0">
                          <a:effectLst/>
                        </a:rPr>
                        <a:t>- Perform PVM (selected participants</a:t>
                      </a:r>
                    </a:p>
                    <a:p>
                      <a:pPr>
                        <a:spcAft>
                          <a:spcPts val="0"/>
                        </a:spcAft>
                      </a:pPr>
                      <a:r>
                        <a:rPr lang="en-AU" sz="1400" dirty="0">
                          <a:effectLst/>
                        </a:rPr>
                        <a:t>(e.g. run sample of market transaction)</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Sun 7/03/21 09:00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Market Notices (forwarded by 5MS mailbox)</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721209576"/>
                  </a:ext>
                </a:extLst>
              </a:tr>
              <a:tr h="915816">
                <a:tc>
                  <a:txBody>
                    <a:bodyPr/>
                    <a:lstStyle/>
                    <a:p>
                      <a:pPr algn="ctr">
                        <a:spcAft>
                          <a:spcPts val="0"/>
                        </a:spcAft>
                      </a:pPr>
                      <a:r>
                        <a:rPr lang="en-AU" sz="1400">
                          <a:effectLst/>
                        </a:rPr>
                        <a:t>10</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AEMO performs PVM with select participants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 Select participants perform PVM with AEMO</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Sun 7/03/21 10:00</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2377134801"/>
                  </a:ext>
                </a:extLst>
              </a:tr>
              <a:tr h="915816">
                <a:tc>
                  <a:txBody>
                    <a:bodyPr/>
                    <a:lstStyle/>
                    <a:p>
                      <a:pPr algn="ctr">
                        <a:spcAft>
                          <a:spcPts val="0"/>
                        </a:spcAft>
                      </a:pPr>
                      <a:r>
                        <a:rPr lang="en-AU" sz="1400">
                          <a:effectLst/>
                        </a:rPr>
                        <a:t>11a</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AEMO informs participants of Full Market Go-live – including any restrictions on processing</a:t>
                      </a:r>
                    </a:p>
                    <a:p>
                      <a:pPr>
                        <a:spcAft>
                          <a:spcPts val="0"/>
                        </a:spcAft>
                      </a:pPr>
                      <a:r>
                        <a:rPr lang="en-AU" sz="1400">
                          <a:effectLst/>
                        </a:rPr>
                        <a:t> </a:t>
                      </a:r>
                    </a:p>
                    <a:p>
                      <a:pPr>
                        <a:spcAft>
                          <a:spcPts val="0"/>
                        </a:spcAft>
                      </a:pPr>
                      <a:r>
                        <a:rPr lang="en-AU" sz="1400">
                          <a:effectLst/>
                        </a:rPr>
                        <a:t>In the event of a rollback, please see section 3.4.2</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MSATS Available</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Sun 7/03/21 15:30</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5MS mailbox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2235449200"/>
                  </a:ext>
                </a:extLst>
              </a:tr>
              <a:tr h="915816">
                <a:tc>
                  <a:txBody>
                    <a:bodyPr/>
                    <a:lstStyle/>
                    <a:p>
                      <a:pPr algn="ctr">
                        <a:spcAft>
                          <a:spcPts val="0"/>
                        </a:spcAft>
                      </a:pPr>
                      <a:r>
                        <a:rPr lang="en-AU" sz="1400">
                          <a:effectLst/>
                        </a:rPr>
                        <a:t>12a</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AEMO recommences processing and monitors B2M and B2B transactions</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 Start processing back log of B2B, B2M and meter data, noting any possible restrictions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Sun 7/03/21 15:30</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5MS mailbox</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3935260688"/>
                  </a:ext>
                </a:extLst>
              </a:tr>
            </a:tbl>
          </a:graphicData>
        </a:graphic>
      </p:graphicFrame>
    </p:spTree>
    <p:extLst>
      <p:ext uri="{BB962C8B-B14F-4D97-AF65-F5344CB8AC3E}">
        <p14:creationId xmlns:p14="http://schemas.microsoft.com/office/powerpoint/2010/main" val="3331741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CDD-DF7D-4A4B-B572-A40146E29ECC}"/>
              </a:ext>
            </a:extLst>
          </p:cNvPr>
          <p:cNvSpPr>
            <a:spLocks noGrp="1"/>
          </p:cNvSpPr>
          <p:nvPr>
            <p:ph type="title"/>
          </p:nvPr>
        </p:nvSpPr>
        <p:spPr/>
        <p:txBody>
          <a:bodyPr/>
          <a:lstStyle/>
          <a:p>
            <a:r>
              <a:rPr lang="en-AU" dirty="0"/>
              <a:t>Notes (4/7)</a:t>
            </a:r>
          </a:p>
        </p:txBody>
      </p:sp>
      <p:sp>
        <p:nvSpPr>
          <p:cNvPr id="3" name="Content Placeholder 2">
            <a:extLst>
              <a:ext uri="{FF2B5EF4-FFF2-40B4-BE49-F238E27FC236}">
                <a16:creationId xmlns:a16="http://schemas.microsoft.com/office/drawing/2014/main" id="{E7A9644E-4F3B-4526-B87A-D1857C7D38E6}"/>
              </a:ext>
            </a:extLst>
          </p:cNvPr>
          <p:cNvSpPr>
            <a:spLocks noGrp="1"/>
          </p:cNvSpPr>
          <p:nvPr>
            <p:ph idx="1"/>
          </p:nvPr>
        </p:nvSpPr>
        <p:spPr>
          <a:xfrm>
            <a:off x="206546" y="1580339"/>
            <a:ext cx="10255425" cy="4796544"/>
          </a:xfrm>
        </p:spPr>
        <p:txBody>
          <a:bodyPr>
            <a:noAutofit/>
          </a:bodyPr>
          <a:lstStyle/>
          <a:p>
            <a:pPr>
              <a:lnSpc>
                <a:spcPct val="150000"/>
              </a:lnSpc>
            </a:pPr>
            <a:r>
              <a:rPr lang="en-AU" sz="1600" dirty="0"/>
              <a:t>AEMO confirmed that:</a:t>
            </a:r>
          </a:p>
          <a:p>
            <a:pPr lvl="1">
              <a:lnSpc>
                <a:spcPct val="150000"/>
              </a:lnSpc>
            </a:pPr>
            <a:r>
              <a:rPr lang="en-AU" sz="1600" dirty="0"/>
              <a:t>Participants are not required to transition to delivering MDMF files at the retail platform go-live date</a:t>
            </a:r>
          </a:p>
          <a:p>
            <a:pPr lvl="1">
              <a:lnSpc>
                <a:spcPct val="150000"/>
              </a:lnSpc>
            </a:pPr>
            <a:r>
              <a:rPr lang="en-AU" sz="1600" dirty="0"/>
              <a:t>The MSATS browser will be available at step 11a of the cutover plan</a:t>
            </a:r>
          </a:p>
          <a:p>
            <a:pPr lvl="1">
              <a:lnSpc>
                <a:spcPct val="150000"/>
              </a:lnSpc>
            </a:pPr>
            <a:r>
              <a:rPr lang="en-AU" sz="1600" dirty="0"/>
              <a:t>The B2B outage will impact all B2B transaction groups </a:t>
            </a:r>
          </a:p>
          <a:p>
            <a:pPr lvl="1">
              <a:lnSpc>
                <a:spcPct val="150000"/>
              </a:lnSpc>
            </a:pPr>
            <a:r>
              <a:rPr lang="en-AU" sz="1600" dirty="0"/>
              <a:t>Any restrictions at go-live will be dependant on the outcome of cutover activities, AEMO does not expect any restrictions however this may be implemented based on system performance</a:t>
            </a:r>
          </a:p>
          <a:p>
            <a:pPr lvl="1">
              <a:lnSpc>
                <a:spcPct val="150000"/>
              </a:lnSpc>
            </a:pPr>
            <a:r>
              <a:rPr lang="en-AU" sz="1600" dirty="0"/>
              <a:t>Performance testing of the retail solution is currently in progress, after testing is completed AEMO will provide an estimate of how long MDM will take to ‘catch-up’ on processing the backlog of meter data. </a:t>
            </a:r>
          </a:p>
          <a:p>
            <a:pPr>
              <a:lnSpc>
                <a:spcPct val="150000"/>
              </a:lnSpc>
            </a:pPr>
            <a:r>
              <a:rPr lang="en-AU" sz="1600" dirty="0"/>
              <a:t>PVM is not regression testing or new functionality for market commencements, but involves the monitoring of select transactions prior to the retail platform go-live. </a:t>
            </a:r>
          </a:p>
          <a:p>
            <a:pPr>
              <a:lnSpc>
                <a:spcPct val="150000"/>
              </a:lnSpc>
            </a:pPr>
            <a:r>
              <a:rPr lang="en-AU" sz="1600" b="1" dirty="0">
                <a:solidFill>
                  <a:srgbClr val="FF0000"/>
                </a:solidFill>
              </a:rPr>
              <a:t>Action 1.4.1:</a:t>
            </a:r>
            <a:r>
              <a:rPr lang="en-AU" sz="1600" b="1" dirty="0"/>
              <a:t> </a:t>
            </a:r>
            <a:r>
              <a:rPr lang="en-AU" sz="1600" dirty="0"/>
              <a:t>AEMO to provide estimate on processing backlog of meter data after the retail platform upgrade is complete. </a:t>
            </a:r>
          </a:p>
          <a:p>
            <a:pPr>
              <a:lnSpc>
                <a:spcPct val="150000"/>
              </a:lnSpc>
            </a:pPr>
            <a:endParaRPr lang="en-AU" sz="1600" b="1" dirty="0">
              <a:highlight>
                <a:srgbClr val="FFFF00"/>
              </a:highlight>
            </a:endParaRPr>
          </a:p>
        </p:txBody>
      </p:sp>
      <p:sp>
        <p:nvSpPr>
          <p:cNvPr id="4" name="Slide Number Placeholder 3">
            <a:extLst>
              <a:ext uri="{FF2B5EF4-FFF2-40B4-BE49-F238E27FC236}">
                <a16:creationId xmlns:a16="http://schemas.microsoft.com/office/drawing/2014/main" id="{2A0A7E66-DD54-454E-B9CA-46835234F642}"/>
              </a:ext>
            </a:extLst>
          </p:cNvPr>
          <p:cNvSpPr>
            <a:spLocks noGrp="1"/>
          </p:cNvSpPr>
          <p:nvPr>
            <p:ph type="sldNum" sz="quarter" idx="12"/>
          </p:nvPr>
        </p:nvSpPr>
        <p:spPr/>
        <p:txBody>
          <a:bodyPr/>
          <a:lstStyle/>
          <a:p>
            <a:fld id="{4EC81F68-4976-451A-B2E9-79BCBD2F70CC}" type="slidenum">
              <a:rPr lang="en-AU" smtClean="0"/>
              <a:t>13</a:t>
            </a:fld>
            <a:endParaRPr lang="en-AU"/>
          </a:p>
        </p:txBody>
      </p:sp>
    </p:spTree>
    <p:extLst>
      <p:ext uri="{BB962C8B-B14F-4D97-AF65-F5344CB8AC3E}">
        <p14:creationId xmlns:p14="http://schemas.microsoft.com/office/powerpoint/2010/main" val="1243843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8615B9-FE6C-41B8-B29E-69FA1079F875}"/>
              </a:ext>
            </a:extLst>
          </p:cNvPr>
          <p:cNvSpPr>
            <a:spLocks noGrp="1"/>
          </p:cNvSpPr>
          <p:nvPr>
            <p:ph type="title"/>
          </p:nvPr>
        </p:nvSpPr>
        <p:spPr>
          <a:xfrm>
            <a:off x="206546" y="150494"/>
            <a:ext cx="10791653" cy="1310695"/>
          </a:xfrm>
        </p:spPr>
        <p:txBody>
          <a:bodyPr/>
          <a:lstStyle/>
          <a:p>
            <a:r>
              <a:rPr lang="en-US" dirty="0"/>
              <a:t>Cutover Schedule – Rollback decision </a:t>
            </a:r>
          </a:p>
        </p:txBody>
      </p:sp>
      <p:sp>
        <p:nvSpPr>
          <p:cNvPr id="4" name="Slide Number Placeholder 3">
            <a:extLst>
              <a:ext uri="{FF2B5EF4-FFF2-40B4-BE49-F238E27FC236}">
                <a16:creationId xmlns:a16="http://schemas.microsoft.com/office/drawing/2014/main" id="{546FFD92-9909-47BE-86E3-203692135E0D}"/>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14</a:t>
            </a:fld>
            <a:endParaRPr lang="en-AU"/>
          </a:p>
        </p:txBody>
      </p:sp>
      <p:graphicFrame>
        <p:nvGraphicFramePr>
          <p:cNvPr id="5" name="Table 4">
            <a:extLst>
              <a:ext uri="{FF2B5EF4-FFF2-40B4-BE49-F238E27FC236}">
                <a16:creationId xmlns:a16="http://schemas.microsoft.com/office/drawing/2014/main" id="{FB180C8D-28CF-4B53-8B62-4FCCBC1FE9DB}"/>
              </a:ext>
            </a:extLst>
          </p:cNvPr>
          <p:cNvGraphicFramePr>
            <a:graphicFrameLocks noGrp="1"/>
          </p:cNvGraphicFramePr>
          <p:nvPr>
            <p:extLst>
              <p:ext uri="{D42A27DB-BD31-4B8C-83A1-F6EECF244321}">
                <p14:modId xmlns:p14="http://schemas.microsoft.com/office/powerpoint/2010/main" val="3642840637"/>
              </p:ext>
            </p:extLst>
          </p:nvPr>
        </p:nvGraphicFramePr>
        <p:xfrm>
          <a:off x="206544" y="1962409"/>
          <a:ext cx="10255427" cy="5217094"/>
        </p:xfrm>
        <a:graphic>
          <a:graphicData uri="http://schemas.openxmlformats.org/drawingml/2006/table">
            <a:tbl>
              <a:tblPr firstRow="1" firstCol="1" bandRow="1">
                <a:tableStyleId>{5C22544A-7EE6-4342-B048-85BDC9FD1C3A}</a:tableStyleId>
              </a:tblPr>
              <a:tblGrid>
                <a:gridCol w="415754">
                  <a:extLst>
                    <a:ext uri="{9D8B030D-6E8A-4147-A177-3AD203B41FA5}">
                      <a16:colId xmlns:a16="http://schemas.microsoft.com/office/drawing/2014/main" val="2804593633"/>
                    </a:ext>
                  </a:extLst>
                </a:gridCol>
                <a:gridCol w="2448839">
                  <a:extLst>
                    <a:ext uri="{9D8B030D-6E8A-4147-A177-3AD203B41FA5}">
                      <a16:colId xmlns:a16="http://schemas.microsoft.com/office/drawing/2014/main" val="2699672709"/>
                    </a:ext>
                  </a:extLst>
                </a:gridCol>
                <a:gridCol w="1272261">
                  <a:extLst>
                    <a:ext uri="{9D8B030D-6E8A-4147-A177-3AD203B41FA5}">
                      <a16:colId xmlns:a16="http://schemas.microsoft.com/office/drawing/2014/main" val="1998306257"/>
                    </a:ext>
                  </a:extLst>
                </a:gridCol>
                <a:gridCol w="2336800">
                  <a:extLst>
                    <a:ext uri="{9D8B030D-6E8A-4147-A177-3AD203B41FA5}">
                      <a16:colId xmlns:a16="http://schemas.microsoft.com/office/drawing/2014/main" val="2843586992"/>
                    </a:ext>
                  </a:extLst>
                </a:gridCol>
                <a:gridCol w="2255887">
                  <a:extLst>
                    <a:ext uri="{9D8B030D-6E8A-4147-A177-3AD203B41FA5}">
                      <a16:colId xmlns:a16="http://schemas.microsoft.com/office/drawing/2014/main" val="3494517491"/>
                    </a:ext>
                  </a:extLst>
                </a:gridCol>
                <a:gridCol w="1525886">
                  <a:extLst>
                    <a:ext uri="{9D8B030D-6E8A-4147-A177-3AD203B41FA5}">
                      <a16:colId xmlns:a16="http://schemas.microsoft.com/office/drawing/2014/main" val="2109956837"/>
                    </a:ext>
                  </a:extLst>
                </a:gridCol>
              </a:tblGrid>
              <a:tr h="570226">
                <a:tc>
                  <a:txBody>
                    <a:bodyPr/>
                    <a:lstStyle/>
                    <a:p>
                      <a:pPr algn="ctr">
                        <a:spcAft>
                          <a:spcPts val="0"/>
                        </a:spcAft>
                      </a:pPr>
                      <a:r>
                        <a:rPr lang="en-AU" sz="1400" dirty="0">
                          <a:effectLst/>
                        </a:rPr>
                        <a:t>#</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AEMO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gridSpan="2">
                  <a:txBody>
                    <a:bodyPr/>
                    <a:lstStyle/>
                    <a:p>
                      <a:pPr>
                        <a:spcAft>
                          <a:spcPts val="0"/>
                        </a:spcAft>
                      </a:pPr>
                      <a:r>
                        <a:rPr lang="en-AU" sz="1400" dirty="0">
                          <a:effectLst/>
                        </a:rPr>
                        <a:t>Industry Impacts and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p>
                      <a:pP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hMerge="1">
                  <a:txBody>
                    <a:bodyPr/>
                    <a:lstStyle/>
                    <a:p>
                      <a:pPr>
                        <a:spcAft>
                          <a:spcPts val="0"/>
                        </a:spcAft>
                      </a:pPr>
                      <a:endParaRPr lang="en-AU" sz="1200" dirty="0">
                        <a:solidFill>
                          <a:srgbClr val="222324"/>
                        </a:solidFill>
                        <a:effectLst/>
                        <a:latin typeface="Segoe UI Semilight" panose="020B0402040204020203" pitchFamily="34" charset="0"/>
                        <a:ea typeface="Batang" panose="020B0503020000020004" pitchFamily="18" charset="-127"/>
                        <a:cs typeface="Arial Unicode MS"/>
                      </a:endParaRPr>
                    </a:p>
                  </a:txBody>
                  <a:tcPr marL="21000" marR="21000" marT="0" marB="0"/>
                </a:tc>
                <a:tc>
                  <a:txBody>
                    <a:bodyPr/>
                    <a:lstStyle/>
                    <a:p>
                      <a:pPr algn="ctr">
                        <a:spcAft>
                          <a:spcPts val="0"/>
                        </a:spcAft>
                      </a:pPr>
                      <a:r>
                        <a:rPr lang="en-AU" sz="1400" dirty="0">
                          <a:effectLst/>
                        </a:rPr>
                        <a:t>Planned Start Time (Market Time, Approximate only)</a:t>
                      </a:r>
                    </a:p>
                    <a:p>
                      <a:pPr algn="ctr">
                        <a:spcAft>
                          <a:spcPts val="0"/>
                        </a:spcAft>
                      </a:pPr>
                      <a:r>
                        <a:rPr lang="en-AU" sz="1400" dirty="0">
                          <a:effectLst/>
                          <a:highlight>
                            <a:srgbClr val="360F3C"/>
                          </a:highlight>
                        </a:rPr>
                        <a:t>(TO BE CONFIRMED)</a:t>
                      </a:r>
                      <a:endParaRPr lang="en-AU" sz="1400" dirty="0">
                        <a:solidFill>
                          <a:srgbClr val="222324"/>
                        </a:solidFill>
                        <a:effectLst/>
                        <a:highlight>
                          <a:srgbClr val="360F3C"/>
                        </a:highlight>
                        <a:latin typeface="Segoe UI Semilight" panose="020B0402040204020203" pitchFamily="34" charset="0"/>
                        <a:ea typeface="Batang" panose="020B0503020000020004" pitchFamily="18" charset="-127"/>
                        <a:cs typeface="Arial Unicode MS"/>
                      </a:endParaRPr>
                    </a:p>
                  </a:txBody>
                  <a:tcPr marL="45720" marR="45720"/>
                </a:tc>
                <a:tc>
                  <a:txBody>
                    <a:bodyPr/>
                    <a:lstStyle/>
                    <a:p>
                      <a:pPr algn="ctr">
                        <a:spcAft>
                          <a:spcPts val="0"/>
                        </a:spcAft>
                      </a:pPr>
                      <a:r>
                        <a:rPr lang="en-AU" sz="1400" dirty="0">
                          <a:effectLst/>
                        </a:rPr>
                        <a:t>Communication Channel</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1657244232"/>
                  </a:ext>
                </a:extLst>
              </a:tr>
              <a:tr h="311033">
                <a:tc>
                  <a:txBody>
                    <a:bodyPr/>
                    <a:lstStyle/>
                    <a:p>
                      <a:pPr algn="ct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endParaRPr lang="en-AU" sz="1400" dirty="0">
                        <a:effectLst/>
                        <a:latin typeface="Segoe UI Semilight" panose="020B0402040204020203" pitchFamily="34" charset="0"/>
                        <a:cs typeface="Times New Roman" panose="02020603050405020304" pitchFamily="18" charset="0"/>
                      </a:endParaRPr>
                    </a:p>
                  </a:txBody>
                  <a:tcPr marL="45720" marR="45720"/>
                </a:tc>
                <a:tc>
                  <a:txBody>
                    <a:bodyPr/>
                    <a:lstStyle/>
                    <a:p>
                      <a:pPr>
                        <a:spcAft>
                          <a:spcPts val="0"/>
                        </a:spcAft>
                      </a:pPr>
                      <a:r>
                        <a:rPr lang="en-AU" sz="1400">
                          <a:effectLst/>
                        </a:rPr>
                        <a:t>Specific Role</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All Roles</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3358446772"/>
                  </a:ext>
                </a:extLst>
              </a:tr>
              <a:tr h="483828">
                <a:tc>
                  <a:txBody>
                    <a:bodyPr/>
                    <a:lstStyle/>
                    <a:p>
                      <a:pPr>
                        <a:spcAft>
                          <a:spcPts val="0"/>
                        </a:spcAft>
                      </a:pPr>
                      <a:r>
                        <a:rPr lang="en-AU" sz="1400" dirty="0">
                          <a:effectLst/>
                        </a:rPr>
                        <a:t>11b</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dirty="0">
                          <a:effectLst/>
                        </a:rPr>
                        <a:t>AEMO informs Participants of the Revert decision</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a:effectLst/>
                        </a:rPr>
                        <a:t>- Ensure that systems can be compatible with AEMO’s retail platform pre-cutover.</a:t>
                      </a:r>
                    </a:p>
                    <a:p>
                      <a:pPr>
                        <a:spcAft>
                          <a:spcPts val="0"/>
                        </a:spcAft>
                      </a:pPr>
                      <a:r>
                        <a:rPr lang="en-AU" sz="1400">
                          <a:effectLst/>
                        </a:rPr>
                        <a:t>Prepare to resend market transactions since cutover commencement</a:t>
                      </a:r>
                    </a:p>
                    <a:p>
                      <a:pP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a:effectLst/>
                        </a:rPr>
                        <a:t>Sun 7/03/21 15:30</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a:effectLst/>
                        </a:rPr>
                        <a:t>Market Notices (forwarded by 5MS mailbox)</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extLst>
                  <a:ext uri="{0D108BD9-81ED-4DB2-BD59-A6C34878D82A}">
                    <a16:rowId xmlns:a16="http://schemas.microsoft.com/office/drawing/2014/main" val="1098029108"/>
                  </a:ext>
                </a:extLst>
              </a:tr>
              <a:tr h="483828">
                <a:tc>
                  <a:txBody>
                    <a:bodyPr/>
                    <a:lstStyle/>
                    <a:p>
                      <a:pPr>
                        <a:spcAft>
                          <a:spcPts val="0"/>
                        </a:spcAft>
                      </a:pPr>
                      <a:r>
                        <a:rPr lang="en-AU" sz="1400">
                          <a:effectLst/>
                        </a:rPr>
                        <a:t>12b</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dirty="0">
                          <a:effectLst/>
                        </a:rPr>
                        <a:t>AEMO performs Restoration and technical verification</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a:effectLst/>
                        </a:rPr>
                        <a:t>Sun 7/03/21 15:30</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extLst>
                  <a:ext uri="{0D108BD9-81ED-4DB2-BD59-A6C34878D82A}">
                    <a16:rowId xmlns:a16="http://schemas.microsoft.com/office/drawing/2014/main" val="1685825143"/>
                  </a:ext>
                </a:extLst>
              </a:tr>
              <a:tr h="699821">
                <a:tc>
                  <a:txBody>
                    <a:bodyPr/>
                    <a:lstStyle/>
                    <a:p>
                      <a:pPr>
                        <a:spcAft>
                          <a:spcPts val="0"/>
                        </a:spcAft>
                      </a:pPr>
                      <a:r>
                        <a:rPr lang="en-AU" sz="1400">
                          <a:effectLst/>
                        </a:rPr>
                        <a:t>13b</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a:effectLst/>
                        </a:rPr>
                        <a:t>AEMO notifies stakeholders of completion of rollback</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dirty="0">
                          <a:effectLst/>
                        </a:rPr>
                        <a:t> n/a</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dirty="0">
                          <a:effectLst/>
                        </a:rPr>
                        <a:t>- Resume market operations</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a:effectLst/>
                        </a:rPr>
                        <a:t>Mon 8/03/21 09:00</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a:effectLst/>
                        </a:rPr>
                        <a:t>5MS mailbox</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extLst>
                  <a:ext uri="{0D108BD9-81ED-4DB2-BD59-A6C34878D82A}">
                    <a16:rowId xmlns:a16="http://schemas.microsoft.com/office/drawing/2014/main" val="2046861821"/>
                  </a:ext>
                </a:extLst>
              </a:tr>
              <a:tr h="915816">
                <a:tc>
                  <a:txBody>
                    <a:bodyPr/>
                    <a:lstStyle/>
                    <a:p>
                      <a:pPr>
                        <a:spcAft>
                          <a:spcPts val="0"/>
                        </a:spcAft>
                      </a:pPr>
                      <a:r>
                        <a:rPr lang="en-AU" sz="1400">
                          <a:effectLst/>
                        </a:rPr>
                        <a:t>14b</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tc>
                <a:tc>
                  <a:txBody>
                    <a:bodyPr/>
                    <a:lstStyle/>
                    <a:p>
                      <a:pPr>
                        <a:spcAft>
                          <a:spcPts val="0"/>
                        </a:spcAft>
                      </a:pPr>
                      <a:r>
                        <a:rPr lang="en-AU" sz="1400">
                          <a:effectLst/>
                        </a:rPr>
                        <a:t>AEMO informs participants that have conducted business transactions outside of market systems to process and acknowledge transactions via B2M</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a:effectLst/>
                        </a:rPr>
                        <a:t> n/a</a:t>
                      </a:r>
                      <a:endParaRPr lang="en-AU" sz="140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dirty="0">
                          <a:effectLst/>
                        </a:rPr>
                        <a:t>Participants that have sent transactions during cutover period to resend any B2M transactions, and reprocess B2B transactions as required</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dirty="0">
                          <a:effectLst/>
                        </a:rPr>
                        <a:t>Mon 8/03/21 09:00</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nchor="ctr"/>
                </a:tc>
                <a:tc>
                  <a:txBody>
                    <a:bodyPr/>
                    <a:lstStyle/>
                    <a:p>
                      <a:pPr>
                        <a:spcAft>
                          <a:spcPts val="0"/>
                        </a:spcAft>
                      </a:pPr>
                      <a:r>
                        <a:rPr lang="en-AU" sz="1400" dirty="0">
                          <a:effectLst/>
                        </a:rPr>
                        <a:t>5MS mailbox</a:t>
                      </a:r>
                      <a:endParaRPr lang="en-AU" sz="1400" dirty="0">
                        <a:solidFill>
                          <a:srgbClr val="222324"/>
                        </a:solidFill>
                        <a:effectLst/>
                        <a:latin typeface="Segoe UI Semilight" panose="020B0402040204020203" pitchFamily="34" charset="0"/>
                        <a:ea typeface="Batang" panose="020B0503020000020004"/>
                        <a:cs typeface="Arial Unicode MS"/>
                      </a:endParaRPr>
                    </a:p>
                  </a:txBody>
                  <a:tcPr marL="45720" marR="45720"/>
                </a:tc>
                <a:extLst>
                  <a:ext uri="{0D108BD9-81ED-4DB2-BD59-A6C34878D82A}">
                    <a16:rowId xmlns:a16="http://schemas.microsoft.com/office/drawing/2014/main" val="2791331404"/>
                  </a:ext>
                </a:extLst>
              </a:tr>
            </a:tbl>
          </a:graphicData>
        </a:graphic>
      </p:graphicFrame>
    </p:spTree>
    <p:extLst>
      <p:ext uri="{BB962C8B-B14F-4D97-AF65-F5344CB8AC3E}">
        <p14:creationId xmlns:p14="http://schemas.microsoft.com/office/powerpoint/2010/main" val="253490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CDD-DF7D-4A4B-B572-A40146E29ECC}"/>
              </a:ext>
            </a:extLst>
          </p:cNvPr>
          <p:cNvSpPr>
            <a:spLocks noGrp="1"/>
          </p:cNvSpPr>
          <p:nvPr>
            <p:ph type="title"/>
          </p:nvPr>
        </p:nvSpPr>
        <p:spPr/>
        <p:txBody>
          <a:bodyPr/>
          <a:lstStyle/>
          <a:p>
            <a:r>
              <a:rPr lang="en-AU" dirty="0"/>
              <a:t>Notes (5/7)</a:t>
            </a:r>
          </a:p>
        </p:txBody>
      </p:sp>
      <p:sp>
        <p:nvSpPr>
          <p:cNvPr id="3" name="Content Placeholder 2">
            <a:extLst>
              <a:ext uri="{FF2B5EF4-FFF2-40B4-BE49-F238E27FC236}">
                <a16:creationId xmlns:a16="http://schemas.microsoft.com/office/drawing/2014/main" id="{E7A9644E-4F3B-4526-B87A-D1857C7D38E6}"/>
              </a:ext>
            </a:extLst>
          </p:cNvPr>
          <p:cNvSpPr>
            <a:spLocks noGrp="1"/>
          </p:cNvSpPr>
          <p:nvPr>
            <p:ph idx="1"/>
          </p:nvPr>
        </p:nvSpPr>
        <p:spPr>
          <a:xfrm>
            <a:off x="206546" y="1841594"/>
            <a:ext cx="10255425" cy="4796544"/>
          </a:xfrm>
        </p:spPr>
        <p:txBody>
          <a:bodyPr vert="horz" lIns="91440" tIns="45720" rIns="91440" bIns="45720" rtlCol="0" anchor="t">
            <a:noAutofit/>
          </a:bodyPr>
          <a:lstStyle/>
          <a:p>
            <a:pPr marL="200025" indent="-200025"/>
            <a:r>
              <a:rPr lang="en-AU" sz="1600" dirty="0"/>
              <a:t>AEMO confirmed that:</a:t>
            </a:r>
            <a:endParaRPr lang="en-US" dirty="0"/>
          </a:p>
          <a:p>
            <a:pPr marL="601345" lvl="1" indent="-200025">
              <a:lnSpc>
                <a:spcPct val="150000"/>
              </a:lnSpc>
            </a:pPr>
            <a:r>
              <a:rPr lang="en-AU" sz="1600" dirty="0"/>
              <a:t>9 March 2020 was the previously communicated go-live date of the retail platform, however current timings of the upgrade estimate the retail platform to be live on 7 March 2020.</a:t>
            </a:r>
            <a:endParaRPr lang="en-AU" sz="1600" dirty="0">
              <a:cs typeface="Segoe UI Semilight"/>
            </a:endParaRPr>
          </a:p>
          <a:p>
            <a:pPr marL="601345" lvl="1" indent="-200025">
              <a:lnSpc>
                <a:spcPct val="150000"/>
              </a:lnSpc>
            </a:pPr>
            <a:r>
              <a:rPr lang="en-AU" sz="1600" dirty="0"/>
              <a:t>B2B transactions will to be processed from the point that B2B batch handers are shut down.</a:t>
            </a:r>
            <a:endParaRPr lang="en-AU" sz="1600" dirty="0">
              <a:cs typeface="Segoe UI Semilight"/>
            </a:endParaRPr>
          </a:p>
          <a:p>
            <a:pPr marL="601345" lvl="1" indent="-200025">
              <a:lnSpc>
                <a:spcPct val="150000"/>
              </a:lnSpc>
            </a:pPr>
            <a:r>
              <a:rPr lang="en-AU" sz="1600" dirty="0"/>
              <a:t>B2M transactions will be processed from the point that B2M transactions are held on recommencement. </a:t>
            </a:r>
          </a:p>
          <a:p>
            <a:pPr marL="601345" lvl="1" indent="-200025">
              <a:lnSpc>
                <a:spcPct val="150000"/>
              </a:lnSpc>
            </a:pPr>
            <a:r>
              <a:rPr lang="en-AU" sz="1600" dirty="0"/>
              <a:t>There is no change for hostnames and IP address for </a:t>
            </a:r>
            <a:r>
              <a:rPr lang="en-AU" sz="1600" dirty="0" err="1"/>
              <a:t>eHub</a:t>
            </a:r>
            <a:r>
              <a:rPr lang="en-AU" sz="1600" dirty="0"/>
              <a:t>.</a:t>
            </a:r>
            <a:endParaRPr lang="en-AU" sz="1600" dirty="0">
              <a:cs typeface="Segoe UI Semilight"/>
            </a:endParaRPr>
          </a:p>
          <a:p>
            <a:pPr marL="601345" lvl="1" indent="-200025">
              <a:lnSpc>
                <a:spcPct val="150000"/>
              </a:lnSpc>
            </a:pPr>
            <a:r>
              <a:rPr lang="en-AU" sz="1600" dirty="0"/>
              <a:t>Stopping of B2B batch handlers have been separated from the stopping of B2M batch handlers to reduce the impact on market B2B transactions where possible.</a:t>
            </a:r>
            <a:endParaRPr lang="en-AU" sz="1600" dirty="0">
              <a:cs typeface="Segoe UI Semilight"/>
            </a:endParaRPr>
          </a:p>
          <a:p>
            <a:pPr marL="200025" indent="-200025">
              <a:lnSpc>
                <a:spcPct val="150000"/>
              </a:lnSpc>
            </a:pPr>
            <a:r>
              <a:rPr lang="en-AU" sz="1600" dirty="0"/>
              <a:t>No issues were raised in relation to AEMO’s proposed communication approach during the cutover</a:t>
            </a:r>
            <a:endParaRPr lang="en-AU" sz="1600" dirty="0">
              <a:cs typeface="Segoe UI Semilight"/>
            </a:endParaRPr>
          </a:p>
          <a:p>
            <a:pPr marL="200025" indent="-200025">
              <a:lnSpc>
                <a:spcPct val="150000"/>
              </a:lnSpc>
            </a:pPr>
            <a:r>
              <a:rPr lang="en-AU" sz="1600" b="1" dirty="0">
                <a:solidFill>
                  <a:srgbClr val="FF0000"/>
                </a:solidFill>
              </a:rPr>
              <a:t>Action 1.5.1:</a:t>
            </a:r>
            <a:r>
              <a:rPr lang="en-AU" sz="1600" b="1" dirty="0"/>
              <a:t> </a:t>
            </a:r>
            <a:r>
              <a:rPr lang="en-AU" sz="1600" dirty="0"/>
              <a:t>AEMO to consider if Milestone dates need to be updated on POAP</a:t>
            </a:r>
          </a:p>
          <a:p>
            <a:pPr marL="601345" lvl="1" indent="-200025">
              <a:lnSpc>
                <a:spcPct val="150000"/>
              </a:lnSpc>
            </a:pPr>
            <a:endParaRPr lang="en-AU" sz="1600" dirty="0">
              <a:cs typeface="Segoe UI Semilight"/>
            </a:endParaRPr>
          </a:p>
          <a:p>
            <a:pPr marL="200025" indent="-200025"/>
            <a:endParaRPr lang="en-AU" sz="1600" dirty="0">
              <a:highlight>
                <a:srgbClr val="FFFF00"/>
              </a:highlight>
              <a:cs typeface="Segoe UI Semilight"/>
            </a:endParaRPr>
          </a:p>
        </p:txBody>
      </p:sp>
      <p:sp>
        <p:nvSpPr>
          <p:cNvPr id="4" name="Slide Number Placeholder 3">
            <a:extLst>
              <a:ext uri="{FF2B5EF4-FFF2-40B4-BE49-F238E27FC236}">
                <a16:creationId xmlns:a16="http://schemas.microsoft.com/office/drawing/2014/main" id="{2A0A7E66-DD54-454E-B9CA-46835234F642}"/>
              </a:ext>
            </a:extLst>
          </p:cNvPr>
          <p:cNvSpPr>
            <a:spLocks noGrp="1"/>
          </p:cNvSpPr>
          <p:nvPr>
            <p:ph type="sldNum" sz="quarter" idx="12"/>
          </p:nvPr>
        </p:nvSpPr>
        <p:spPr/>
        <p:txBody>
          <a:bodyPr/>
          <a:lstStyle/>
          <a:p>
            <a:fld id="{4EC81F68-4976-451A-B2E9-79BCBD2F70CC}" type="slidenum">
              <a:rPr lang="en-AU" smtClean="0"/>
              <a:t>15</a:t>
            </a:fld>
            <a:endParaRPr lang="en-AU"/>
          </a:p>
        </p:txBody>
      </p:sp>
    </p:spTree>
    <p:extLst>
      <p:ext uri="{BB962C8B-B14F-4D97-AF65-F5344CB8AC3E}">
        <p14:creationId xmlns:p14="http://schemas.microsoft.com/office/powerpoint/2010/main" val="16337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4276-4894-4D6D-AD27-23680C1B9623}"/>
              </a:ext>
            </a:extLst>
          </p:cNvPr>
          <p:cNvSpPr>
            <a:spLocks noGrp="1"/>
          </p:cNvSpPr>
          <p:nvPr>
            <p:ph type="title"/>
          </p:nvPr>
        </p:nvSpPr>
        <p:spPr>
          <a:xfrm>
            <a:off x="206546" y="150494"/>
            <a:ext cx="9077153" cy="1310695"/>
          </a:xfrm>
        </p:spPr>
        <p:txBody>
          <a:bodyPr/>
          <a:lstStyle/>
          <a:p>
            <a:r>
              <a:rPr lang="en-AU" dirty="0"/>
              <a:t>Participant Verification Monitoring (PVM)</a:t>
            </a:r>
          </a:p>
        </p:txBody>
      </p:sp>
      <p:sp>
        <p:nvSpPr>
          <p:cNvPr id="3" name="Content Placeholder 2">
            <a:extLst>
              <a:ext uri="{FF2B5EF4-FFF2-40B4-BE49-F238E27FC236}">
                <a16:creationId xmlns:a16="http://schemas.microsoft.com/office/drawing/2014/main" id="{578ADD5A-9E26-4DFB-BDC6-C83FA7846B22}"/>
              </a:ext>
            </a:extLst>
          </p:cNvPr>
          <p:cNvSpPr>
            <a:spLocks noGrp="1"/>
          </p:cNvSpPr>
          <p:nvPr>
            <p:ph idx="1"/>
          </p:nvPr>
        </p:nvSpPr>
        <p:spPr>
          <a:xfrm>
            <a:off x="206546" y="1881785"/>
            <a:ext cx="10255425" cy="4796544"/>
          </a:xfrm>
        </p:spPr>
        <p:txBody>
          <a:bodyPr>
            <a:normAutofit/>
          </a:bodyPr>
          <a:lstStyle/>
          <a:p>
            <a:pPr>
              <a:lnSpc>
                <a:spcPct val="150000"/>
              </a:lnSpc>
            </a:pPr>
            <a:r>
              <a:rPr lang="en-AU" sz="1800" dirty="0"/>
              <a:t>The purpose of Participant Verification Monitoring (PVM) is to have selected participants confirm the ability to process market transactions , or identify issues prior to recommencement of market systems</a:t>
            </a:r>
          </a:p>
          <a:p>
            <a:pPr>
              <a:lnSpc>
                <a:spcPct val="150000"/>
              </a:lnSpc>
            </a:pPr>
            <a:r>
              <a:rPr lang="en-AU" sz="1800" dirty="0"/>
              <a:t>Will consist of a small sample of transactions conducted in a defined window across a range of participants including MDPs, FRMPs, DNSPs (if available)</a:t>
            </a:r>
          </a:p>
          <a:p>
            <a:pPr>
              <a:lnSpc>
                <a:spcPct val="150000"/>
              </a:lnSpc>
            </a:pPr>
            <a:r>
              <a:rPr lang="en-AU" sz="1800" dirty="0"/>
              <a:t>Outcomes will form component of industry communications for go-live, including if there are restrictions on capability to be notified</a:t>
            </a:r>
          </a:p>
          <a:p>
            <a:pPr>
              <a:lnSpc>
                <a:spcPct val="150000"/>
              </a:lnSpc>
            </a:pPr>
            <a:r>
              <a:rPr lang="en-AU" sz="1800" dirty="0"/>
              <a:t>PVM scenarios and participants will be developed dependent on availability and capability  (including intention to immediately implement B2M via API, R39 Schema, etc ) and included in final go-live plans</a:t>
            </a:r>
          </a:p>
          <a:p>
            <a:pPr>
              <a:lnSpc>
                <a:spcPct val="150000"/>
              </a:lnSpc>
            </a:pPr>
            <a:endParaRPr lang="en-AU" sz="1800" dirty="0"/>
          </a:p>
        </p:txBody>
      </p:sp>
      <p:sp>
        <p:nvSpPr>
          <p:cNvPr id="4" name="Slide Number Placeholder 3">
            <a:extLst>
              <a:ext uri="{FF2B5EF4-FFF2-40B4-BE49-F238E27FC236}">
                <a16:creationId xmlns:a16="http://schemas.microsoft.com/office/drawing/2014/main" id="{86EDAAB9-23E0-4F43-B350-26C8A5D53FB7}"/>
              </a:ext>
            </a:extLst>
          </p:cNvPr>
          <p:cNvSpPr>
            <a:spLocks noGrp="1"/>
          </p:cNvSpPr>
          <p:nvPr>
            <p:ph type="sldNum" sz="quarter" idx="12"/>
          </p:nvPr>
        </p:nvSpPr>
        <p:spPr/>
        <p:txBody>
          <a:bodyPr/>
          <a:lstStyle/>
          <a:p>
            <a:fld id="{4EC81F68-4976-451A-B2E9-79BCBD2F70CC}" type="slidenum">
              <a:rPr lang="en-AU" smtClean="0"/>
              <a:t>16</a:t>
            </a:fld>
            <a:endParaRPr lang="en-AU"/>
          </a:p>
        </p:txBody>
      </p:sp>
    </p:spTree>
    <p:extLst>
      <p:ext uri="{BB962C8B-B14F-4D97-AF65-F5344CB8AC3E}">
        <p14:creationId xmlns:p14="http://schemas.microsoft.com/office/powerpoint/2010/main" val="553457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CDD-DF7D-4A4B-B572-A40146E29ECC}"/>
              </a:ext>
            </a:extLst>
          </p:cNvPr>
          <p:cNvSpPr>
            <a:spLocks noGrp="1"/>
          </p:cNvSpPr>
          <p:nvPr>
            <p:ph type="title"/>
          </p:nvPr>
        </p:nvSpPr>
        <p:spPr/>
        <p:txBody>
          <a:bodyPr/>
          <a:lstStyle/>
          <a:p>
            <a:r>
              <a:rPr lang="en-AU" dirty="0"/>
              <a:t>Notes (6/7)</a:t>
            </a:r>
          </a:p>
        </p:txBody>
      </p:sp>
      <p:sp>
        <p:nvSpPr>
          <p:cNvPr id="3" name="Content Placeholder 2">
            <a:extLst>
              <a:ext uri="{FF2B5EF4-FFF2-40B4-BE49-F238E27FC236}">
                <a16:creationId xmlns:a16="http://schemas.microsoft.com/office/drawing/2014/main" id="{E7A9644E-4F3B-4526-B87A-D1857C7D38E6}"/>
              </a:ext>
            </a:extLst>
          </p:cNvPr>
          <p:cNvSpPr>
            <a:spLocks noGrp="1"/>
          </p:cNvSpPr>
          <p:nvPr>
            <p:ph idx="1"/>
          </p:nvPr>
        </p:nvSpPr>
        <p:spPr/>
        <p:txBody>
          <a:bodyPr>
            <a:normAutofit/>
          </a:bodyPr>
          <a:lstStyle/>
          <a:p>
            <a:pPr>
              <a:lnSpc>
                <a:spcPct val="150000"/>
              </a:lnSpc>
            </a:pPr>
            <a:r>
              <a:rPr lang="en-AU" sz="1600" dirty="0"/>
              <a:t>AEMO confirmed that based on the current approach, a rollback decision would affect both B2B and B2M.</a:t>
            </a:r>
          </a:p>
          <a:p>
            <a:pPr>
              <a:lnSpc>
                <a:spcPct val="150000"/>
              </a:lnSpc>
            </a:pPr>
            <a:r>
              <a:rPr lang="en-AU" sz="1600" b="1" dirty="0">
                <a:solidFill>
                  <a:srgbClr val="FF0000"/>
                </a:solidFill>
              </a:rPr>
              <a:t>Action 1.6.1: </a:t>
            </a:r>
            <a:r>
              <a:rPr lang="en-AU" sz="1600" dirty="0"/>
              <a:t>CUFG to inform AEMO if able to take part in PVM</a:t>
            </a:r>
          </a:p>
          <a:p>
            <a:pPr>
              <a:lnSpc>
                <a:spcPct val="150000"/>
              </a:lnSpc>
            </a:pPr>
            <a:r>
              <a:rPr lang="en-AU" sz="1600" b="1" dirty="0">
                <a:solidFill>
                  <a:srgbClr val="FF0000"/>
                </a:solidFill>
              </a:rPr>
              <a:t>Action 1.6.2:</a:t>
            </a:r>
            <a:r>
              <a:rPr lang="en-AU" sz="1600" b="1" dirty="0"/>
              <a:t> </a:t>
            </a:r>
            <a:r>
              <a:rPr lang="en-AU" sz="1600" dirty="0"/>
              <a:t>CUFG to inform AEMO if they intend to transition to B2M API, or RM39 schema at the go-live.</a:t>
            </a:r>
          </a:p>
          <a:p>
            <a:pPr>
              <a:lnSpc>
                <a:spcPct val="150000"/>
              </a:lnSpc>
            </a:pPr>
            <a:endParaRPr lang="en-AU" sz="1600" dirty="0"/>
          </a:p>
          <a:p>
            <a:pPr>
              <a:lnSpc>
                <a:spcPct val="150000"/>
              </a:lnSpc>
            </a:pPr>
            <a:endParaRPr lang="en-AU" sz="1600" dirty="0">
              <a:highlight>
                <a:srgbClr val="FFFF00"/>
              </a:highlight>
            </a:endParaRPr>
          </a:p>
        </p:txBody>
      </p:sp>
      <p:sp>
        <p:nvSpPr>
          <p:cNvPr id="4" name="Slide Number Placeholder 3">
            <a:extLst>
              <a:ext uri="{FF2B5EF4-FFF2-40B4-BE49-F238E27FC236}">
                <a16:creationId xmlns:a16="http://schemas.microsoft.com/office/drawing/2014/main" id="{2A0A7E66-DD54-454E-B9CA-46835234F642}"/>
              </a:ext>
            </a:extLst>
          </p:cNvPr>
          <p:cNvSpPr>
            <a:spLocks noGrp="1"/>
          </p:cNvSpPr>
          <p:nvPr>
            <p:ph type="sldNum" sz="quarter" idx="12"/>
          </p:nvPr>
        </p:nvSpPr>
        <p:spPr/>
        <p:txBody>
          <a:bodyPr/>
          <a:lstStyle/>
          <a:p>
            <a:fld id="{4EC81F68-4976-451A-B2E9-79BCBD2F70CC}" type="slidenum">
              <a:rPr lang="en-AU" smtClean="0"/>
              <a:t>17</a:t>
            </a:fld>
            <a:endParaRPr lang="en-AU"/>
          </a:p>
        </p:txBody>
      </p:sp>
    </p:spTree>
    <p:extLst>
      <p:ext uri="{BB962C8B-B14F-4D97-AF65-F5344CB8AC3E}">
        <p14:creationId xmlns:p14="http://schemas.microsoft.com/office/powerpoint/2010/main" val="412874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a:xfrm>
            <a:off x="206546" y="150494"/>
            <a:ext cx="9274337" cy="1310695"/>
          </a:xfrm>
        </p:spPr>
        <p:txBody>
          <a:bodyPr>
            <a:normAutofit/>
          </a:bodyPr>
          <a:lstStyle/>
          <a:p>
            <a:r>
              <a:rPr lang="en-AU" sz="3600" dirty="0"/>
              <a:t>Development timeline</a:t>
            </a:r>
            <a:endParaRPr lang="en-AU" sz="3600" dirty="0">
              <a:highlight>
                <a:srgbClr val="FFFF00"/>
              </a:highlight>
            </a:endParaRPr>
          </a:p>
        </p:txBody>
      </p:sp>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p:txBody>
          <a:bodyPr/>
          <a:lstStyle/>
          <a:p>
            <a:pPr defTabSz="727510"/>
            <a:fld id="{4EC81F68-4976-451A-B2E9-79BCBD2F70CC}" type="slidenum">
              <a:rPr lang="en-AU">
                <a:solidFill>
                  <a:srgbClr val="222324">
                    <a:tint val="75000"/>
                  </a:srgbClr>
                </a:solidFill>
                <a:latin typeface="Segoe UI Semilight"/>
              </a:rPr>
              <a:pPr defTabSz="727510"/>
              <a:t>18</a:t>
            </a:fld>
            <a:endParaRPr lang="en-AU">
              <a:solidFill>
                <a:srgbClr val="222324">
                  <a:tint val="75000"/>
                </a:srgbClr>
              </a:solidFill>
              <a:latin typeface="Segoe UI Semilight"/>
            </a:endParaRPr>
          </a:p>
        </p:txBody>
      </p:sp>
      <p:grpSp>
        <p:nvGrpSpPr>
          <p:cNvPr id="3" name="Group 2">
            <a:extLst>
              <a:ext uri="{FF2B5EF4-FFF2-40B4-BE49-F238E27FC236}">
                <a16:creationId xmlns:a16="http://schemas.microsoft.com/office/drawing/2014/main" id="{0826D46A-9ABA-4BBF-9009-9C4CA5541D77}"/>
              </a:ext>
            </a:extLst>
          </p:cNvPr>
          <p:cNvGrpSpPr/>
          <p:nvPr/>
        </p:nvGrpSpPr>
        <p:grpSpPr>
          <a:xfrm>
            <a:off x="1457154" y="1672501"/>
            <a:ext cx="7127874" cy="860916"/>
            <a:chOff x="1457154" y="1672500"/>
            <a:chExt cx="7127874" cy="1084459"/>
          </a:xfrm>
        </p:grpSpPr>
        <p:sp>
          <p:nvSpPr>
            <p:cNvPr id="5" name="Freeform: Shape 4">
              <a:extLst>
                <a:ext uri="{FF2B5EF4-FFF2-40B4-BE49-F238E27FC236}">
                  <a16:creationId xmlns:a16="http://schemas.microsoft.com/office/drawing/2014/main" id="{C3BB5ABE-0C03-42CC-83D0-499C483036B9}"/>
                </a:ext>
              </a:extLst>
            </p:cNvPr>
            <p:cNvSpPr/>
            <p:nvPr/>
          </p:nvSpPr>
          <p:spPr>
            <a:xfrm>
              <a:off x="1457154" y="16725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Early engagement</a:t>
              </a:r>
            </a:p>
          </p:txBody>
        </p:sp>
        <p:sp>
          <p:nvSpPr>
            <p:cNvPr id="7" name="Freeform: Shape 6">
              <a:extLst>
                <a:ext uri="{FF2B5EF4-FFF2-40B4-BE49-F238E27FC236}">
                  <a16:creationId xmlns:a16="http://schemas.microsoft.com/office/drawing/2014/main" id="{5EBCCC81-8E64-465B-8744-D3D86CD442A1}"/>
                </a:ext>
              </a:extLst>
            </p:cNvPr>
            <p:cNvSpPr/>
            <p:nvPr/>
          </p:nvSpPr>
          <p:spPr>
            <a:xfrm>
              <a:off x="2255739" y="16725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a:solidFill>
              <a:schemeClr val="bg2">
                <a:lumMod val="90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8" rIns="43818" bIns="43820" numCol="1" spcCol="1270" anchor="ctr" anchorCtr="0">
              <a:noAutofit/>
            </a:bodyPr>
            <a:lstStyle/>
            <a:p>
              <a:pPr marL="114300" lvl="1" indent="-114300" algn="l" defTabSz="533400">
                <a:lnSpc>
                  <a:spcPct val="90000"/>
                </a:lnSpc>
                <a:spcBef>
                  <a:spcPct val="0"/>
                </a:spcBef>
                <a:spcAft>
                  <a:spcPct val="15000"/>
                </a:spcAft>
                <a:buNone/>
              </a:pPr>
              <a:r>
                <a:rPr lang="en-AU" sz="1200" kern="1200" dirty="0"/>
                <a:t>AEMO seeks early feedback from RWG:</a:t>
              </a:r>
            </a:p>
            <a:p>
              <a:pPr marL="114300" lvl="1" indent="-114300" defTabSz="533400">
                <a:lnSpc>
                  <a:spcPct val="90000"/>
                </a:lnSpc>
                <a:spcBef>
                  <a:spcPct val="0"/>
                </a:spcBef>
                <a:spcAft>
                  <a:spcPct val="15000"/>
                </a:spcAft>
                <a:buChar char="•"/>
              </a:pPr>
              <a:r>
                <a:rPr lang="en-AU" sz="1200" b="1" dirty="0"/>
                <a:t>31</a:t>
              </a:r>
              <a:r>
                <a:rPr lang="en-AU" sz="1200" b="1" kern="1200" dirty="0"/>
                <a:t> Aug 20</a:t>
              </a:r>
              <a:r>
                <a:rPr lang="en-AU" sz="1200" kern="1200" dirty="0"/>
                <a:t> 	RWG provides feedback on</a:t>
              </a:r>
              <a:r>
                <a:rPr lang="en-AU" sz="1200" dirty="0"/>
                <a:t> </a:t>
              </a:r>
              <a:r>
                <a:rPr lang="en-AU" sz="1200" kern="1200" dirty="0"/>
                <a:t> </a:t>
              </a:r>
              <a:r>
                <a:rPr lang="en-AU" sz="1200" dirty="0"/>
                <a:t>scope and approach to Retail</a:t>
              </a:r>
              <a:r>
                <a:rPr lang="en-AU" sz="1200" kern="1200" dirty="0"/>
                <a:t> go-live plan</a:t>
              </a:r>
              <a:endParaRPr lang="en-AU" sz="1200" kern="1200" dirty="0">
                <a:cs typeface="Segoe UI Semilight"/>
              </a:endParaRPr>
            </a:p>
          </p:txBody>
        </p:sp>
      </p:grpSp>
      <p:sp>
        <p:nvSpPr>
          <p:cNvPr id="8" name="Freeform: Shape 7">
            <a:extLst>
              <a:ext uri="{FF2B5EF4-FFF2-40B4-BE49-F238E27FC236}">
                <a16:creationId xmlns:a16="http://schemas.microsoft.com/office/drawing/2014/main" id="{C62AC4F5-1F80-4B9F-B60B-EF0A2F4A80FB}"/>
              </a:ext>
            </a:extLst>
          </p:cNvPr>
          <p:cNvSpPr/>
          <p:nvPr/>
        </p:nvSpPr>
        <p:spPr>
          <a:xfrm>
            <a:off x="1457154" y="2353603"/>
            <a:ext cx="798586" cy="860916"/>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First draft</a:t>
            </a:r>
          </a:p>
        </p:txBody>
      </p:sp>
      <p:sp>
        <p:nvSpPr>
          <p:cNvPr id="9" name="Freeform: Shape 8">
            <a:extLst>
              <a:ext uri="{FF2B5EF4-FFF2-40B4-BE49-F238E27FC236}">
                <a16:creationId xmlns:a16="http://schemas.microsoft.com/office/drawing/2014/main" id="{758581DA-9673-4234-AF7E-C4F90DCBEF76}"/>
              </a:ext>
            </a:extLst>
          </p:cNvPr>
          <p:cNvSpPr/>
          <p:nvPr/>
        </p:nvSpPr>
        <p:spPr>
          <a:xfrm>
            <a:off x="2255739" y="2353605"/>
            <a:ext cx="6329289" cy="559594"/>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a:solidFill>
            <a:srgbClr val="C8D6DA"/>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8" rIns="43818" bIns="43820" numCol="1" spcCol="1270" anchor="ctr" anchorCtr="0">
            <a:noAutofit/>
          </a:bodyPr>
          <a:lstStyle/>
          <a:p>
            <a:pPr marL="114300" lvl="1" indent="-114300" defTabSz="533400">
              <a:lnSpc>
                <a:spcPct val="90000"/>
              </a:lnSpc>
              <a:spcBef>
                <a:spcPct val="0"/>
              </a:spcBef>
              <a:spcAft>
                <a:spcPct val="15000"/>
              </a:spcAft>
              <a:buChar char="•"/>
            </a:pPr>
            <a:r>
              <a:rPr lang="en-AU" sz="1200" b="1" dirty="0"/>
              <a:t>9</a:t>
            </a:r>
            <a:r>
              <a:rPr lang="en-AU" sz="1200" b="1" kern="1200" dirty="0"/>
              <a:t> Oct 20</a:t>
            </a:r>
            <a:r>
              <a:rPr lang="en-AU" sz="1200" kern="1200" dirty="0"/>
              <a:t> 	AEMO publishes first draft of plan</a:t>
            </a:r>
            <a:r>
              <a:rPr lang="en-AU" sz="1200" dirty="0"/>
              <a:t> for review</a:t>
            </a:r>
            <a:endParaRPr lang="en-AU" sz="1200" kern="1200" dirty="0"/>
          </a:p>
        </p:txBody>
      </p:sp>
      <p:grpSp>
        <p:nvGrpSpPr>
          <p:cNvPr id="19" name="Group 18">
            <a:extLst>
              <a:ext uri="{FF2B5EF4-FFF2-40B4-BE49-F238E27FC236}">
                <a16:creationId xmlns:a16="http://schemas.microsoft.com/office/drawing/2014/main" id="{88B2B2B0-9C92-4516-B613-372C9D4EF464}"/>
              </a:ext>
            </a:extLst>
          </p:cNvPr>
          <p:cNvGrpSpPr/>
          <p:nvPr/>
        </p:nvGrpSpPr>
        <p:grpSpPr>
          <a:xfrm>
            <a:off x="1457154" y="3034705"/>
            <a:ext cx="7127874" cy="860916"/>
            <a:chOff x="1457154" y="3559461"/>
            <a:chExt cx="7127874" cy="1084459"/>
          </a:xfrm>
        </p:grpSpPr>
        <p:sp>
          <p:nvSpPr>
            <p:cNvPr id="10" name="Freeform: Shape 9">
              <a:extLst>
                <a:ext uri="{FF2B5EF4-FFF2-40B4-BE49-F238E27FC236}">
                  <a16:creationId xmlns:a16="http://schemas.microsoft.com/office/drawing/2014/main" id="{7739DD69-38AA-46AA-A2EA-DFEC09EED59F}"/>
                </a:ext>
              </a:extLst>
            </p:cNvPr>
            <p:cNvSpPr/>
            <p:nvPr/>
          </p:nvSpPr>
          <p:spPr>
            <a:xfrm>
              <a:off x="1457154" y="3559461"/>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Cutover Focus Group </a:t>
              </a:r>
            </a:p>
          </p:txBody>
        </p:sp>
        <p:sp>
          <p:nvSpPr>
            <p:cNvPr id="11" name="Freeform: Shape 10">
              <a:extLst>
                <a:ext uri="{FF2B5EF4-FFF2-40B4-BE49-F238E27FC236}">
                  <a16:creationId xmlns:a16="http://schemas.microsoft.com/office/drawing/2014/main" id="{6E7C570E-4924-4BAA-8D54-169F4619AE0B}"/>
                </a:ext>
              </a:extLst>
            </p:cNvPr>
            <p:cNvSpPr/>
            <p:nvPr/>
          </p:nvSpPr>
          <p:spPr>
            <a:xfrm>
              <a:off x="2255739" y="3559463"/>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8" rIns="43818" bIns="43820" numCol="1" spcCol="1270" anchor="ctr" anchorCtr="0">
              <a:noAutofit/>
            </a:bodyPr>
            <a:lstStyle/>
            <a:p>
              <a:pPr marL="114300" lvl="1" indent="-114300" algn="l" defTabSz="533400">
                <a:lnSpc>
                  <a:spcPct val="90000"/>
                </a:lnSpc>
                <a:spcBef>
                  <a:spcPct val="0"/>
                </a:spcBef>
                <a:spcAft>
                  <a:spcPct val="15000"/>
                </a:spcAft>
                <a:buChar char="•"/>
              </a:pPr>
              <a:r>
                <a:rPr lang="en-AU" sz="1200" b="1" kern="1200"/>
                <a:t>16 October</a:t>
              </a:r>
              <a:r>
                <a:rPr lang="en-AU" sz="1200" kern="1200"/>
                <a:t> 	First Cutover Focus Group to discuss plan</a:t>
              </a:r>
            </a:p>
          </p:txBody>
        </p:sp>
      </p:grpSp>
      <p:grpSp>
        <p:nvGrpSpPr>
          <p:cNvPr id="20" name="Group 19">
            <a:extLst>
              <a:ext uri="{FF2B5EF4-FFF2-40B4-BE49-F238E27FC236}">
                <a16:creationId xmlns:a16="http://schemas.microsoft.com/office/drawing/2014/main" id="{9A6F5CC7-65A3-47E1-8BFE-2169D711ED29}"/>
              </a:ext>
            </a:extLst>
          </p:cNvPr>
          <p:cNvGrpSpPr/>
          <p:nvPr/>
        </p:nvGrpSpPr>
        <p:grpSpPr>
          <a:xfrm>
            <a:off x="1457154" y="3715807"/>
            <a:ext cx="7127874" cy="860916"/>
            <a:chOff x="1457154" y="4502943"/>
            <a:chExt cx="7127874" cy="1084459"/>
          </a:xfrm>
        </p:grpSpPr>
        <p:sp>
          <p:nvSpPr>
            <p:cNvPr id="12" name="Freeform: Shape 11">
              <a:extLst>
                <a:ext uri="{FF2B5EF4-FFF2-40B4-BE49-F238E27FC236}">
                  <a16:creationId xmlns:a16="http://schemas.microsoft.com/office/drawing/2014/main" id="{B30C3A9A-DA5A-40EB-BF53-51534CB2AA8B}"/>
                </a:ext>
              </a:extLst>
            </p:cNvPr>
            <p:cNvSpPr/>
            <p:nvPr/>
          </p:nvSpPr>
          <p:spPr>
            <a:xfrm>
              <a:off x="1457154" y="4502943"/>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a:t>Feedback deadline</a:t>
              </a:r>
              <a:endParaRPr lang="en-AU" sz="1000" kern="1200"/>
            </a:p>
          </p:txBody>
        </p:sp>
        <p:sp>
          <p:nvSpPr>
            <p:cNvPr id="13" name="Freeform: Shape 12">
              <a:extLst>
                <a:ext uri="{FF2B5EF4-FFF2-40B4-BE49-F238E27FC236}">
                  <a16:creationId xmlns:a16="http://schemas.microsoft.com/office/drawing/2014/main" id="{352CDDAD-34BC-497F-9B11-A4B03FC92DC7}"/>
                </a:ext>
              </a:extLst>
            </p:cNvPr>
            <p:cNvSpPr/>
            <p:nvPr/>
          </p:nvSpPr>
          <p:spPr>
            <a:xfrm>
              <a:off x="2255739" y="4502944"/>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algn="l" defTabSz="533400">
                <a:lnSpc>
                  <a:spcPct val="90000"/>
                </a:lnSpc>
                <a:spcBef>
                  <a:spcPct val="0"/>
                </a:spcBef>
                <a:spcAft>
                  <a:spcPct val="15000"/>
                </a:spcAft>
                <a:buChar char="•"/>
              </a:pPr>
              <a:r>
                <a:rPr lang="en-AU" sz="1200" b="1" kern="1200"/>
                <a:t>23 Oct 20</a:t>
              </a:r>
              <a:r>
                <a:rPr lang="en-AU" sz="1200" kern="1200"/>
                <a:t> 	</a:t>
              </a:r>
              <a:r>
                <a:rPr lang="en-AU" sz="1200"/>
                <a:t>Deadline for industry to provide feedback on first draft plan</a:t>
              </a:r>
              <a:endParaRPr lang="en-AU" sz="1200" kern="1200"/>
            </a:p>
          </p:txBody>
        </p:sp>
      </p:grpSp>
      <p:grpSp>
        <p:nvGrpSpPr>
          <p:cNvPr id="21" name="Group 20">
            <a:extLst>
              <a:ext uri="{FF2B5EF4-FFF2-40B4-BE49-F238E27FC236}">
                <a16:creationId xmlns:a16="http://schemas.microsoft.com/office/drawing/2014/main" id="{BD0430EA-549B-409F-9615-9F8595E304F3}"/>
              </a:ext>
            </a:extLst>
          </p:cNvPr>
          <p:cNvGrpSpPr/>
          <p:nvPr/>
        </p:nvGrpSpPr>
        <p:grpSpPr>
          <a:xfrm>
            <a:off x="1457154" y="4396909"/>
            <a:ext cx="7127874" cy="860916"/>
            <a:chOff x="1457154" y="5446422"/>
            <a:chExt cx="7127874" cy="1084459"/>
          </a:xfrm>
        </p:grpSpPr>
        <p:sp>
          <p:nvSpPr>
            <p:cNvPr id="14" name="Freeform: Shape 13">
              <a:extLst>
                <a:ext uri="{FF2B5EF4-FFF2-40B4-BE49-F238E27FC236}">
                  <a16:creationId xmlns:a16="http://schemas.microsoft.com/office/drawing/2014/main" id="{0EBCC5F5-9511-44EF-BD7C-ABFD12063385}"/>
                </a:ext>
              </a:extLst>
            </p:cNvPr>
            <p:cNvSpPr/>
            <p:nvPr/>
          </p:nvSpPr>
          <p:spPr>
            <a:xfrm>
              <a:off x="1457154" y="5446422"/>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Second draft</a:t>
              </a:r>
            </a:p>
          </p:txBody>
        </p:sp>
        <p:sp>
          <p:nvSpPr>
            <p:cNvPr id="15" name="Freeform: Shape 14">
              <a:extLst>
                <a:ext uri="{FF2B5EF4-FFF2-40B4-BE49-F238E27FC236}">
                  <a16:creationId xmlns:a16="http://schemas.microsoft.com/office/drawing/2014/main" id="{C0CEB6DE-DAE3-46F9-A3E5-3F1EE48159E7}"/>
                </a:ext>
              </a:extLst>
            </p:cNvPr>
            <p:cNvSpPr/>
            <p:nvPr/>
          </p:nvSpPr>
          <p:spPr>
            <a:xfrm>
              <a:off x="2255739" y="5446423"/>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defTabSz="533400">
                <a:lnSpc>
                  <a:spcPct val="90000"/>
                </a:lnSpc>
                <a:spcBef>
                  <a:spcPct val="0"/>
                </a:spcBef>
                <a:spcAft>
                  <a:spcPct val="15000"/>
                </a:spcAft>
                <a:buChar char="•"/>
              </a:pPr>
              <a:r>
                <a:rPr lang="en-AU" sz="1200" b="1"/>
                <a:t>6</a:t>
              </a:r>
              <a:r>
                <a:rPr lang="en-AU" sz="1200" b="1" kern="1200"/>
                <a:t> Nov 20</a:t>
              </a:r>
              <a:r>
                <a:rPr lang="en-AU" sz="1200" kern="1200"/>
                <a:t> 	</a:t>
              </a:r>
              <a:r>
                <a:rPr lang="en-AU" sz="1200"/>
                <a:t>AEMO publishes second draft of plan</a:t>
              </a:r>
            </a:p>
          </p:txBody>
        </p:sp>
      </p:grpSp>
      <p:grpSp>
        <p:nvGrpSpPr>
          <p:cNvPr id="22" name="Group 21">
            <a:extLst>
              <a:ext uri="{FF2B5EF4-FFF2-40B4-BE49-F238E27FC236}">
                <a16:creationId xmlns:a16="http://schemas.microsoft.com/office/drawing/2014/main" id="{E7ECF625-7B22-4A93-A595-93E71F90236C}"/>
              </a:ext>
            </a:extLst>
          </p:cNvPr>
          <p:cNvGrpSpPr/>
          <p:nvPr/>
        </p:nvGrpSpPr>
        <p:grpSpPr>
          <a:xfrm>
            <a:off x="1457154" y="5078011"/>
            <a:ext cx="7127874" cy="860916"/>
            <a:chOff x="1457154" y="6389900"/>
            <a:chExt cx="7127874" cy="1084459"/>
          </a:xfrm>
        </p:grpSpPr>
        <p:sp>
          <p:nvSpPr>
            <p:cNvPr id="16" name="Freeform: Shape 15">
              <a:extLst>
                <a:ext uri="{FF2B5EF4-FFF2-40B4-BE49-F238E27FC236}">
                  <a16:creationId xmlns:a16="http://schemas.microsoft.com/office/drawing/2014/main" id="{B51F220F-11E4-4A55-87FE-F321D29ECF53}"/>
                </a:ext>
              </a:extLst>
            </p:cNvPr>
            <p:cNvSpPr/>
            <p:nvPr/>
          </p:nvSpPr>
          <p:spPr>
            <a:xfrm>
              <a:off x="1457154" y="63899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Feedback deadline</a:t>
              </a:r>
            </a:p>
          </p:txBody>
        </p:sp>
        <p:sp>
          <p:nvSpPr>
            <p:cNvPr id="17" name="Freeform: Shape 16">
              <a:extLst>
                <a:ext uri="{FF2B5EF4-FFF2-40B4-BE49-F238E27FC236}">
                  <a16:creationId xmlns:a16="http://schemas.microsoft.com/office/drawing/2014/main" id="{F41C9894-2BE9-485F-9079-8DCDDD080A20}"/>
                </a:ext>
              </a:extLst>
            </p:cNvPr>
            <p:cNvSpPr/>
            <p:nvPr/>
          </p:nvSpPr>
          <p:spPr>
            <a:xfrm>
              <a:off x="2255739" y="63899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defTabSz="533400">
                <a:lnSpc>
                  <a:spcPct val="90000"/>
                </a:lnSpc>
                <a:spcBef>
                  <a:spcPct val="0"/>
                </a:spcBef>
                <a:spcAft>
                  <a:spcPct val="15000"/>
                </a:spcAft>
                <a:buChar char="•"/>
              </a:pPr>
              <a:r>
                <a:rPr lang="en-AU" sz="1200" b="1"/>
                <a:t>20</a:t>
              </a:r>
              <a:r>
                <a:rPr lang="en-AU" sz="1200" b="1" kern="1200"/>
                <a:t> Nov 20</a:t>
              </a:r>
              <a:r>
                <a:rPr lang="en-AU" sz="1200" kern="1200"/>
                <a:t> 	</a:t>
              </a:r>
              <a:r>
                <a:rPr lang="en-AU" sz="1200"/>
                <a:t>Deadline for industry to provide feedback on second draft plan</a:t>
              </a:r>
              <a:endParaRPr lang="en-AU" sz="1200" kern="1200"/>
            </a:p>
          </p:txBody>
        </p:sp>
      </p:grpSp>
      <p:grpSp>
        <p:nvGrpSpPr>
          <p:cNvPr id="23" name="Group 22">
            <a:extLst>
              <a:ext uri="{FF2B5EF4-FFF2-40B4-BE49-F238E27FC236}">
                <a16:creationId xmlns:a16="http://schemas.microsoft.com/office/drawing/2014/main" id="{50916D61-DE74-4CC9-A0E4-18BAA8B8BCAB}"/>
              </a:ext>
            </a:extLst>
          </p:cNvPr>
          <p:cNvGrpSpPr/>
          <p:nvPr/>
        </p:nvGrpSpPr>
        <p:grpSpPr>
          <a:xfrm>
            <a:off x="1457154" y="5759113"/>
            <a:ext cx="7127874" cy="860916"/>
            <a:chOff x="1457154" y="6389900"/>
            <a:chExt cx="7127874" cy="1084459"/>
          </a:xfrm>
        </p:grpSpPr>
        <p:sp>
          <p:nvSpPr>
            <p:cNvPr id="24" name="Freeform: Shape 23">
              <a:extLst>
                <a:ext uri="{FF2B5EF4-FFF2-40B4-BE49-F238E27FC236}">
                  <a16:creationId xmlns:a16="http://schemas.microsoft.com/office/drawing/2014/main" id="{DB64A872-9C66-4B1F-AC8F-CB6DCEE414F2}"/>
                </a:ext>
              </a:extLst>
            </p:cNvPr>
            <p:cNvSpPr/>
            <p:nvPr/>
          </p:nvSpPr>
          <p:spPr>
            <a:xfrm>
              <a:off x="1457154" y="63899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Final plan</a:t>
              </a:r>
            </a:p>
          </p:txBody>
        </p:sp>
        <p:sp>
          <p:nvSpPr>
            <p:cNvPr id="25" name="Freeform: Shape 24">
              <a:extLst>
                <a:ext uri="{FF2B5EF4-FFF2-40B4-BE49-F238E27FC236}">
                  <a16:creationId xmlns:a16="http://schemas.microsoft.com/office/drawing/2014/main" id="{56804FF4-90CD-489E-9724-FF8D35ECD395}"/>
                </a:ext>
              </a:extLst>
            </p:cNvPr>
            <p:cNvSpPr/>
            <p:nvPr/>
          </p:nvSpPr>
          <p:spPr>
            <a:xfrm>
              <a:off x="2255739" y="63899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algn="l" defTabSz="533400">
                <a:lnSpc>
                  <a:spcPct val="90000"/>
                </a:lnSpc>
                <a:spcBef>
                  <a:spcPct val="0"/>
                </a:spcBef>
                <a:spcAft>
                  <a:spcPct val="15000"/>
                </a:spcAft>
                <a:buChar char="•"/>
              </a:pPr>
              <a:r>
                <a:rPr lang="en-AU" sz="1200" b="1"/>
                <a:t>4</a:t>
              </a:r>
              <a:r>
                <a:rPr lang="en-AU" sz="1200" b="1" kern="1200"/>
                <a:t> Dec 20</a:t>
              </a:r>
              <a:r>
                <a:rPr lang="en-AU" sz="1200" kern="1200"/>
                <a:t> 	AEMO publishes final paper after considering suggestions and Dress Rehearsal updates</a:t>
              </a:r>
            </a:p>
          </p:txBody>
        </p:sp>
      </p:grpSp>
      <p:grpSp>
        <p:nvGrpSpPr>
          <p:cNvPr id="26" name="Group 25">
            <a:extLst>
              <a:ext uri="{FF2B5EF4-FFF2-40B4-BE49-F238E27FC236}">
                <a16:creationId xmlns:a16="http://schemas.microsoft.com/office/drawing/2014/main" id="{C67D3527-665A-4AB7-B1C6-629CE84BBAEB}"/>
              </a:ext>
            </a:extLst>
          </p:cNvPr>
          <p:cNvGrpSpPr/>
          <p:nvPr/>
        </p:nvGrpSpPr>
        <p:grpSpPr>
          <a:xfrm>
            <a:off x="1457154" y="6440216"/>
            <a:ext cx="7127874" cy="860916"/>
            <a:chOff x="1457154" y="6389900"/>
            <a:chExt cx="7127874" cy="1084459"/>
          </a:xfrm>
        </p:grpSpPr>
        <p:sp>
          <p:nvSpPr>
            <p:cNvPr id="27" name="Freeform: Shape 26">
              <a:extLst>
                <a:ext uri="{FF2B5EF4-FFF2-40B4-BE49-F238E27FC236}">
                  <a16:creationId xmlns:a16="http://schemas.microsoft.com/office/drawing/2014/main" id="{F7ED5A48-0CFC-4B35-B479-69F3117D5DE0}"/>
                </a:ext>
              </a:extLst>
            </p:cNvPr>
            <p:cNvSpPr/>
            <p:nvPr/>
          </p:nvSpPr>
          <p:spPr>
            <a:xfrm>
              <a:off x="1457154" y="63899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Revisions</a:t>
              </a:r>
            </a:p>
          </p:txBody>
        </p:sp>
        <p:sp>
          <p:nvSpPr>
            <p:cNvPr id="28" name="Freeform: Shape 27">
              <a:extLst>
                <a:ext uri="{FF2B5EF4-FFF2-40B4-BE49-F238E27FC236}">
                  <a16:creationId xmlns:a16="http://schemas.microsoft.com/office/drawing/2014/main" id="{39D0487A-C969-4095-A6EC-341BA8F52133}"/>
                </a:ext>
              </a:extLst>
            </p:cNvPr>
            <p:cNvSpPr/>
            <p:nvPr/>
          </p:nvSpPr>
          <p:spPr>
            <a:xfrm>
              <a:off x="2255739" y="63899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algn="l" defTabSz="533400">
                <a:lnSpc>
                  <a:spcPct val="90000"/>
                </a:lnSpc>
                <a:spcBef>
                  <a:spcPct val="0"/>
                </a:spcBef>
                <a:spcAft>
                  <a:spcPct val="15000"/>
                </a:spcAft>
                <a:buChar char="•"/>
              </a:pPr>
              <a:r>
                <a:rPr lang="en-AU" sz="1200" b="1"/>
                <a:t>TBC</a:t>
              </a:r>
              <a:r>
                <a:rPr lang="en-AU" sz="1200" b="1" kern="1200"/>
                <a:t>	</a:t>
              </a:r>
              <a:r>
                <a:rPr lang="en-AU" sz="1200" kern="1200"/>
                <a:t>	AEMO revises plan based on any updates</a:t>
              </a:r>
            </a:p>
          </p:txBody>
        </p:sp>
      </p:grpSp>
      <p:sp>
        <p:nvSpPr>
          <p:cNvPr id="29" name="Arrow: Up-Down 28">
            <a:extLst>
              <a:ext uri="{FF2B5EF4-FFF2-40B4-BE49-F238E27FC236}">
                <a16:creationId xmlns:a16="http://schemas.microsoft.com/office/drawing/2014/main" id="{FFE53A68-A39D-4843-A78C-66F36CC0D300}"/>
              </a:ext>
            </a:extLst>
          </p:cNvPr>
          <p:cNvSpPr/>
          <p:nvPr/>
        </p:nvSpPr>
        <p:spPr>
          <a:xfrm>
            <a:off x="1260204" y="6216599"/>
            <a:ext cx="154745" cy="49427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0736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p:txBody>
          <a:bodyPr>
            <a:normAutofit/>
          </a:bodyPr>
          <a:lstStyle/>
          <a:p>
            <a:r>
              <a:rPr lang="en-AU" sz="3600" dirty="0"/>
              <a:t>Other business</a:t>
            </a:r>
          </a:p>
        </p:txBody>
      </p:sp>
      <p:sp>
        <p:nvSpPr>
          <p:cNvPr id="3" name="Content Placeholder 2">
            <a:extLst>
              <a:ext uri="{FF2B5EF4-FFF2-40B4-BE49-F238E27FC236}">
                <a16:creationId xmlns:a16="http://schemas.microsoft.com/office/drawing/2014/main" id="{D5750AAC-166B-4865-995C-CD8EA67997FD}"/>
              </a:ext>
            </a:extLst>
          </p:cNvPr>
          <p:cNvSpPr>
            <a:spLocks noGrp="1"/>
          </p:cNvSpPr>
          <p:nvPr>
            <p:ph idx="1"/>
          </p:nvPr>
        </p:nvSpPr>
        <p:spPr>
          <a:xfrm>
            <a:off x="471638" y="1614848"/>
            <a:ext cx="9803665" cy="4796544"/>
          </a:xfrm>
        </p:spPr>
        <p:txBody>
          <a:bodyPr vert="horz" lIns="91440" tIns="45720" rIns="91440" bIns="45720" rtlCol="0" anchor="t">
            <a:normAutofit/>
          </a:bodyPr>
          <a:lstStyle/>
          <a:p>
            <a:pPr marL="200025" indent="-200025">
              <a:lnSpc>
                <a:spcPct val="120000"/>
              </a:lnSpc>
              <a:spcBef>
                <a:spcPts val="600"/>
              </a:spcBef>
              <a:spcAft>
                <a:spcPts val="600"/>
              </a:spcAft>
            </a:pPr>
            <a:r>
              <a:rPr lang="en-AU" sz="2400" dirty="0"/>
              <a:t>Are there any other content the CUFG would like to see reflected in the plan? </a:t>
            </a:r>
            <a:endParaRPr lang="en-AU" sz="2400" dirty="0">
              <a:cs typeface="Segoe UI Semilight"/>
            </a:endParaRPr>
          </a:p>
        </p:txBody>
      </p:sp>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p:txBody>
          <a:bodyPr/>
          <a:lstStyle/>
          <a:p>
            <a:fld id="{4EC81F68-4976-451A-B2E9-79BCBD2F70CC}" type="slidenum">
              <a:rPr lang="en-AU" smtClean="0"/>
              <a:t>19</a:t>
            </a:fld>
            <a:endParaRPr lang="en-AU"/>
          </a:p>
        </p:txBody>
      </p:sp>
    </p:spTree>
    <p:extLst>
      <p:ext uri="{BB962C8B-B14F-4D97-AF65-F5344CB8AC3E}">
        <p14:creationId xmlns:p14="http://schemas.microsoft.com/office/powerpoint/2010/main" val="1713176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CDD-DF7D-4A4B-B572-A40146E29ECC}"/>
              </a:ext>
            </a:extLst>
          </p:cNvPr>
          <p:cNvSpPr>
            <a:spLocks noGrp="1"/>
          </p:cNvSpPr>
          <p:nvPr>
            <p:ph type="title"/>
          </p:nvPr>
        </p:nvSpPr>
        <p:spPr/>
        <p:txBody>
          <a:bodyPr/>
          <a:lstStyle/>
          <a:p>
            <a:r>
              <a:rPr lang="en-AU" dirty="0"/>
              <a:t>Notes (7/7)</a:t>
            </a:r>
          </a:p>
        </p:txBody>
      </p:sp>
      <p:sp>
        <p:nvSpPr>
          <p:cNvPr id="3" name="Content Placeholder 2">
            <a:extLst>
              <a:ext uri="{FF2B5EF4-FFF2-40B4-BE49-F238E27FC236}">
                <a16:creationId xmlns:a16="http://schemas.microsoft.com/office/drawing/2014/main" id="{E7A9644E-4F3B-4526-B87A-D1857C7D38E6}"/>
              </a:ext>
            </a:extLst>
          </p:cNvPr>
          <p:cNvSpPr>
            <a:spLocks noGrp="1"/>
          </p:cNvSpPr>
          <p:nvPr>
            <p:ph idx="1"/>
          </p:nvPr>
        </p:nvSpPr>
        <p:spPr/>
        <p:txBody>
          <a:bodyPr>
            <a:normAutofit/>
          </a:bodyPr>
          <a:lstStyle/>
          <a:p>
            <a:pPr>
              <a:lnSpc>
                <a:spcPct val="150000"/>
              </a:lnSpc>
            </a:pPr>
            <a:r>
              <a:rPr lang="en-AU" sz="1800" dirty="0"/>
              <a:t>AEMO noted that it is not mandatory to for participants to use B2M APIs after the retail go-live, and FTP will still be supported. Participants can also choose to remain on the R35 schema instead of upgrading to the RM39 schema unless participants plan to utilise the new reporting functionality.</a:t>
            </a:r>
          </a:p>
          <a:p>
            <a:pPr>
              <a:lnSpc>
                <a:spcPct val="150000"/>
              </a:lnSpc>
            </a:pPr>
            <a:r>
              <a:rPr lang="en-AU" sz="1800" dirty="0"/>
              <a:t>VPXP is only used for the VICTOUS process, all other transactions are sent to NEMMCO. The new MDM will not process any data from VPXP after the retail platform go-live. Participants currently sending data to VPXP should send it to NEMMCO after go-live.</a:t>
            </a:r>
          </a:p>
          <a:p>
            <a:pPr>
              <a:lnSpc>
                <a:spcPct val="150000"/>
              </a:lnSpc>
            </a:pPr>
            <a:r>
              <a:rPr lang="en-AU" sz="1800" b="1" dirty="0">
                <a:solidFill>
                  <a:srgbClr val="FF0000"/>
                </a:solidFill>
              </a:rPr>
              <a:t>Action 1.7.1: </a:t>
            </a:r>
            <a:r>
              <a:rPr lang="en-AU" sz="1800" dirty="0"/>
              <a:t>AEMO to confirm definition of ‘current’ schema once AEMO moves to RM39.</a:t>
            </a:r>
          </a:p>
          <a:p>
            <a:pPr>
              <a:lnSpc>
                <a:spcPct val="150000"/>
              </a:lnSpc>
            </a:pPr>
            <a:endParaRPr lang="en-AU" sz="1800" dirty="0"/>
          </a:p>
          <a:p>
            <a:pPr>
              <a:lnSpc>
                <a:spcPct val="150000"/>
              </a:lnSpc>
            </a:pPr>
            <a:endParaRPr lang="en-AU" sz="1800" dirty="0">
              <a:highlight>
                <a:srgbClr val="FFFF00"/>
              </a:highlight>
            </a:endParaRPr>
          </a:p>
        </p:txBody>
      </p:sp>
      <p:sp>
        <p:nvSpPr>
          <p:cNvPr id="4" name="Slide Number Placeholder 3">
            <a:extLst>
              <a:ext uri="{FF2B5EF4-FFF2-40B4-BE49-F238E27FC236}">
                <a16:creationId xmlns:a16="http://schemas.microsoft.com/office/drawing/2014/main" id="{2A0A7E66-DD54-454E-B9CA-46835234F642}"/>
              </a:ext>
            </a:extLst>
          </p:cNvPr>
          <p:cNvSpPr>
            <a:spLocks noGrp="1"/>
          </p:cNvSpPr>
          <p:nvPr>
            <p:ph type="sldNum" sz="quarter" idx="12"/>
          </p:nvPr>
        </p:nvSpPr>
        <p:spPr/>
        <p:txBody>
          <a:bodyPr/>
          <a:lstStyle/>
          <a:p>
            <a:fld id="{4EC81F68-4976-451A-B2E9-79BCBD2F70CC}" type="slidenum">
              <a:rPr lang="en-AU" smtClean="0"/>
              <a:t>20</a:t>
            </a:fld>
            <a:endParaRPr lang="en-AU"/>
          </a:p>
        </p:txBody>
      </p:sp>
    </p:spTree>
    <p:extLst>
      <p:ext uri="{BB962C8B-B14F-4D97-AF65-F5344CB8AC3E}">
        <p14:creationId xmlns:p14="http://schemas.microsoft.com/office/powerpoint/2010/main" val="2241330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p:txBody>
          <a:bodyPr>
            <a:normAutofit/>
          </a:bodyPr>
          <a:lstStyle/>
          <a:p>
            <a:r>
              <a:rPr lang="en-AU" sz="3600" dirty="0"/>
              <a:t>Next steps</a:t>
            </a:r>
          </a:p>
        </p:txBody>
      </p:sp>
      <p:sp>
        <p:nvSpPr>
          <p:cNvPr id="3" name="Content Placeholder 2">
            <a:extLst>
              <a:ext uri="{FF2B5EF4-FFF2-40B4-BE49-F238E27FC236}">
                <a16:creationId xmlns:a16="http://schemas.microsoft.com/office/drawing/2014/main" id="{D5750AAC-166B-4865-995C-CD8EA67997FD}"/>
              </a:ext>
            </a:extLst>
          </p:cNvPr>
          <p:cNvSpPr>
            <a:spLocks noGrp="1"/>
          </p:cNvSpPr>
          <p:nvPr>
            <p:ph idx="1"/>
          </p:nvPr>
        </p:nvSpPr>
        <p:spPr>
          <a:xfrm>
            <a:off x="471638" y="1614848"/>
            <a:ext cx="9803665" cy="4796544"/>
          </a:xfrm>
        </p:spPr>
        <p:txBody>
          <a:bodyPr vert="horz" lIns="91440" tIns="45720" rIns="91440" bIns="45720" rtlCol="0" anchor="t">
            <a:normAutofit/>
          </a:bodyPr>
          <a:lstStyle/>
          <a:p>
            <a:pPr marL="601345" lvl="1" indent="-200025">
              <a:lnSpc>
                <a:spcPct val="120000"/>
              </a:lnSpc>
              <a:spcBef>
                <a:spcPts val="600"/>
              </a:spcBef>
              <a:spcAft>
                <a:spcPts val="600"/>
              </a:spcAft>
            </a:pPr>
            <a:endParaRPr lang="en-AU" sz="7200" dirty="0">
              <a:cs typeface="Segoe UI Semilight"/>
            </a:endParaRPr>
          </a:p>
          <a:p>
            <a:pPr marL="200025" indent="-200025"/>
            <a:endParaRPr lang="en-AU" dirty="0">
              <a:cs typeface="Segoe UI Semilight"/>
            </a:endParaRPr>
          </a:p>
        </p:txBody>
      </p:sp>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p:txBody>
          <a:bodyPr/>
          <a:lstStyle/>
          <a:p>
            <a:fld id="{4EC81F68-4976-451A-B2E9-79BCBD2F70CC}" type="slidenum">
              <a:rPr lang="en-AU" smtClean="0"/>
              <a:t>21</a:t>
            </a:fld>
            <a:endParaRPr lang="en-AU"/>
          </a:p>
        </p:txBody>
      </p:sp>
      <p:sp>
        <p:nvSpPr>
          <p:cNvPr id="5" name="Content Placeholder 2">
            <a:extLst>
              <a:ext uri="{FF2B5EF4-FFF2-40B4-BE49-F238E27FC236}">
                <a16:creationId xmlns:a16="http://schemas.microsoft.com/office/drawing/2014/main" id="{33898FDB-8644-4D56-A449-D7513DDCD62E}"/>
              </a:ext>
            </a:extLst>
          </p:cNvPr>
          <p:cNvSpPr txBox="1">
            <a:spLocks/>
          </p:cNvSpPr>
          <p:nvPr/>
        </p:nvSpPr>
        <p:spPr>
          <a:xfrm>
            <a:off x="624038" y="1767248"/>
            <a:ext cx="9803665" cy="4796544"/>
          </a:xfrm>
          <a:prstGeom prst="rect">
            <a:avLst/>
          </a:prstGeom>
        </p:spPr>
        <p:txBody>
          <a:bodyPr vert="horz" lIns="91440" tIns="45720" rIns="91440" bIns="45720"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00025" indent="-200025">
              <a:lnSpc>
                <a:spcPct val="150000"/>
              </a:lnSpc>
              <a:spcBef>
                <a:spcPts val="600"/>
              </a:spcBef>
              <a:spcAft>
                <a:spcPts val="600"/>
              </a:spcAft>
            </a:pPr>
            <a:r>
              <a:rPr lang="en-AU" sz="2400" dirty="0"/>
              <a:t>Participants to provide feedback on Retail platform industry go-live plan by Friday 23 October </a:t>
            </a:r>
          </a:p>
          <a:p>
            <a:pPr marL="200025" indent="-200025">
              <a:lnSpc>
                <a:spcPct val="150000"/>
              </a:lnSpc>
              <a:spcBef>
                <a:spcPts val="600"/>
              </a:spcBef>
              <a:spcAft>
                <a:spcPts val="600"/>
              </a:spcAft>
            </a:pPr>
            <a:r>
              <a:rPr lang="en-AU" sz="2400" dirty="0">
                <a:cs typeface="Segoe UI Semilight"/>
              </a:rPr>
              <a:t>AEMO to circulate example list of PVM transactions for feedback</a:t>
            </a:r>
          </a:p>
          <a:p>
            <a:pPr marL="200025" indent="-200025">
              <a:lnSpc>
                <a:spcPct val="150000"/>
              </a:lnSpc>
              <a:spcBef>
                <a:spcPts val="600"/>
              </a:spcBef>
              <a:spcAft>
                <a:spcPts val="600"/>
              </a:spcAft>
            </a:pPr>
            <a:r>
              <a:rPr lang="en-AU" sz="2400" dirty="0">
                <a:cs typeface="Segoe UI Semilight"/>
              </a:rPr>
              <a:t>Participants to inform AEMO if able to take part in PVM</a:t>
            </a:r>
          </a:p>
          <a:p>
            <a:pPr marL="200025" indent="-200025">
              <a:lnSpc>
                <a:spcPct val="150000"/>
              </a:lnSpc>
            </a:pPr>
            <a:endParaRPr lang="en-AU" sz="1000" dirty="0">
              <a:cs typeface="Segoe UI Semilight"/>
            </a:endParaRPr>
          </a:p>
        </p:txBody>
      </p:sp>
    </p:spTree>
    <p:extLst>
      <p:ext uri="{BB962C8B-B14F-4D97-AF65-F5344CB8AC3E}">
        <p14:creationId xmlns:p14="http://schemas.microsoft.com/office/powerpoint/2010/main" val="2580529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22</a:t>
            </a:fld>
            <a:endParaRPr lang="en-AU"/>
          </a:p>
        </p:txBody>
      </p:sp>
    </p:spTree>
    <p:extLst>
      <p:ext uri="{BB962C8B-B14F-4D97-AF65-F5344CB8AC3E}">
        <p14:creationId xmlns:p14="http://schemas.microsoft.com/office/powerpoint/2010/main" val="1885692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p:txBody>
          <a:bodyPr>
            <a:normAutofit/>
          </a:bodyPr>
          <a:lstStyle/>
          <a:p>
            <a:r>
              <a:rPr lang="en-AU" sz="3600" dirty="0"/>
              <a:t>Consolidated meeting actions</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667046068"/>
              </p:ext>
            </p:extLst>
          </p:nvPr>
        </p:nvGraphicFramePr>
        <p:xfrm>
          <a:off x="291401" y="1655763"/>
          <a:ext cx="10170569" cy="2891773"/>
        </p:xfrm>
        <a:graphic>
          <a:graphicData uri="http://schemas.openxmlformats.org/drawingml/2006/table">
            <a:tbl>
              <a:tblPr>
                <a:tableStyleId>{073A0DAA-6AF3-43AB-8588-CEC1D06C72B9}</a:tableStyleId>
              </a:tblPr>
              <a:tblGrid>
                <a:gridCol w="954595">
                  <a:extLst>
                    <a:ext uri="{9D8B030D-6E8A-4147-A177-3AD203B41FA5}">
                      <a16:colId xmlns:a16="http://schemas.microsoft.com/office/drawing/2014/main" val="411289004"/>
                    </a:ext>
                  </a:extLst>
                </a:gridCol>
                <a:gridCol w="6329080">
                  <a:extLst>
                    <a:ext uri="{9D8B030D-6E8A-4147-A177-3AD203B41FA5}">
                      <a16:colId xmlns:a16="http://schemas.microsoft.com/office/drawing/2014/main" val="71918296"/>
                    </a:ext>
                  </a:extLst>
                </a:gridCol>
                <a:gridCol w="1538735">
                  <a:extLst>
                    <a:ext uri="{9D8B030D-6E8A-4147-A177-3AD203B41FA5}">
                      <a16:colId xmlns:a16="http://schemas.microsoft.com/office/drawing/2014/main" val="3532150438"/>
                    </a:ext>
                  </a:extLst>
                </a:gridCol>
                <a:gridCol w="1348159">
                  <a:extLst>
                    <a:ext uri="{9D8B030D-6E8A-4147-A177-3AD203B41FA5}">
                      <a16:colId xmlns:a16="http://schemas.microsoft.com/office/drawing/2014/main" val="3916231236"/>
                    </a:ext>
                  </a:extLst>
                </a:gridCol>
              </a:tblGrid>
              <a:tr h="0">
                <a:tc>
                  <a:txBody>
                    <a:bodyPr/>
                    <a:lstStyle/>
                    <a:p>
                      <a:pPr algn="l" fontAlgn="b"/>
                      <a:r>
                        <a:rPr lang="en-AU" sz="1200" b="1" u="none" strike="noStrike" dirty="0">
                          <a:solidFill>
                            <a:schemeClr val="bg1"/>
                          </a:solidFill>
                          <a:effectLst/>
                          <a:latin typeface="Calibri"/>
                          <a:cs typeface="Calibri"/>
                        </a:rPr>
                        <a:t>#</a:t>
                      </a:r>
                      <a:endParaRPr lang="en-AU" sz="1200" b="1" i="0" u="none" strike="noStrike" dirty="0">
                        <a:solidFill>
                          <a:schemeClr val="bg1"/>
                        </a:solidFill>
                        <a:effectLst/>
                        <a:latin typeface="Calibri"/>
                        <a:cs typeface="Calibri"/>
                      </a:endParaRPr>
                    </a:p>
                  </a:txBody>
                  <a:tcPr marL="72000" marR="72000" marT="72000" marB="72000" anchor="ctr">
                    <a:solidFill>
                      <a:schemeClr val="accent2"/>
                    </a:solidFill>
                  </a:tcPr>
                </a:tc>
                <a:tc>
                  <a:txBody>
                    <a:bodyPr/>
                    <a:lstStyle/>
                    <a:p>
                      <a:pPr algn="l" fontAlgn="b"/>
                      <a:r>
                        <a:rPr lang="en-AU" sz="1200" b="1" u="none" strike="noStrike" dirty="0">
                          <a:solidFill>
                            <a:schemeClr val="bg1"/>
                          </a:solidFill>
                          <a:effectLst/>
                          <a:latin typeface="Calibri"/>
                          <a:cs typeface="Calibri"/>
                        </a:rPr>
                        <a:t>Action</a:t>
                      </a:r>
                      <a:endParaRPr lang="en-AU" sz="1200" b="1" i="0" u="none" strike="noStrike" dirty="0">
                        <a:solidFill>
                          <a:schemeClr val="bg1"/>
                        </a:solidFill>
                        <a:effectLst/>
                        <a:latin typeface="Calibri"/>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200" b="1" u="none" strike="noStrike" kern="1200" dirty="0">
                          <a:solidFill>
                            <a:schemeClr val="bg1"/>
                          </a:solidFill>
                          <a:effectLst/>
                          <a:latin typeface="Calibri"/>
                          <a:ea typeface="+mn-ea"/>
                          <a:cs typeface="Calibri"/>
                        </a:rPr>
                        <a:t>Owner</a:t>
                      </a:r>
                    </a:p>
                  </a:txBody>
                  <a:tcPr marL="72000" marR="72000" marT="72000" marB="72000" anchor="ctr">
                    <a:solidFill>
                      <a:schemeClr val="accent2"/>
                    </a:solidFill>
                  </a:tcPr>
                </a:tc>
                <a:tc>
                  <a:txBody>
                    <a:bodyPr/>
                    <a:lstStyle/>
                    <a:p>
                      <a:pPr marL="0" algn="l" defTabSz="801929" rtl="0" eaLnBrk="1" fontAlgn="b" latinLnBrk="0" hangingPunct="1"/>
                      <a:r>
                        <a:rPr lang="en-AU" sz="1200" b="1" u="none" strike="noStrike" kern="1200" dirty="0">
                          <a:solidFill>
                            <a:schemeClr val="bg1"/>
                          </a:solidFill>
                          <a:effectLst/>
                          <a:latin typeface="Calibri"/>
                          <a:ea typeface="+mn-ea"/>
                          <a:cs typeface="Calibri"/>
                        </a:rPr>
                        <a:t>Due Date</a:t>
                      </a:r>
                    </a:p>
                  </a:txBody>
                  <a:tcPr marL="72000" marR="72000" marT="72000" marB="72000" anchor="ctr">
                    <a:solidFill>
                      <a:schemeClr val="accent2"/>
                    </a:solidFill>
                  </a:tcPr>
                </a:tc>
                <a:extLst>
                  <a:ext uri="{0D108BD9-81ED-4DB2-BD59-A6C34878D82A}">
                    <a16:rowId xmlns:a16="http://schemas.microsoft.com/office/drawing/2014/main" val="3305108398"/>
                  </a:ext>
                </a:extLst>
              </a:tr>
              <a:tr h="629928">
                <a:tc>
                  <a:txBody>
                    <a:bodyPr/>
                    <a:lstStyle/>
                    <a:p>
                      <a:pPr marL="0" algn="l" defTabSz="801929" rtl="0" eaLnBrk="1" fontAlgn="base" latinLnBrk="0" hangingPunct="1"/>
                      <a:r>
                        <a:rPr lang="en-AU" sz="1200" b="0" i="0" kern="1200" dirty="0">
                          <a:solidFill>
                            <a:schemeClr val="dk1"/>
                          </a:solidFill>
                          <a:effectLst/>
                          <a:latin typeface="+mn-lt"/>
                          <a:ea typeface="+mn-ea"/>
                          <a:cs typeface="+mn-cs"/>
                        </a:rPr>
                        <a:t>1.4.1</a:t>
                      </a:r>
                    </a:p>
                  </a:txBody>
                  <a:tcPr>
                    <a:solidFill>
                      <a:schemeClr val="tx1">
                        <a:lumMod val="10000"/>
                        <a:lumOff val="90000"/>
                      </a:schemeClr>
                    </a:solidFill>
                  </a:tcPr>
                </a:tc>
                <a:tc>
                  <a:txBody>
                    <a:bodyPr/>
                    <a:lstStyle/>
                    <a:p>
                      <a:pPr algn="l" rtl="0" fontAlgn="base"/>
                      <a:r>
                        <a:rPr lang="en-AU" sz="1200" b="0" i="0" dirty="0">
                          <a:effectLst/>
                        </a:rPr>
                        <a:t>AEMO to provide estimate on when backlog of meter data will be processed after the retail platform is back online. </a:t>
                      </a:r>
                    </a:p>
                    <a:p>
                      <a:pPr algn="l" rtl="0" fontAlgn="base"/>
                      <a:endParaRPr lang="en-AU" sz="1200" b="0" i="0" dirty="0">
                        <a:effectLst/>
                      </a:endParaRPr>
                    </a:p>
                  </a:txBody>
                  <a:tcPr>
                    <a:solidFill>
                      <a:schemeClr val="tx1">
                        <a:lumMod val="10000"/>
                        <a:lumOff val="90000"/>
                      </a:schemeClr>
                    </a:solidFill>
                  </a:tcPr>
                </a:tc>
                <a:tc>
                  <a:txBody>
                    <a:bodyPr/>
                    <a:lstStyle/>
                    <a:p>
                      <a:pPr marL="0" algn="l" defTabSz="801929" rtl="0" eaLnBrk="1" fontAlgn="base" latinLnBrk="0" hangingPunct="1"/>
                      <a:r>
                        <a:rPr lang="en-AU" sz="1200" b="0" i="0" kern="1200" dirty="0">
                          <a:solidFill>
                            <a:schemeClr val="dk1"/>
                          </a:solidFill>
                          <a:effectLst/>
                          <a:latin typeface="+mn-lt"/>
                          <a:ea typeface="+mn-ea"/>
                          <a:cs typeface="+mn-cs"/>
                        </a:rPr>
                        <a:t>AEMO</a:t>
                      </a:r>
                    </a:p>
                  </a:txBody>
                  <a:tcPr marL="72000" marR="72000" marT="36000" marB="36000">
                    <a:solidFill>
                      <a:schemeClr val="tx1">
                        <a:lumMod val="10000"/>
                        <a:lumOff val="90000"/>
                      </a:schemeClr>
                    </a:solidFill>
                  </a:tcPr>
                </a:tc>
                <a:tc>
                  <a:txBody>
                    <a:bodyPr/>
                    <a:lstStyle/>
                    <a:p>
                      <a:pPr marL="0" algn="l" defTabSz="801929" rtl="0" eaLnBrk="1" fontAlgn="base" latinLnBrk="0" hangingPunct="1"/>
                      <a:r>
                        <a:rPr lang="en-AU" sz="1200" b="0" i="0" kern="1200" dirty="0">
                          <a:solidFill>
                            <a:schemeClr val="dk1"/>
                          </a:solidFill>
                          <a:effectLst/>
                          <a:latin typeface="+mn-lt"/>
                          <a:ea typeface="+mn-ea"/>
                          <a:cs typeface="+mn-cs"/>
                        </a:rPr>
                        <a:t>20 Nov</a:t>
                      </a:r>
                    </a:p>
                  </a:txBody>
                  <a:tcPr marL="72000" marR="72000" marT="36000" marB="36000">
                    <a:solidFill>
                      <a:schemeClr val="tx1">
                        <a:lumMod val="10000"/>
                        <a:lumOff val="90000"/>
                      </a:schemeClr>
                    </a:solidFill>
                  </a:tcPr>
                </a:tc>
                <a:extLst>
                  <a:ext uri="{0D108BD9-81ED-4DB2-BD59-A6C34878D82A}">
                    <a16:rowId xmlns:a16="http://schemas.microsoft.com/office/drawing/2014/main" val="1523659380"/>
                  </a:ext>
                </a:extLst>
              </a:tr>
              <a:tr h="325945">
                <a:tc>
                  <a:txBody>
                    <a:bodyPr/>
                    <a:lstStyle/>
                    <a:p>
                      <a:pPr marL="0" algn="l" defTabSz="801929" rtl="0" eaLnBrk="1" fontAlgn="base" latinLnBrk="0" hangingPunct="1"/>
                      <a:r>
                        <a:rPr lang="en-AU" sz="1200" b="0" i="0" kern="1200" dirty="0">
                          <a:solidFill>
                            <a:schemeClr val="dk1"/>
                          </a:solidFill>
                          <a:effectLst/>
                          <a:latin typeface="+mn-lt"/>
                          <a:ea typeface="+mn-ea"/>
                          <a:cs typeface="+mn-cs"/>
                        </a:rPr>
                        <a:t>1.5.1</a:t>
                      </a:r>
                    </a:p>
                  </a:txBody>
                  <a:tcPr>
                    <a:solidFill>
                      <a:schemeClr val="bg1">
                        <a:lumMod val="95000"/>
                      </a:schemeClr>
                    </a:solidFill>
                  </a:tcPr>
                </a:tc>
                <a:tc>
                  <a:txBody>
                    <a:bodyPr/>
                    <a:lstStyle/>
                    <a:p>
                      <a:pPr algn="l" rtl="0" fontAlgn="base"/>
                      <a:r>
                        <a:rPr lang="en-AU" sz="1200" b="0" i="0" dirty="0">
                          <a:effectLst/>
                        </a:rPr>
                        <a:t>AEMO to consider if Milestone dates need to be updated on POAP</a:t>
                      </a:r>
                    </a:p>
                    <a:p>
                      <a:pPr algn="l" rtl="0" fontAlgn="base"/>
                      <a:endParaRPr lang="en-AU" sz="1200" b="0" i="0" dirty="0">
                        <a:effectLst/>
                      </a:endParaRPr>
                    </a:p>
                  </a:txBody>
                  <a:tcPr>
                    <a:solidFill>
                      <a:schemeClr val="bg1">
                        <a:lumMod val="95000"/>
                      </a:schemeClr>
                    </a:solidFill>
                  </a:tcPr>
                </a:tc>
                <a:tc>
                  <a:txBody>
                    <a:bodyPr/>
                    <a:lstStyle/>
                    <a:p>
                      <a:pPr marL="0" algn="l" defTabSz="801929" rtl="0" eaLnBrk="1" fontAlgn="base" latinLnBrk="0" hangingPunct="1"/>
                      <a:r>
                        <a:rPr lang="en-AU" sz="1200" b="0" i="0" kern="1200" dirty="0">
                          <a:solidFill>
                            <a:schemeClr val="dk1"/>
                          </a:solidFill>
                          <a:effectLst/>
                          <a:latin typeface="+mn-lt"/>
                          <a:ea typeface="+mn-ea"/>
                          <a:cs typeface="+mn-cs"/>
                        </a:rPr>
                        <a:t>AEMO</a:t>
                      </a:r>
                    </a:p>
                  </a:txBody>
                  <a:tcPr marL="72000" marR="72000" marT="36000" marB="36000">
                    <a:solidFill>
                      <a:schemeClr val="bg1">
                        <a:lumMod val="95000"/>
                      </a:schemeClr>
                    </a:solidFill>
                  </a:tcPr>
                </a:tc>
                <a:tc>
                  <a:txBody>
                    <a:bodyPr/>
                    <a:lstStyle/>
                    <a:p>
                      <a:pPr marL="0" algn="l" defTabSz="801929" rtl="0" eaLnBrk="1" fontAlgn="base" latinLnBrk="0" hangingPunct="1"/>
                      <a:r>
                        <a:rPr lang="en-AU" sz="1200" b="0" i="0" kern="1200" dirty="0">
                          <a:solidFill>
                            <a:schemeClr val="dk1"/>
                          </a:solidFill>
                          <a:effectLst/>
                          <a:latin typeface="+mn-lt"/>
                          <a:ea typeface="+mn-ea"/>
                          <a:cs typeface="+mn-cs"/>
                        </a:rPr>
                        <a:t>20 Nov</a:t>
                      </a:r>
                    </a:p>
                    <a:p>
                      <a:pPr marL="0" algn="l" defTabSz="801929" rtl="0" eaLnBrk="1" fontAlgn="base" latinLnBrk="0" hangingPunct="1"/>
                      <a:endParaRPr lang="en-AU" sz="1200" b="0" i="0" kern="1200" dirty="0">
                        <a:solidFill>
                          <a:schemeClr val="dk1"/>
                        </a:solidFill>
                        <a:effectLst/>
                        <a:latin typeface="+mn-lt"/>
                        <a:ea typeface="+mn-ea"/>
                        <a:cs typeface="+mn-cs"/>
                      </a:endParaRPr>
                    </a:p>
                  </a:txBody>
                  <a:tcPr marL="72000" marR="72000" marT="36000" marB="36000">
                    <a:solidFill>
                      <a:schemeClr val="bg1">
                        <a:lumMod val="95000"/>
                      </a:schemeClr>
                    </a:solidFill>
                  </a:tcPr>
                </a:tc>
                <a:extLst>
                  <a:ext uri="{0D108BD9-81ED-4DB2-BD59-A6C34878D82A}">
                    <a16:rowId xmlns:a16="http://schemas.microsoft.com/office/drawing/2014/main" val="880604722"/>
                  </a:ext>
                </a:extLst>
              </a:tr>
              <a:tr h="491196">
                <a:tc>
                  <a:txBody>
                    <a:bodyPr/>
                    <a:lstStyle/>
                    <a:p>
                      <a:pPr marL="0" algn="l" defTabSz="801929" rtl="0" eaLnBrk="1" fontAlgn="base" latinLnBrk="0" hangingPunct="1"/>
                      <a:r>
                        <a:rPr lang="en-AU" sz="1200" b="0" i="0" kern="1200" dirty="0">
                          <a:solidFill>
                            <a:schemeClr val="dk1"/>
                          </a:solidFill>
                          <a:effectLst/>
                          <a:latin typeface="+mn-lt"/>
                          <a:ea typeface="+mn-ea"/>
                          <a:cs typeface="+mn-cs"/>
                        </a:rPr>
                        <a:t>1.6.1</a:t>
                      </a:r>
                    </a:p>
                  </a:txBody>
                  <a:tcPr>
                    <a:solidFill>
                      <a:schemeClr val="tx1">
                        <a:lumMod val="10000"/>
                        <a:lumOff val="90000"/>
                      </a:schemeClr>
                    </a:solidFill>
                  </a:tcPr>
                </a:tc>
                <a:tc>
                  <a:txBody>
                    <a:bodyPr/>
                    <a:lstStyle/>
                    <a:p>
                      <a:pPr algn="l" rtl="0" fontAlgn="base"/>
                      <a:r>
                        <a:rPr lang="en-AU" sz="1200" b="0" i="0" dirty="0">
                          <a:effectLst/>
                        </a:rPr>
                        <a:t>CUFG to inform AEMO if able to take part in PVM</a:t>
                      </a:r>
                    </a:p>
                    <a:p>
                      <a:pPr algn="l" rtl="0" fontAlgn="base"/>
                      <a:endParaRPr lang="en-AU" sz="1200" b="0" i="0" dirty="0">
                        <a:effectLst/>
                      </a:endParaRPr>
                    </a:p>
                  </a:txBody>
                  <a:tcPr>
                    <a:solidFill>
                      <a:schemeClr val="tx1">
                        <a:lumMod val="10000"/>
                        <a:lumOff val="90000"/>
                      </a:schemeClr>
                    </a:solidFill>
                  </a:tcPr>
                </a:tc>
                <a:tc>
                  <a:txBody>
                    <a:bodyPr/>
                    <a:lstStyle/>
                    <a:p>
                      <a:pPr marL="0" algn="l" defTabSz="801929" rtl="0" eaLnBrk="1" fontAlgn="base" latinLnBrk="0" hangingPunct="1"/>
                      <a:r>
                        <a:rPr lang="en-AU" sz="1200" b="0" i="0" kern="1200" dirty="0">
                          <a:solidFill>
                            <a:schemeClr val="dk1"/>
                          </a:solidFill>
                          <a:effectLst/>
                          <a:latin typeface="+mn-lt"/>
                          <a:ea typeface="+mn-ea"/>
                          <a:cs typeface="+mn-cs"/>
                        </a:rPr>
                        <a:t>CUFG</a:t>
                      </a:r>
                    </a:p>
                  </a:txBody>
                  <a:tcPr marL="72000" marR="72000" marT="36000" marB="36000">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200" b="0" i="0" kern="1200" dirty="0">
                          <a:solidFill>
                            <a:schemeClr val="dk1"/>
                          </a:solidFill>
                          <a:effectLst/>
                          <a:latin typeface="+mn-lt"/>
                          <a:ea typeface="+mn-ea"/>
                          <a:cs typeface="+mn-cs"/>
                        </a:rPr>
                        <a:t>13 Nov</a:t>
                      </a:r>
                    </a:p>
                    <a:p>
                      <a:pPr marL="0" algn="l" defTabSz="801929" rtl="0" eaLnBrk="1" fontAlgn="base" latinLnBrk="0" hangingPunct="1"/>
                      <a:endParaRPr lang="en-AU" sz="1200" b="0" i="0" kern="1200" dirty="0">
                        <a:solidFill>
                          <a:schemeClr val="dk1"/>
                        </a:solidFill>
                        <a:effectLst/>
                        <a:latin typeface="+mn-lt"/>
                        <a:ea typeface="+mn-ea"/>
                        <a:cs typeface="+mn-cs"/>
                      </a:endParaRPr>
                    </a:p>
                  </a:txBody>
                  <a:tcPr marL="72000" marR="72000" marT="36000" marB="36000">
                    <a:solidFill>
                      <a:schemeClr val="tx1">
                        <a:lumMod val="10000"/>
                        <a:lumOff val="90000"/>
                      </a:schemeClr>
                    </a:solidFill>
                  </a:tcPr>
                </a:tc>
                <a:extLst>
                  <a:ext uri="{0D108BD9-81ED-4DB2-BD59-A6C34878D82A}">
                    <a16:rowId xmlns:a16="http://schemas.microsoft.com/office/drawing/2014/main" val="997679204"/>
                  </a:ext>
                </a:extLst>
              </a:tr>
              <a:tr h="538657">
                <a:tc>
                  <a:txBody>
                    <a:bodyPr/>
                    <a:lstStyle/>
                    <a:p>
                      <a:pPr marL="0" algn="l" defTabSz="801929" rtl="0" eaLnBrk="1" fontAlgn="base" latinLnBrk="0" hangingPunct="1"/>
                      <a:r>
                        <a:rPr lang="en-AU" sz="1200" b="0" i="0" kern="1200" dirty="0">
                          <a:solidFill>
                            <a:schemeClr val="dk1"/>
                          </a:solidFill>
                          <a:effectLst/>
                          <a:latin typeface="+mn-lt"/>
                          <a:ea typeface="+mn-ea"/>
                          <a:cs typeface="+mn-cs"/>
                        </a:rPr>
                        <a:t>1.6.2</a:t>
                      </a:r>
                    </a:p>
                  </a:txBody>
                  <a:tcPr>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200" b="0" i="0" dirty="0">
                          <a:effectLst/>
                        </a:rPr>
                        <a:t>CUFG to inform AEMO if they intend to transition to B2M API, or RM39 schema at the go-live.</a:t>
                      </a:r>
                    </a:p>
                    <a:p>
                      <a:pPr algn="l" rtl="0" fontAlgn="base"/>
                      <a:endParaRPr lang="en-AU" sz="1200" b="0" i="0" dirty="0">
                        <a:effectLst/>
                      </a:endParaRPr>
                    </a:p>
                  </a:txBody>
                  <a:tcPr>
                    <a:solidFill>
                      <a:schemeClr val="bg1">
                        <a:lumMod val="95000"/>
                      </a:schemeClr>
                    </a:solidFill>
                  </a:tcPr>
                </a:tc>
                <a:tc>
                  <a:txBody>
                    <a:bodyPr/>
                    <a:lstStyle/>
                    <a:p>
                      <a:pPr marL="0" algn="l" defTabSz="801929" rtl="0" eaLnBrk="1" fontAlgn="base" latinLnBrk="0" hangingPunct="1"/>
                      <a:r>
                        <a:rPr lang="en-AU" sz="1200" b="0" i="0" kern="1200" dirty="0">
                          <a:solidFill>
                            <a:schemeClr val="dk1"/>
                          </a:solidFill>
                          <a:effectLst/>
                          <a:latin typeface="+mn-lt"/>
                          <a:ea typeface="+mn-ea"/>
                          <a:cs typeface="+mn-cs"/>
                        </a:rPr>
                        <a:t>CUFG</a:t>
                      </a:r>
                    </a:p>
                  </a:txBody>
                  <a:tcPr marL="72000" marR="72000" marT="36000" marB="36000">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200" b="0" i="0" kern="1200" dirty="0">
                          <a:solidFill>
                            <a:schemeClr val="dk1"/>
                          </a:solidFill>
                          <a:effectLst/>
                          <a:latin typeface="+mn-lt"/>
                          <a:ea typeface="+mn-ea"/>
                          <a:cs typeface="+mn-cs"/>
                        </a:rPr>
                        <a:t>13 Nov</a:t>
                      </a:r>
                    </a:p>
                    <a:p>
                      <a:pPr marL="0" algn="l" defTabSz="801929" rtl="0" eaLnBrk="1" fontAlgn="base" latinLnBrk="0" hangingPunct="1"/>
                      <a:endParaRPr lang="en-AU" sz="1200" b="0" i="0" kern="1200" dirty="0">
                        <a:solidFill>
                          <a:schemeClr val="dk1"/>
                        </a:solidFill>
                        <a:effectLst/>
                        <a:latin typeface="+mn-lt"/>
                        <a:ea typeface="+mn-ea"/>
                        <a:cs typeface="+mn-cs"/>
                      </a:endParaRPr>
                    </a:p>
                  </a:txBody>
                  <a:tcPr marL="72000" marR="72000" marT="36000" marB="36000">
                    <a:solidFill>
                      <a:schemeClr val="bg1">
                        <a:lumMod val="95000"/>
                      </a:schemeClr>
                    </a:solidFill>
                  </a:tcPr>
                </a:tc>
                <a:extLst>
                  <a:ext uri="{0D108BD9-81ED-4DB2-BD59-A6C34878D82A}">
                    <a16:rowId xmlns:a16="http://schemas.microsoft.com/office/drawing/2014/main" val="1617072242"/>
                  </a:ext>
                </a:extLst>
              </a:tr>
              <a:tr h="431139">
                <a:tc>
                  <a:txBody>
                    <a:bodyPr/>
                    <a:lstStyle/>
                    <a:p>
                      <a:pPr marL="0" algn="l" defTabSz="801929" rtl="0" eaLnBrk="1" fontAlgn="base" latinLnBrk="0" hangingPunct="1"/>
                      <a:r>
                        <a:rPr lang="en-AU" sz="1200" b="0" i="0" kern="1200" dirty="0">
                          <a:solidFill>
                            <a:schemeClr val="dk1"/>
                          </a:solidFill>
                          <a:effectLst/>
                          <a:latin typeface="+mn-lt"/>
                          <a:ea typeface="+mn-ea"/>
                          <a:cs typeface="+mn-cs"/>
                        </a:rPr>
                        <a:t>1.7.1</a:t>
                      </a:r>
                    </a:p>
                  </a:txBody>
                  <a:tcPr>
                    <a:solidFill>
                      <a:schemeClr val="tx1">
                        <a:lumMod val="10000"/>
                        <a:lumOff val="90000"/>
                      </a:schemeClr>
                    </a:solidFill>
                  </a:tcPr>
                </a:tc>
                <a:tc>
                  <a:txBody>
                    <a:bodyPr/>
                    <a:lstStyle/>
                    <a:p>
                      <a:pPr algn="l" rtl="0" fontAlgn="base"/>
                      <a:r>
                        <a:rPr lang="en-AU" sz="1200" b="0" i="0" dirty="0">
                          <a:effectLst/>
                        </a:rPr>
                        <a:t>AEMO to confirm definition of ‘current’ schema once AEMO moves to RM39.</a:t>
                      </a:r>
                    </a:p>
                  </a:txBody>
                  <a:tcPr>
                    <a:solidFill>
                      <a:schemeClr val="tx1">
                        <a:lumMod val="10000"/>
                        <a:lumOff val="90000"/>
                      </a:schemeClr>
                    </a:solidFill>
                  </a:tcPr>
                </a:tc>
                <a:tc>
                  <a:txBody>
                    <a:bodyPr/>
                    <a:lstStyle/>
                    <a:p>
                      <a:pPr marL="0" algn="l" defTabSz="801929" rtl="0" eaLnBrk="1" fontAlgn="base" latinLnBrk="0" hangingPunct="1"/>
                      <a:r>
                        <a:rPr lang="en-AU" sz="1200" b="0" i="0" kern="1200" dirty="0">
                          <a:solidFill>
                            <a:schemeClr val="dk1"/>
                          </a:solidFill>
                          <a:effectLst/>
                          <a:latin typeface="+mn-lt"/>
                          <a:ea typeface="+mn-ea"/>
                          <a:cs typeface="+mn-cs"/>
                        </a:rPr>
                        <a:t>AEMO</a:t>
                      </a:r>
                    </a:p>
                  </a:txBody>
                  <a:tcPr marL="72000" marR="72000" marT="36000" marB="36000">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200" b="0" i="0" kern="1200" dirty="0">
                          <a:solidFill>
                            <a:schemeClr val="dk1"/>
                          </a:solidFill>
                          <a:effectLst/>
                          <a:latin typeface="+mn-lt"/>
                          <a:ea typeface="+mn-ea"/>
                          <a:cs typeface="+mn-cs"/>
                        </a:rPr>
                        <a:t>20 Nov</a:t>
                      </a:r>
                    </a:p>
                    <a:p>
                      <a:pPr marL="0" algn="l" defTabSz="801929" rtl="0" eaLnBrk="1" fontAlgn="base" latinLnBrk="0" hangingPunct="1"/>
                      <a:endParaRPr lang="en-AU" sz="1200" b="0" i="0" kern="1200" dirty="0">
                        <a:solidFill>
                          <a:schemeClr val="dk1"/>
                        </a:solidFill>
                        <a:effectLst/>
                        <a:latin typeface="+mn-lt"/>
                        <a:ea typeface="+mn-ea"/>
                        <a:cs typeface="+mn-cs"/>
                      </a:endParaRPr>
                    </a:p>
                  </a:txBody>
                  <a:tcPr marL="72000" marR="72000" marT="36000" marB="36000">
                    <a:solidFill>
                      <a:schemeClr val="tx1">
                        <a:lumMod val="10000"/>
                        <a:lumOff val="90000"/>
                      </a:schemeClr>
                    </a:solidFill>
                  </a:tcPr>
                </a:tc>
                <a:extLst>
                  <a:ext uri="{0D108BD9-81ED-4DB2-BD59-A6C34878D82A}">
                    <a16:rowId xmlns:a16="http://schemas.microsoft.com/office/drawing/2014/main" val="1647776541"/>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64277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762"/>
            <a:ext cx="10255424" cy="1310695"/>
          </a:xfrm>
        </p:spPr>
        <p:txBody>
          <a:bodyPr>
            <a:normAutofit/>
          </a:bodyPr>
          <a:lstStyle/>
          <a:p>
            <a:pPr>
              <a:lnSpc>
                <a:spcPct val="100000"/>
              </a:lnSpc>
              <a:spcBef>
                <a:spcPts val="600"/>
              </a:spcBef>
              <a:spcAft>
                <a:spcPts val="600"/>
              </a:spcAft>
            </a:pPr>
            <a:r>
              <a:rPr lang="en-AU" dirty="0"/>
              <a:t>Agenda</a:t>
            </a:r>
            <a:br>
              <a:rPr lang="en-AU" dirty="0"/>
            </a:br>
            <a:r>
              <a:rPr lang="en-AU" sz="2000" b="1" u="sng" dirty="0">
                <a:solidFill>
                  <a:schemeClr val="accent4">
                    <a:lumMod val="60000"/>
                    <a:lumOff val="40000"/>
                  </a:schemeClr>
                </a:solidFill>
                <a:cs typeface="Arial" panose="020B0604020202020204" pitchFamily="34" charset="0"/>
              </a:rPr>
              <a:t>**Please disconnect from your workplace VPN for the WebEx call**</a:t>
            </a:r>
            <a:endParaRPr lang="en-AU" sz="2000" dirty="0"/>
          </a:p>
        </p:txBody>
      </p:sp>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a:xfrm>
            <a:off x="10186592" y="7157192"/>
            <a:ext cx="505220" cy="402483"/>
          </a:xfrm>
        </p:spPr>
        <p:txBody>
          <a:bodyPr/>
          <a:lstStyle/>
          <a:p>
            <a:fld id="{4EC81F68-4976-451A-B2E9-79BCBD2F70CC}" type="slidenum">
              <a:rPr lang="en-AU" smtClean="0"/>
              <a:t>4</a:t>
            </a:fld>
            <a:endParaRPr lang="en-AU"/>
          </a:p>
        </p:txBody>
      </p:sp>
      <p:sp>
        <p:nvSpPr>
          <p:cNvPr id="6" name="Content Placeholder 5">
            <a:extLst>
              <a:ext uri="{FF2B5EF4-FFF2-40B4-BE49-F238E27FC236}">
                <a16:creationId xmlns:a16="http://schemas.microsoft.com/office/drawing/2014/main" id="{2922FDF0-7444-4B6B-9E7C-D05D9F5F13F4}"/>
              </a:ext>
            </a:extLst>
          </p:cNvPr>
          <p:cNvSpPr>
            <a:spLocks noGrp="1"/>
          </p:cNvSpPr>
          <p:nvPr>
            <p:ph idx="1"/>
          </p:nvPr>
        </p:nvSpPr>
        <p:spPr/>
        <p:txBody>
          <a:bodyPr>
            <a:normAutofit lnSpcReduction="10000"/>
          </a:bodyPr>
          <a:lstStyle/>
          <a:p>
            <a:pPr>
              <a:lnSpc>
                <a:spcPct val="150000"/>
              </a:lnSpc>
            </a:pPr>
            <a:r>
              <a:rPr lang="en-AU" dirty="0"/>
              <a:t>High level cutover approach</a:t>
            </a:r>
          </a:p>
          <a:p>
            <a:pPr>
              <a:lnSpc>
                <a:spcPct val="150000"/>
              </a:lnSpc>
            </a:pPr>
            <a:r>
              <a:rPr lang="en-AU" dirty="0"/>
              <a:t>Cutover schedule</a:t>
            </a:r>
          </a:p>
          <a:p>
            <a:pPr lvl="1">
              <a:lnSpc>
                <a:spcPct val="150000"/>
              </a:lnSpc>
            </a:pPr>
            <a:r>
              <a:rPr lang="en-AU" dirty="0"/>
              <a:t>Industry activities and actions</a:t>
            </a:r>
          </a:p>
          <a:p>
            <a:pPr lvl="1">
              <a:lnSpc>
                <a:spcPct val="150000"/>
              </a:lnSpc>
            </a:pPr>
            <a:r>
              <a:rPr lang="en-AU" dirty="0"/>
              <a:t>Indicative timings and impact on participant processing</a:t>
            </a:r>
          </a:p>
          <a:p>
            <a:pPr lvl="1">
              <a:lnSpc>
                <a:spcPct val="150000"/>
              </a:lnSpc>
            </a:pPr>
            <a:r>
              <a:rPr lang="en-AU" dirty="0"/>
              <a:t>Approaches to progress updates during cutover</a:t>
            </a:r>
          </a:p>
          <a:p>
            <a:pPr lvl="1">
              <a:lnSpc>
                <a:spcPct val="150000"/>
              </a:lnSpc>
            </a:pPr>
            <a:r>
              <a:rPr lang="en-AU" dirty="0"/>
              <a:t>Rollback decision</a:t>
            </a:r>
          </a:p>
          <a:p>
            <a:pPr>
              <a:lnSpc>
                <a:spcPct val="150000"/>
              </a:lnSpc>
            </a:pPr>
            <a:r>
              <a:rPr lang="en-AU" dirty="0"/>
              <a:t>Participant Verification Monitoring</a:t>
            </a:r>
          </a:p>
          <a:p>
            <a:pPr>
              <a:lnSpc>
                <a:spcPct val="150000"/>
              </a:lnSpc>
            </a:pPr>
            <a:r>
              <a:rPr lang="en-AU" dirty="0"/>
              <a:t>Next steps</a:t>
            </a:r>
          </a:p>
          <a:p>
            <a:pPr lvl="1">
              <a:lnSpc>
                <a:spcPct val="150000"/>
              </a:lnSpc>
            </a:pPr>
            <a:endParaRPr lang="en-AU" dirty="0"/>
          </a:p>
        </p:txBody>
      </p:sp>
    </p:spTree>
    <p:extLst>
      <p:ext uri="{BB962C8B-B14F-4D97-AF65-F5344CB8AC3E}">
        <p14:creationId xmlns:p14="http://schemas.microsoft.com/office/powerpoint/2010/main" val="416678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F9ADDA-3947-4016-B401-DCA1314010EE}"/>
              </a:ext>
            </a:extLst>
          </p:cNvPr>
          <p:cNvSpPr>
            <a:spLocks noGrp="1"/>
          </p:cNvSpPr>
          <p:nvPr>
            <p:ph type="title"/>
          </p:nvPr>
        </p:nvSpPr>
        <p:spPr/>
        <p:txBody>
          <a:bodyPr/>
          <a:lstStyle/>
          <a:p>
            <a:r>
              <a:rPr lang="en-AU" dirty="0"/>
              <a:t>Attendees</a:t>
            </a:r>
          </a:p>
        </p:txBody>
      </p:sp>
      <p:graphicFrame>
        <p:nvGraphicFramePr>
          <p:cNvPr id="7" name="Table 7">
            <a:extLst>
              <a:ext uri="{FF2B5EF4-FFF2-40B4-BE49-F238E27FC236}">
                <a16:creationId xmlns:a16="http://schemas.microsoft.com/office/drawing/2014/main" id="{D81DFA7F-55CA-4820-A1C1-AB001CEBD0D7}"/>
              </a:ext>
            </a:extLst>
          </p:cNvPr>
          <p:cNvGraphicFramePr>
            <a:graphicFrameLocks noGrp="1"/>
          </p:cNvGraphicFramePr>
          <p:nvPr>
            <p:ph idx="1"/>
            <p:extLst>
              <p:ext uri="{D42A27DB-BD31-4B8C-83A1-F6EECF244321}">
                <p14:modId xmlns:p14="http://schemas.microsoft.com/office/powerpoint/2010/main" val="1090443793"/>
              </p:ext>
            </p:extLst>
          </p:nvPr>
        </p:nvGraphicFramePr>
        <p:xfrm>
          <a:off x="218282" y="1660706"/>
          <a:ext cx="10255248" cy="5046955"/>
        </p:xfrm>
        <a:graphic>
          <a:graphicData uri="http://schemas.openxmlformats.org/drawingml/2006/table">
            <a:tbl>
              <a:tblPr firstRow="1" bandRow="1">
                <a:tableStyleId>{21E4AEA4-8DFA-4A89-87EB-49C32662AFE0}</a:tableStyleId>
              </a:tblPr>
              <a:tblGrid>
                <a:gridCol w="2563812">
                  <a:extLst>
                    <a:ext uri="{9D8B030D-6E8A-4147-A177-3AD203B41FA5}">
                      <a16:colId xmlns:a16="http://schemas.microsoft.com/office/drawing/2014/main" val="783040704"/>
                    </a:ext>
                  </a:extLst>
                </a:gridCol>
                <a:gridCol w="2563812">
                  <a:extLst>
                    <a:ext uri="{9D8B030D-6E8A-4147-A177-3AD203B41FA5}">
                      <a16:colId xmlns:a16="http://schemas.microsoft.com/office/drawing/2014/main" val="3101439050"/>
                    </a:ext>
                  </a:extLst>
                </a:gridCol>
                <a:gridCol w="2563812">
                  <a:extLst>
                    <a:ext uri="{9D8B030D-6E8A-4147-A177-3AD203B41FA5}">
                      <a16:colId xmlns:a16="http://schemas.microsoft.com/office/drawing/2014/main" val="4114493478"/>
                    </a:ext>
                  </a:extLst>
                </a:gridCol>
                <a:gridCol w="2563812">
                  <a:extLst>
                    <a:ext uri="{9D8B030D-6E8A-4147-A177-3AD203B41FA5}">
                      <a16:colId xmlns:a16="http://schemas.microsoft.com/office/drawing/2014/main" val="1565120986"/>
                    </a:ext>
                  </a:extLst>
                </a:gridCol>
              </a:tblGrid>
              <a:tr h="327031">
                <a:tc>
                  <a:txBody>
                    <a:bodyPr/>
                    <a:lstStyle/>
                    <a:p>
                      <a:r>
                        <a:rPr lang="en-AU" dirty="0"/>
                        <a:t>Organisation</a:t>
                      </a:r>
                    </a:p>
                  </a:txBody>
                  <a:tcPr/>
                </a:tc>
                <a:tc>
                  <a:txBody>
                    <a:bodyPr/>
                    <a:lstStyle/>
                    <a:p>
                      <a:r>
                        <a:rPr lang="en-AU" dirty="0"/>
                        <a:t>Attendee</a:t>
                      </a:r>
                    </a:p>
                  </a:txBody>
                  <a:tcPr/>
                </a:tc>
                <a:tc>
                  <a:txBody>
                    <a:bodyPr/>
                    <a:lstStyle/>
                    <a:p>
                      <a:r>
                        <a:rPr lang="en-AU" dirty="0"/>
                        <a:t>Organisation</a:t>
                      </a:r>
                    </a:p>
                  </a:txBody>
                  <a:tcPr/>
                </a:tc>
                <a:tc>
                  <a:txBody>
                    <a:bodyPr/>
                    <a:lstStyle/>
                    <a:p>
                      <a:r>
                        <a:rPr lang="en-AU" dirty="0"/>
                        <a:t>Attendee</a:t>
                      </a:r>
                    </a:p>
                  </a:txBody>
                  <a:tcPr/>
                </a:tc>
                <a:extLst>
                  <a:ext uri="{0D108BD9-81ED-4DB2-BD59-A6C34878D82A}">
                    <a16:rowId xmlns:a16="http://schemas.microsoft.com/office/drawing/2014/main" val="2512608229"/>
                  </a:ext>
                </a:extLst>
              </a:tr>
              <a:tr h="336775">
                <a:tc>
                  <a:txBody>
                    <a:bodyPr/>
                    <a:lstStyle/>
                    <a:p>
                      <a:pPr algn="l">
                        <a:lnSpc>
                          <a:spcPct val="107000"/>
                        </a:lnSpc>
                        <a:spcAft>
                          <a:spcPts val="0"/>
                        </a:spcAft>
                      </a:pPr>
                      <a:r>
                        <a:rPr lang="en-AU" sz="11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 (Chair)</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Greg Minney</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Energy Queensland</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Nicole Bright</a:t>
                      </a:r>
                    </a:p>
                  </a:txBody>
                  <a:tcPr marL="68580" marR="68580" marT="0" marB="0" anchor="b"/>
                </a:tc>
                <a:extLst>
                  <a:ext uri="{0D108BD9-81ED-4DB2-BD59-A6C34878D82A}">
                    <a16:rowId xmlns:a16="http://schemas.microsoft.com/office/drawing/2014/main" val="3345647027"/>
                  </a:ext>
                </a:extLst>
              </a:tr>
              <a:tr h="336775">
                <a:tc>
                  <a:txBody>
                    <a:bodyPr/>
                    <a:lstStyle/>
                    <a:p>
                      <a:pPr algn="l">
                        <a:lnSpc>
                          <a:spcPct val="107000"/>
                        </a:lnSpc>
                        <a:spcAft>
                          <a:spcPts val="0"/>
                        </a:spcAft>
                      </a:pPr>
                      <a:r>
                        <a:rPr lang="en-AU" sz="11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Alex Alexander</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Metering Dynamics/ Yurika</a:t>
                      </a: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Cindy Matthews</a:t>
                      </a:r>
                    </a:p>
                  </a:txBody>
                  <a:tcPr marL="68580" marR="68580" marT="0" marB="0" anchor="b"/>
                </a:tc>
                <a:extLst>
                  <a:ext uri="{0D108BD9-81ED-4DB2-BD59-A6C34878D82A}">
                    <a16:rowId xmlns:a16="http://schemas.microsoft.com/office/drawing/2014/main" val="4180488963"/>
                  </a:ext>
                </a:extLst>
              </a:tr>
              <a:tr h="336775">
                <a:tc>
                  <a:txBody>
                    <a:bodyPr/>
                    <a:lstStyle/>
                    <a:p>
                      <a:pPr algn="l">
                        <a:lnSpc>
                          <a:spcPct val="107000"/>
                        </a:lnSpc>
                        <a:spcAft>
                          <a:spcPts val="0"/>
                        </a:spcAft>
                      </a:pPr>
                      <a:r>
                        <a:rPr lang="en-AU" sz="11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Anne-Marie McCague</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Mondo</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Nev Lewis</a:t>
                      </a:r>
                    </a:p>
                  </a:txBody>
                  <a:tcPr marL="68580" marR="68580" marT="0" marB="0" anchor="b"/>
                </a:tc>
                <a:extLst>
                  <a:ext uri="{0D108BD9-81ED-4DB2-BD59-A6C34878D82A}">
                    <a16:rowId xmlns:a16="http://schemas.microsoft.com/office/drawing/2014/main" val="1718503501"/>
                  </a:ext>
                </a:extLst>
              </a:tr>
              <a:tr h="336775">
                <a:tc>
                  <a:txBody>
                    <a:bodyPr/>
                    <a:lstStyle/>
                    <a:p>
                      <a:pPr algn="l">
                        <a:lnSpc>
                          <a:spcPct val="107000"/>
                        </a:lnSpc>
                        <a:spcAft>
                          <a:spcPts val="0"/>
                        </a:spcAft>
                      </a:pPr>
                      <a:r>
                        <a:rPr lang="en-AU" sz="11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Austin Tan</a:t>
                      </a: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Origin Energy</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Evelyn </a:t>
                      </a:r>
                      <a:r>
                        <a:rPr lang="en-AU" sz="11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Loveband</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61511846"/>
                  </a:ext>
                </a:extLst>
              </a:tr>
              <a:tr h="336775">
                <a:tc>
                  <a:txBody>
                    <a:bodyPr/>
                    <a:lstStyle/>
                    <a:p>
                      <a:pPr algn="l">
                        <a:lnSpc>
                          <a:spcPct val="107000"/>
                        </a:lnSpc>
                        <a:spcAft>
                          <a:spcPts val="0"/>
                        </a:spcAft>
                      </a:pPr>
                      <a:r>
                        <a:rPr lang="en-AU" sz="11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Blaine Miner</a:t>
                      </a: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Origin Energy </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Sourav Basu</a:t>
                      </a:r>
                    </a:p>
                  </a:txBody>
                  <a:tcPr marL="68580" marR="68580" marT="0" marB="0" anchor="b"/>
                </a:tc>
                <a:extLst>
                  <a:ext uri="{0D108BD9-81ED-4DB2-BD59-A6C34878D82A}">
                    <a16:rowId xmlns:a16="http://schemas.microsoft.com/office/drawing/2014/main" val="256849988"/>
                  </a:ext>
                </a:extLst>
              </a:tr>
              <a:tr h="336775">
                <a:tc>
                  <a:txBody>
                    <a:bodyPr/>
                    <a:lstStyle/>
                    <a:p>
                      <a:pPr algn="l">
                        <a:lnSpc>
                          <a:spcPct val="107000"/>
                        </a:lnSpc>
                        <a:spcAft>
                          <a:spcPts val="0"/>
                        </a:spcAft>
                      </a:pPr>
                      <a:r>
                        <a:rPr lang="en-AU" sz="1100" kern="120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Carol Bosnjak</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Plus ES</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Linda Brackenbury</a:t>
                      </a:r>
                    </a:p>
                  </a:txBody>
                  <a:tcPr marL="68580" marR="68580" marT="0" marB="0" anchor="b"/>
                </a:tc>
                <a:extLst>
                  <a:ext uri="{0D108BD9-81ED-4DB2-BD59-A6C34878D82A}">
                    <a16:rowId xmlns:a16="http://schemas.microsoft.com/office/drawing/2014/main" val="2172838007"/>
                  </a:ext>
                </a:extLst>
              </a:tr>
              <a:tr h="336775">
                <a:tc>
                  <a:txBody>
                    <a:bodyPr/>
                    <a:lstStyle/>
                    <a:p>
                      <a:pPr algn="l">
                        <a:lnSpc>
                          <a:spcPct val="107000"/>
                        </a:lnSpc>
                        <a:spcAft>
                          <a:spcPts val="0"/>
                        </a:spcAft>
                      </a:pPr>
                      <a:r>
                        <a:rPr lang="en-AU" sz="1100" kern="120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Liz Bernhardt</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SAPN</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David Woods</a:t>
                      </a:r>
                    </a:p>
                  </a:txBody>
                  <a:tcPr marL="68580" marR="68580" marT="0" marB="0" anchor="b"/>
                </a:tc>
                <a:extLst>
                  <a:ext uri="{0D108BD9-81ED-4DB2-BD59-A6C34878D82A}">
                    <a16:rowId xmlns:a16="http://schemas.microsoft.com/office/drawing/2014/main" val="2084928117"/>
                  </a:ext>
                </a:extLst>
              </a:tr>
              <a:tr h="336775">
                <a:tc>
                  <a:txBody>
                    <a:bodyPr/>
                    <a:lstStyle/>
                    <a:p>
                      <a:pPr algn="l">
                        <a:lnSpc>
                          <a:spcPct val="107000"/>
                        </a:lnSpc>
                        <a:spcAft>
                          <a:spcPts val="0"/>
                        </a:spcAft>
                      </a:pPr>
                      <a:r>
                        <a:rPr lang="en-AU" sz="1100" kern="120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Paul Lyttle</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SAPN</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Jason Anthony</a:t>
                      </a:r>
                    </a:p>
                  </a:txBody>
                  <a:tcPr marL="68580" marR="68580" marT="0" marB="0" anchor="b"/>
                </a:tc>
                <a:extLst>
                  <a:ext uri="{0D108BD9-81ED-4DB2-BD59-A6C34878D82A}">
                    <a16:rowId xmlns:a16="http://schemas.microsoft.com/office/drawing/2014/main" val="2240327984"/>
                  </a:ext>
                </a:extLst>
              </a:tr>
              <a:tr h="336775">
                <a:tc>
                  <a:txBody>
                    <a:bodyPr/>
                    <a:lstStyle/>
                    <a:p>
                      <a:pPr algn="l">
                        <a:lnSpc>
                          <a:spcPct val="107000"/>
                        </a:lnSpc>
                        <a:spcAft>
                          <a:spcPts val="0"/>
                        </a:spcAft>
                      </a:pPr>
                      <a:r>
                        <a:rPr lang="en-AU" sz="1100" kern="120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AEMO</a:t>
                      </a:r>
                      <a:endPar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Tui Grant</a:t>
                      </a:r>
                    </a:p>
                  </a:txBody>
                  <a:tcPr marL="68580" marR="68580" marT="0" marB="0" anchor="b"/>
                </a:tc>
                <a:tc>
                  <a:txBody>
                    <a:bodyPr/>
                    <a:lstStyle/>
                    <a:p>
                      <a:pPr algn="l">
                        <a:lnSpc>
                          <a:spcPct val="107000"/>
                        </a:lnSpc>
                        <a:spcAft>
                          <a:spcPts val="800"/>
                        </a:spcAft>
                      </a:pPr>
                      <a:r>
                        <a:rPr lang="en-AU" sz="11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TasNetworks</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Adrian Honey</a:t>
                      </a:r>
                    </a:p>
                  </a:txBody>
                  <a:tcPr marL="68580" marR="68580" marT="0" marB="0" anchor="b"/>
                </a:tc>
                <a:extLst>
                  <a:ext uri="{0D108BD9-81ED-4DB2-BD59-A6C34878D82A}">
                    <a16:rowId xmlns:a16="http://schemas.microsoft.com/office/drawing/2014/main" val="2350519584"/>
                  </a:ext>
                </a:extLst>
              </a:tr>
              <a:tr h="336775">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AGL Energy</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Andrew Peart</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United Energy</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Jack Friel</a:t>
                      </a:r>
                    </a:p>
                  </a:txBody>
                  <a:tcPr marL="68580" marR="68580" marT="0" marB="0" anchor="b"/>
                </a:tc>
                <a:extLst>
                  <a:ext uri="{0D108BD9-81ED-4DB2-BD59-A6C34878D82A}">
                    <a16:rowId xmlns:a16="http://schemas.microsoft.com/office/drawing/2014/main" val="1196323221"/>
                  </a:ext>
                </a:extLst>
              </a:tr>
              <a:tr h="336775">
                <a:tc>
                  <a:txBody>
                    <a:bodyPr/>
                    <a:lstStyle/>
                    <a:p>
                      <a:pPr algn="l">
                        <a:lnSpc>
                          <a:spcPct val="107000"/>
                        </a:lnSpc>
                        <a:spcAft>
                          <a:spcPts val="800"/>
                        </a:spcAft>
                      </a:pPr>
                      <a:r>
                        <a:rPr lang="en-AU" sz="11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AusNet</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Andrew Greenwood-Smith</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United Energy</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Wilmund Foong</a:t>
                      </a:r>
                    </a:p>
                  </a:txBody>
                  <a:tcPr marL="68580" marR="68580" marT="0" marB="0" anchor="b"/>
                </a:tc>
                <a:extLst>
                  <a:ext uri="{0D108BD9-81ED-4DB2-BD59-A6C34878D82A}">
                    <a16:rowId xmlns:a16="http://schemas.microsoft.com/office/drawing/2014/main" val="4011281432"/>
                  </a:ext>
                </a:extLst>
              </a:tr>
              <a:tr h="336775">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CitiPower / </a:t>
                      </a:r>
                      <a:r>
                        <a:rPr lang="en-AU" sz="11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Powercor</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Greg Szot </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United Energy</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Mark Maidment</a:t>
                      </a:r>
                    </a:p>
                  </a:txBody>
                  <a:tcPr marL="68580" marR="68580" marT="0" marB="0" anchor="b"/>
                </a:tc>
                <a:extLst>
                  <a:ext uri="{0D108BD9-81ED-4DB2-BD59-A6C34878D82A}">
                    <a16:rowId xmlns:a16="http://schemas.microsoft.com/office/drawing/2014/main" val="715678867"/>
                  </a:ext>
                </a:extLst>
              </a:tr>
              <a:tr h="336775">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Endeavour Energy</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Dino Ou</a:t>
                      </a:r>
                    </a:p>
                  </a:txBody>
                  <a:tcPr marL="68580" marR="68580" marT="0" marB="0" anchor="b"/>
                </a:tc>
                <a:tc>
                  <a:txBody>
                    <a:bodyPr/>
                    <a:lstStyle/>
                    <a:p>
                      <a:pPr algn="l"/>
                      <a:r>
                        <a:rPr lang="en-AU" sz="1100" kern="1200" dirty="0">
                          <a:solidFill>
                            <a:schemeClr val="dk1"/>
                          </a:solidFill>
                          <a:effectLst/>
                          <a:latin typeface="Calibri" panose="020F0502020204030204" pitchFamily="34" charset="0"/>
                          <a:cs typeface="Times New Roman" panose="02020603050405020304" pitchFamily="18" charset="0"/>
                        </a:rPr>
                        <a:t>n/a</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Rob Riddell</a:t>
                      </a:r>
                    </a:p>
                  </a:txBody>
                  <a:tcPr marL="68580" marR="68580" marT="0" marB="0" anchor="b"/>
                </a:tc>
                <a:extLst>
                  <a:ext uri="{0D108BD9-81ED-4DB2-BD59-A6C34878D82A}">
                    <a16:rowId xmlns:a16="http://schemas.microsoft.com/office/drawing/2014/main" val="2938863015"/>
                  </a:ext>
                </a:extLst>
              </a:tr>
              <a:tr h="336775">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Energex</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Steve Smith</a:t>
                      </a:r>
                    </a:p>
                  </a:txBody>
                  <a:tcPr marL="68580" marR="68580" marT="0" marB="0" anchor="b"/>
                </a:tc>
                <a:tc>
                  <a:txBody>
                    <a:bodyPr/>
                    <a:lstStyle/>
                    <a:p>
                      <a:pPr algn="l">
                        <a:lnSpc>
                          <a:spcPct val="107000"/>
                        </a:lnSpc>
                        <a:spcAft>
                          <a:spcPts val="800"/>
                        </a:spcAft>
                      </a:pP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SAPN</a:t>
                      </a:r>
                    </a:p>
                  </a:txBody>
                  <a:tcPr marL="68580" marR="68580" marT="0" marB="0" anchor="b"/>
                </a:tc>
                <a:tc>
                  <a:txBody>
                    <a:bodyPr/>
                    <a:lstStyle/>
                    <a:p>
                      <a:pPr algn="l">
                        <a:lnSpc>
                          <a:spcPct val="107000"/>
                        </a:lnSpc>
                        <a:spcAft>
                          <a:spcPts val="800"/>
                        </a:spcAft>
                      </a:pPr>
                      <a:r>
                        <a:rPr lang="en-AU" sz="11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Siddhesh</a:t>
                      </a:r>
                      <a:r>
                        <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Tawate</a:t>
                      </a:r>
                      <a:endParaRPr lang="en-AU"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9275369"/>
                  </a:ext>
                </a:extLst>
              </a:tr>
            </a:tbl>
          </a:graphicData>
        </a:graphic>
      </p:graphicFrame>
      <p:sp>
        <p:nvSpPr>
          <p:cNvPr id="3" name="Slide Number Placeholder 2">
            <a:extLst>
              <a:ext uri="{FF2B5EF4-FFF2-40B4-BE49-F238E27FC236}">
                <a16:creationId xmlns:a16="http://schemas.microsoft.com/office/drawing/2014/main" id="{DC173846-53CE-46BA-912C-29CF4A58BE23}"/>
              </a:ext>
            </a:extLst>
          </p:cNvPr>
          <p:cNvSpPr>
            <a:spLocks noGrp="1"/>
          </p:cNvSpPr>
          <p:nvPr>
            <p:ph type="sldNum" sz="quarter" idx="12"/>
          </p:nvPr>
        </p:nvSpPr>
        <p:spPr/>
        <p:txBody>
          <a:bodyPr/>
          <a:lstStyle/>
          <a:p>
            <a:fld id="{4EC81F68-4976-451A-B2E9-79BCBD2F70CC}" type="slidenum">
              <a:rPr lang="en-AU" smtClean="0"/>
              <a:t>5</a:t>
            </a:fld>
            <a:endParaRPr lang="en-AU" dirty="0"/>
          </a:p>
        </p:txBody>
      </p:sp>
    </p:spTree>
    <p:extLst>
      <p:ext uri="{BB962C8B-B14F-4D97-AF65-F5344CB8AC3E}">
        <p14:creationId xmlns:p14="http://schemas.microsoft.com/office/powerpoint/2010/main" val="173097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C1F8-9F4F-4090-8E7B-DE75FD2526D8}"/>
              </a:ext>
            </a:extLst>
          </p:cNvPr>
          <p:cNvSpPr>
            <a:spLocks noGrp="1"/>
          </p:cNvSpPr>
          <p:nvPr>
            <p:ph type="title"/>
          </p:nvPr>
        </p:nvSpPr>
        <p:spPr>
          <a:xfrm>
            <a:off x="206546" y="93632"/>
            <a:ext cx="7894138" cy="1310695"/>
          </a:xfrm>
        </p:spPr>
        <p:txBody>
          <a:bodyPr>
            <a:normAutofit/>
          </a:bodyPr>
          <a:lstStyle/>
          <a:p>
            <a:r>
              <a:rPr lang="en-AU" sz="3600"/>
              <a:t>High level cutover approach</a:t>
            </a:r>
          </a:p>
        </p:txBody>
      </p:sp>
      <p:sp>
        <p:nvSpPr>
          <p:cNvPr id="4" name="Slide Number Placeholder 3">
            <a:extLst>
              <a:ext uri="{FF2B5EF4-FFF2-40B4-BE49-F238E27FC236}">
                <a16:creationId xmlns:a16="http://schemas.microsoft.com/office/drawing/2014/main" id="{997D35DE-71F9-44B1-8673-8296DF276C12}"/>
              </a:ext>
            </a:extLst>
          </p:cNvPr>
          <p:cNvSpPr>
            <a:spLocks noGrp="1"/>
          </p:cNvSpPr>
          <p:nvPr>
            <p:ph type="sldNum" sz="quarter" idx="12"/>
          </p:nvPr>
        </p:nvSpPr>
        <p:spPr/>
        <p:txBody>
          <a:bodyPr/>
          <a:lstStyle/>
          <a:p>
            <a:fld id="{4EC81F68-4976-451A-B2E9-79BCBD2F70CC}" type="slidenum">
              <a:rPr lang="en-AU" smtClean="0"/>
              <a:t>6</a:t>
            </a:fld>
            <a:endParaRPr lang="en-AU"/>
          </a:p>
        </p:txBody>
      </p:sp>
      <p:sp>
        <p:nvSpPr>
          <p:cNvPr id="7" name="Content Placeholder 6">
            <a:extLst>
              <a:ext uri="{FF2B5EF4-FFF2-40B4-BE49-F238E27FC236}">
                <a16:creationId xmlns:a16="http://schemas.microsoft.com/office/drawing/2014/main" id="{21A41496-720D-4855-90F0-E10B6BCD77B2}"/>
              </a:ext>
            </a:extLst>
          </p:cNvPr>
          <p:cNvSpPr>
            <a:spLocks noGrp="1"/>
          </p:cNvSpPr>
          <p:nvPr>
            <p:ph idx="1"/>
          </p:nvPr>
        </p:nvSpPr>
        <p:spPr>
          <a:xfrm>
            <a:off x="206546" y="1692275"/>
            <a:ext cx="10485267" cy="1544414"/>
          </a:xfrm>
        </p:spPr>
        <p:txBody>
          <a:bodyPr vert="horz" lIns="91440" tIns="45720" rIns="91440" bIns="45720" rtlCol="0" anchor="t">
            <a:noAutofit/>
          </a:bodyPr>
          <a:lstStyle/>
          <a:p>
            <a:r>
              <a:rPr lang="en-AU" sz="1600" dirty="0"/>
              <a:t>The cutover of the Retail platform will be performed in a manner to minimise impact to participant operations. To deploy AEMO’s new Retail platform, AEMO will stop processing B2M transactions and B2B transactions for periods during the cutover. </a:t>
            </a:r>
          </a:p>
          <a:p>
            <a:r>
              <a:rPr lang="en-AU" sz="1600" dirty="0"/>
              <a:t>The cutover will also result in the activation of the R39 Schema and will require MDPs that currently send data to VPXP to send data to NEMMCO instead. </a:t>
            </a:r>
            <a:endParaRPr lang="en-US" sz="1600" dirty="0"/>
          </a:p>
        </p:txBody>
      </p:sp>
      <p:grpSp>
        <p:nvGrpSpPr>
          <p:cNvPr id="3" name="Group 2">
            <a:extLst>
              <a:ext uri="{FF2B5EF4-FFF2-40B4-BE49-F238E27FC236}">
                <a16:creationId xmlns:a16="http://schemas.microsoft.com/office/drawing/2014/main" id="{E3D431F5-40E4-4119-BCC7-2DE56EF92C0E}"/>
              </a:ext>
            </a:extLst>
          </p:cNvPr>
          <p:cNvGrpSpPr/>
          <p:nvPr/>
        </p:nvGrpSpPr>
        <p:grpSpPr>
          <a:xfrm>
            <a:off x="1200646" y="3236689"/>
            <a:ext cx="8557219" cy="3809551"/>
            <a:chOff x="1200646" y="3236689"/>
            <a:chExt cx="8557219" cy="3809551"/>
          </a:xfrm>
        </p:grpSpPr>
        <p:grpSp>
          <p:nvGrpSpPr>
            <p:cNvPr id="5" name="Group 4">
              <a:extLst>
                <a:ext uri="{FF2B5EF4-FFF2-40B4-BE49-F238E27FC236}">
                  <a16:creationId xmlns:a16="http://schemas.microsoft.com/office/drawing/2014/main" id="{BDF30B0B-2858-405A-A24E-7C8F434F87AE}"/>
                </a:ext>
              </a:extLst>
            </p:cNvPr>
            <p:cNvGrpSpPr/>
            <p:nvPr/>
          </p:nvGrpSpPr>
          <p:grpSpPr>
            <a:xfrm>
              <a:off x="6864065" y="6644188"/>
              <a:ext cx="2893800" cy="402052"/>
              <a:chOff x="6597365" y="6136188"/>
              <a:chExt cx="2893800" cy="402052"/>
            </a:xfrm>
          </p:grpSpPr>
          <p:sp>
            <p:nvSpPr>
              <p:cNvPr id="49" name="Freeform: Shape 48">
                <a:extLst>
                  <a:ext uri="{FF2B5EF4-FFF2-40B4-BE49-F238E27FC236}">
                    <a16:creationId xmlns:a16="http://schemas.microsoft.com/office/drawing/2014/main" id="{4FCE18E6-7AE4-44F1-BEB0-B0DE52CA8773}"/>
                  </a:ext>
                </a:extLst>
              </p:cNvPr>
              <p:cNvSpPr/>
              <p:nvPr/>
            </p:nvSpPr>
            <p:spPr>
              <a:xfrm>
                <a:off x="7609894" y="6136188"/>
                <a:ext cx="843901" cy="398109"/>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a:solidFill>
                <a:schemeClr val="accent2">
                  <a:lumMod val="90000"/>
                  <a:lumOff val="1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900" kern="1200"/>
                  <a:t>Industry Participants</a:t>
                </a:r>
              </a:p>
            </p:txBody>
          </p:sp>
          <p:sp>
            <p:nvSpPr>
              <p:cNvPr id="50" name="Freeform: Shape 49">
                <a:extLst>
                  <a:ext uri="{FF2B5EF4-FFF2-40B4-BE49-F238E27FC236}">
                    <a16:creationId xmlns:a16="http://schemas.microsoft.com/office/drawing/2014/main" id="{5CEECF2F-B851-43BB-B43E-B3DBD22B9F8F}"/>
                  </a:ext>
                </a:extLst>
              </p:cNvPr>
              <p:cNvSpPr/>
              <p:nvPr/>
            </p:nvSpPr>
            <p:spPr>
              <a:xfrm>
                <a:off x="8647264" y="6140131"/>
                <a:ext cx="843901" cy="398109"/>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900"/>
                  <a:t>AEMO</a:t>
                </a:r>
              </a:p>
            </p:txBody>
          </p:sp>
          <p:sp>
            <p:nvSpPr>
              <p:cNvPr id="52" name="TextBox 51">
                <a:extLst>
                  <a:ext uri="{FF2B5EF4-FFF2-40B4-BE49-F238E27FC236}">
                    <a16:creationId xmlns:a16="http://schemas.microsoft.com/office/drawing/2014/main" id="{2CEDB724-2D9C-4E10-ADF1-C95C685A6427}"/>
                  </a:ext>
                </a:extLst>
              </p:cNvPr>
              <p:cNvSpPr txBox="1"/>
              <p:nvPr/>
            </p:nvSpPr>
            <p:spPr>
              <a:xfrm>
                <a:off x="6597365" y="6214017"/>
                <a:ext cx="1428335" cy="276999"/>
              </a:xfrm>
              <a:prstGeom prst="rect">
                <a:avLst/>
              </a:prstGeom>
              <a:noFill/>
            </p:spPr>
            <p:txBody>
              <a:bodyPr wrap="square" rtlCol="0" anchor="ctr">
                <a:spAutoFit/>
              </a:bodyPr>
              <a:lstStyle/>
              <a:p>
                <a:pPr algn="ctr"/>
                <a:r>
                  <a:rPr lang="en-AU" sz="1200" b="1" dirty="0"/>
                  <a:t>Key:</a:t>
                </a:r>
              </a:p>
            </p:txBody>
          </p:sp>
        </p:grpSp>
        <p:sp>
          <p:nvSpPr>
            <p:cNvPr id="42" name="Freeform: Shape 41">
              <a:extLst>
                <a:ext uri="{FF2B5EF4-FFF2-40B4-BE49-F238E27FC236}">
                  <a16:creationId xmlns:a16="http://schemas.microsoft.com/office/drawing/2014/main" id="{BFC92CCD-0BA4-455E-B46C-5D3F384A9184}"/>
                </a:ext>
              </a:extLst>
            </p:cNvPr>
            <p:cNvSpPr/>
            <p:nvPr/>
          </p:nvSpPr>
          <p:spPr>
            <a:xfrm>
              <a:off x="3004620" y="5349202"/>
              <a:ext cx="1247305" cy="1274412"/>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algn="ctr" defTabSz="488950">
                <a:lnSpc>
                  <a:spcPct val="90000"/>
                </a:lnSpc>
                <a:spcBef>
                  <a:spcPct val="0"/>
                </a:spcBef>
                <a:spcAft>
                  <a:spcPct val="35000"/>
                </a:spcAft>
              </a:pPr>
              <a:r>
                <a:rPr lang="en-AU" sz="1100" dirty="0"/>
                <a:t>Communicate Proceed decision to Industry*</a:t>
              </a:r>
              <a:endParaRPr lang="en-AU" sz="1100" dirty="0">
                <a:cs typeface="Segoe UI Semilight"/>
              </a:endParaRPr>
            </a:p>
          </p:txBody>
        </p:sp>
        <p:sp>
          <p:nvSpPr>
            <p:cNvPr id="9" name="Freeform: Shape 8">
              <a:extLst>
                <a:ext uri="{FF2B5EF4-FFF2-40B4-BE49-F238E27FC236}">
                  <a16:creationId xmlns:a16="http://schemas.microsoft.com/office/drawing/2014/main" id="{35DD2752-7CAB-4B4D-A672-45F4697041E8}"/>
                </a:ext>
              </a:extLst>
            </p:cNvPr>
            <p:cNvSpPr/>
            <p:nvPr/>
          </p:nvSpPr>
          <p:spPr>
            <a:xfrm>
              <a:off x="1244380" y="3283230"/>
              <a:ext cx="1247306" cy="1274413"/>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a:solidFill>
              <a:schemeClr val="accent2">
                <a:lumMod val="90000"/>
                <a:lumOff val="1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1100" kern="1200"/>
                <a:t>Participants to stop sending relevant </a:t>
              </a:r>
              <a:r>
                <a:rPr lang="en-AU" sz="1100"/>
                <a:t>B2M transactions</a:t>
              </a:r>
              <a:endParaRPr lang="en-AU" sz="1100" kern="1200"/>
            </a:p>
          </p:txBody>
        </p:sp>
        <p:sp>
          <p:nvSpPr>
            <p:cNvPr id="10" name="Freeform: Shape 9">
              <a:extLst>
                <a:ext uri="{FF2B5EF4-FFF2-40B4-BE49-F238E27FC236}">
                  <a16:creationId xmlns:a16="http://schemas.microsoft.com/office/drawing/2014/main" id="{B2B9BE07-BB74-4691-8B1D-B6C2856D8038}"/>
                </a:ext>
              </a:extLst>
            </p:cNvPr>
            <p:cNvSpPr/>
            <p:nvPr/>
          </p:nvSpPr>
          <p:spPr>
            <a:xfrm>
              <a:off x="2616416" y="3829321"/>
              <a:ext cx="264428" cy="182229"/>
            </a:xfrm>
            <a:custGeom>
              <a:avLst/>
              <a:gdLst>
                <a:gd name="connsiteX0" fmla="*/ 0 w 179954"/>
                <a:gd name="connsiteY0" fmla="*/ 42102 h 210512"/>
                <a:gd name="connsiteX1" fmla="*/ 89977 w 179954"/>
                <a:gd name="connsiteY1" fmla="*/ 42102 h 210512"/>
                <a:gd name="connsiteX2" fmla="*/ 89977 w 179954"/>
                <a:gd name="connsiteY2" fmla="*/ 0 h 210512"/>
                <a:gd name="connsiteX3" fmla="*/ 179954 w 179954"/>
                <a:gd name="connsiteY3" fmla="*/ 105256 h 210512"/>
                <a:gd name="connsiteX4" fmla="*/ 89977 w 179954"/>
                <a:gd name="connsiteY4" fmla="*/ 210512 h 210512"/>
                <a:gd name="connsiteX5" fmla="*/ 89977 w 179954"/>
                <a:gd name="connsiteY5" fmla="*/ 168410 h 210512"/>
                <a:gd name="connsiteX6" fmla="*/ 0 w 179954"/>
                <a:gd name="connsiteY6" fmla="*/ 168410 h 210512"/>
                <a:gd name="connsiteX7" fmla="*/ 0 w 179954"/>
                <a:gd name="connsiteY7" fmla="*/ 42102 h 2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54" h="210512">
                  <a:moveTo>
                    <a:pt x="0" y="42102"/>
                  </a:moveTo>
                  <a:lnTo>
                    <a:pt x="89977" y="42102"/>
                  </a:lnTo>
                  <a:lnTo>
                    <a:pt x="89977" y="0"/>
                  </a:lnTo>
                  <a:lnTo>
                    <a:pt x="179954" y="105256"/>
                  </a:lnTo>
                  <a:lnTo>
                    <a:pt x="89977" y="210512"/>
                  </a:lnTo>
                  <a:lnTo>
                    <a:pt x="89977" y="168410"/>
                  </a:lnTo>
                  <a:lnTo>
                    <a:pt x="0" y="168410"/>
                  </a:lnTo>
                  <a:lnTo>
                    <a:pt x="0" y="42102"/>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marL="0" lvl="0" indent="0" algn="ctr" defTabSz="466725">
                <a:lnSpc>
                  <a:spcPct val="90000"/>
                </a:lnSpc>
                <a:spcBef>
                  <a:spcPct val="0"/>
                </a:spcBef>
                <a:spcAft>
                  <a:spcPct val="35000"/>
                </a:spcAft>
                <a:buNone/>
              </a:pPr>
              <a:endParaRPr lang="en-AU" sz="1050" kern="1200"/>
            </a:p>
          </p:txBody>
        </p:sp>
        <p:sp>
          <p:nvSpPr>
            <p:cNvPr id="11" name="Freeform: Shape 10">
              <a:extLst>
                <a:ext uri="{FF2B5EF4-FFF2-40B4-BE49-F238E27FC236}">
                  <a16:creationId xmlns:a16="http://schemas.microsoft.com/office/drawing/2014/main" id="{C2F14531-37C4-476F-88D2-AF043E4D2F12}"/>
                </a:ext>
              </a:extLst>
            </p:cNvPr>
            <p:cNvSpPr/>
            <p:nvPr/>
          </p:nvSpPr>
          <p:spPr>
            <a:xfrm>
              <a:off x="2990609" y="3283230"/>
              <a:ext cx="1247306" cy="1274413"/>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1100"/>
                <a:t>Process  outstanding meter data files</a:t>
              </a:r>
            </a:p>
          </p:txBody>
        </p:sp>
        <p:sp>
          <p:nvSpPr>
            <p:cNvPr id="12" name="Freeform: Shape 11">
              <a:extLst>
                <a:ext uri="{FF2B5EF4-FFF2-40B4-BE49-F238E27FC236}">
                  <a16:creationId xmlns:a16="http://schemas.microsoft.com/office/drawing/2014/main" id="{82B9FF82-D1AE-4199-940B-A143267A8F41}"/>
                </a:ext>
              </a:extLst>
            </p:cNvPr>
            <p:cNvSpPr/>
            <p:nvPr/>
          </p:nvSpPr>
          <p:spPr>
            <a:xfrm>
              <a:off x="4362645" y="3829321"/>
              <a:ext cx="264428" cy="182229"/>
            </a:xfrm>
            <a:custGeom>
              <a:avLst/>
              <a:gdLst>
                <a:gd name="connsiteX0" fmla="*/ 0 w 179954"/>
                <a:gd name="connsiteY0" fmla="*/ 42102 h 210512"/>
                <a:gd name="connsiteX1" fmla="*/ 89977 w 179954"/>
                <a:gd name="connsiteY1" fmla="*/ 42102 h 210512"/>
                <a:gd name="connsiteX2" fmla="*/ 89977 w 179954"/>
                <a:gd name="connsiteY2" fmla="*/ 0 h 210512"/>
                <a:gd name="connsiteX3" fmla="*/ 179954 w 179954"/>
                <a:gd name="connsiteY3" fmla="*/ 105256 h 210512"/>
                <a:gd name="connsiteX4" fmla="*/ 89977 w 179954"/>
                <a:gd name="connsiteY4" fmla="*/ 210512 h 210512"/>
                <a:gd name="connsiteX5" fmla="*/ 89977 w 179954"/>
                <a:gd name="connsiteY5" fmla="*/ 168410 h 210512"/>
                <a:gd name="connsiteX6" fmla="*/ 0 w 179954"/>
                <a:gd name="connsiteY6" fmla="*/ 168410 h 210512"/>
                <a:gd name="connsiteX7" fmla="*/ 0 w 179954"/>
                <a:gd name="connsiteY7" fmla="*/ 42102 h 2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54" h="210512">
                  <a:moveTo>
                    <a:pt x="0" y="42102"/>
                  </a:moveTo>
                  <a:lnTo>
                    <a:pt x="89977" y="42102"/>
                  </a:lnTo>
                  <a:lnTo>
                    <a:pt x="89977" y="0"/>
                  </a:lnTo>
                  <a:lnTo>
                    <a:pt x="179954" y="105256"/>
                  </a:lnTo>
                  <a:lnTo>
                    <a:pt x="89977" y="210512"/>
                  </a:lnTo>
                  <a:lnTo>
                    <a:pt x="89977" y="168410"/>
                  </a:lnTo>
                  <a:lnTo>
                    <a:pt x="0" y="168410"/>
                  </a:lnTo>
                  <a:lnTo>
                    <a:pt x="0" y="42102"/>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marL="0" lvl="0" indent="0" algn="ctr" defTabSz="466725">
                <a:lnSpc>
                  <a:spcPct val="90000"/>
                </a:lnSpc>
                <a:spcBef>
                  <a:spcPct val="0"/>
                </a:spcBef>
                <a:spcAft>
                  <a:spcPct val="35000"/>
                </a:spcAft>
                <a:buNone/>
              </a:pPr>
              <a:endParaRPr lang="en-AU" sz="1050" kern="1200"/>
            </a:p>
          </p:txBody>
        </p:sp>
        <p:sp>
          <p:nvSpPr>
            <p:cNvPr id="13" name="Freeform: Shape 12">
              <a:extLst>
                <a:ext uri="{FF2B5EF4-FFF2-40B4-BE49-F238E27FC236}">
                  <a16:creationId xmlns:a16="http://schemas.microsoft.com/office/drawing/2014/main" id="{61E6915C-816B-4DCA-8145-7F654782172C}"/>
                </a:ext>
              </a:extLst>
            </p:cNvPr>
            <p:cNvSpPr/>
            <p:nvPr/>
          </p:nvSpPr>
          <p:spPr>
            <a:xfrm>
              <a:off x="4736838" y="3283230"/>
              <a:ext cx="1247306" cy="1274413"/>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1100"/>
                <a:t>Data migration</a:t>
              </a:r>
            </a:p>
          </p:txBody>
        </p:sp>
        <p:sp>
          <p:nvSpPr>
            <p:cNvPr id="14" name="Freeform: Shape 13">
              <a:extLst>
                <a:ext uri="{FF2B5EF4-FFF2-40B4-BE49-F238E27FC236}">
                  <a16:creationId xmlns:a16="http://schemas.microsoft.com/office/drawing/2014/main" id="{EED49786-343C-4735-930E-F4BB48298E77}"/>
                </a:ext>
              </a:extLst>
            </p:cNvPr>
            <p:cNvSpPr/>
            <p:nvPr/>
          </p:nvSpPr>
          <p:spPr>
            <a:xfrm>
              <a:off x="6108874" y="3829321"/>
              <a:ext cx="264428" cy="182229"/>
            </a:xfrm>
            <a:custGeom>
              <a:avLst/>
              <a:gdLst>
                <a:gd name="connsiteX0" fmla="*/ 0 w 179954"/>
                <a:gd name="connsiteY0" fmla="*/ 42102 h 210512"/>
                <a:gd name="connsiteX1" fmla="*/ 89977 w 179954"/>
                <a:gd name="connsiteY1" fmla="*/ 42102 h 210512"/>
                <a:gd name="connsiteX2" fmla="*/ 89977 w 179954"/>
                <a:gd name="connsiteY2" fmla="*/ 0 h 210512"/>
                <a:gd name="connsiteX3" fmla="*/ 179954 w 179954"/>
                <a:gd name="connsiteY3" fmla="*/ 105256 h 210512"/>
                <a:gd name="connsiteX4" fmla="*/ 89977 w 179954"/>
                <a:gd name="connsiteY4" fmla="*/ 210512 h 210512"/>
                <a:gd name="connsiteX5" fmla="*/ 89977 w 179954"/>
                <a:gd name="connsiteY5" fmla="*/ 168410 h 210512"/>
                <a:gd name="connsiteX6" fmla="*/ 0 w 179954"/>
                <a:gd name="connsiteY6" fmla="*/ 168410 h 210512"/>
                <a:gd name="connsiteX7" fmla="*/ 0 w 179954"/>
                <a:gd name="connsiteY7" fmla="*/ 42102 h 2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54" h="210512">
                  <a:moveTo>
                    <a:pt x="0" y="42102"/>
                  </a:moveTo>
                  <a:lnTo>
                    <a:pt x="89977" y="42102"/>
                  </a:lnTo>
                  <a:lnTo>
                    <a:pt x="89977" y="0"/>
                  </a:lnTo>
                  <a:lnTo>
                    <a:pt x="179954" y="105256"/>
                  </a:lnTo>
                  <a:lnTo>
                    <a:pt x="89977" y="210512"/>
                  </a:lnTo>
                  <a:lnTo>
                    <a:pt x="89977" y="168410"/>
                  </a:lnTo>
                  <a:lnTo>
                    <a:pt x="0" y="168410"/>
                  </a:lnTo>
                  <a:lnTo>
                    <a:pt x="0" y="42102"/>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marL="0" lvl="0" indent="0" algn="ctr" defTabSz="466725">
                <a:lnSpc>
                  <a:spcPct val="90000"/>
                </a:lnSpc>
                <a:spcBef>
                  <a:spcPct val="0"/>
                </a:spcBef>
                <a:spcAft>
                  <a:spcPct val="35000"/>
                </a:spcAft>
                <a:buNone/>
              </a:pPr>
              <a:endParaRPr lang="en-AU" sz="1050" kern="1200"/>
            </a:p>
          </p:txBody>
        </p:sp>
        <p:sp>
          <p:nvSpPr>
            <p:cNvPr id="15" name="Freeform: Shape 14">
              <a:extLst>
                <a:ext uri="{FF2B5EF4-FFF2-40B4-BE49-F238E27FC236}">
                  <a16:creationId xmlns:a16="http://schemas.microsoft.com/office/drawing/2014/main" id="{29BBB2D0-BA7A-45D7-89D1-315861CD211B}"/>
                </a:ext>
              </a:extLst>
            </p:cNvPr>
            <p:cNvSpPr/>
            <p:nvPr/>
          </p:nvSpPr>
          <p:spPr>
            <a:xfrm>
              <a:off x="6483065" y="3283230"/>
              <a:ext cx="1247306" cy="1274413"/>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1100" dirty="0"/>
                <a:t>Stop processing B2B Transactions</a:t>
              </a:r>
            </a:p>
          </p:txBody>
        </p:sp>
        <p:sp>
          <p:nvSpPr>
            <p:cNvPr id="16" name="Freeform: Shape 15">
              <a:extLst>
                <a:ext uri="{FF2B5EF4-FFF2-40B4-BE49-F238E27FC236}">
                  <a16:creationId xmlns:a16="http://schemas.microsoft.com/office/drawing/2014/main" id="{0497D6A7-AB3D-4029-8FBA-831D091E164E}"/>
                </a:ext>
              </a:extLst>
            </p:cNvPr>
            <p:cNvSpPr/>
            <p:nvPr/>
          </p:nvSpPr>
          <p:spPr>
            <a:xfrm>
              <a:off x="7855103" y="3829321"/>
              <a:ext cx="264428" cy="182229"/>
            </a:xfrm>
            <a:custGeom>
              <a:avLst/>
              <a:gdLst>
                <a:gd name="connsiteX0" fmla="*/ 0 w 179954"/>
                <a:gd name="connsiteY0" fmla="*/ 42102 h 210512"/>
                <a:gd name="connsiteX1" fmla="*/ 89977 w 179954"/>
                <a:gd name="connsiteY1" fmla="*/ 42102 h 210512"/>
                <a:gd name="connsiteX2" fmla="*/ 89977 w 179954"/>
                <a:gd name="connsiteY2" fmla="*/ 0 h 210512"/>
                <a:gd name="connsiteX3" fmla="*/ 179954 w 179954"/>
                <a:gd name="connsiteY3" fmla="*/ 105256 h 210512"/>
                <a:gd name="connsiteX4" fmla="*/ 89977 w 179954"/>
                <a:gd name="connsiteY4" fmla="*/ 210512 h 210512"/>
                <a:gd name="connsiteX5" fmla="*/ 89977 w 179954"/>
                <a:gd name="connsiteY5" fmla="*/ 168410 h 210512"/>
                <a:gd name="connsiteX6" fmla="*/ 0 w 179954"/>
                <a:gd name="connsiteY6" fmla="*/ 168410 h 210512"/>
                <a:gd name="connsiteX7" fmla="*/ 0 w 179954"/>
                <a:gd name="connsiteY7" fmla="*/ 42102 h 2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54" h="210512">
                  <a:moveTo>
                    <a:pt x="0" y="42102"/>
                  </a:moveTo>
                  <a:lnTo>
                    <a:pt x="89977" y="42102"/>
                  </a:lnTo>
                  <a:lnTo>
                    <a:pt x="89977" y="0"/>
                  </a:lnTo>
                  <a:lnTo>
                    <a:pt x="179954" y="105256"/>
                  </a:lnTo>
                  <a:lnTo>
                    <a:pt x="89977" y="210512"/>
                  </a:lnTo>
                  <a:lnTo>
                    <a:pt x="89977" y="168410"/>
                  </a:lnTo>
                  <a:lnTo>
                    <a:pt x="0" y="168410"/>
                  </a:lnTo>
                  <a:lnTo>
                    <a:pt x="0" y="42102"/>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marL="0" lvl="0" indent="0" algn="ctr" defTabSz="466725">
                <a:lnSpc>
                  <a:spcPct val="90000"/>
                </a:lnSpc>
                <a:spcBef>
                  <a:spcPct val="0"/>
                </a:spcBef>
                <a:spcAft>
                  <a:spcPct val="35000"/>
                </a:spcAft>
                <a:buNone/>
              </a:pPr>
              <a:endParaRPr lang="en-AU" sz="1050" kern="1200"/>
            </a:p>
          </p:txBody>
        </p:sp>
        <p:sp>
          <p:nvSpPr>
            <p:cNvPr id="30" name="Arrow: Bent 29">
              <a:extLst>
                <a:ext uri="{FF2B5EF4-FFF2-40B4-BE49-F238E27FC236}">
                  <a16:creationId xmlns:a16="http://schemas.microsoft.com/office/drawing/2014/main" id="{EEDB07E7-B9B6-4707-A335-2A316A3C336E}"/>
                </a:ext>
              </a:extLst>
            </p:cNvPr>
            <p:cNvSpPr/>
            <p:nvPr/>
          </p:nvSpPr>
          <p:spPr>
            <a:xfrm rot="16200000" flipH="1">
              <a:off x="5096453" y="1477130"/>
              <a:ext cx="419087" cy="7153023"/>
            </a:xfrm>
            <a:prstGeom prst="bentArrow">
              <a:avLst>
                <a:gd name="adj1" fmla="val 29000"/>
                <a:gd name="adj2" fmla="val 29969"/>
                <a:gd name="adj3" fmla="val 25000"/>
                <a:gd name="adj4" fmla="val 4375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algn="ctr" defTabSz="466725">
                <a:lnSpc>
                  <a:spcPct val="90000"/>
                </a:lnSpc>
                <a:spcBef>
                  <a:spcPct val="0"/>
                </a:spcBef>
                <a:spcAft>
                  <a:spcPct val="35000"/>
                </a:spcAft>
              </a:pPr>
              <a:endParaRPr lang="en-AU" sz="1050"/>
            </a:p>
          </p:txBody>
        </p:sp>
        <p:sp>
          <p:nvSpPr>
            <p:cNvPr id="31" name="Flowchart: Process 30">
              <a:extLst>
                <a:ext uri="{FF2B5EF4-FFF2-40B4-BE49-F238E27FC236}">
                  <a16:creationId xmlns:a16="http://schemas.microsoft.com/office/drawing/2014/main" id="{76F6AC43-A588-497E-87B0-575CF355DB72}"/>
                </a:ext>
              </a:extLst>
            </p:cNvPr>
            <p:cNvSpPr/>
            <p:nvPr/>
          </p:nvSpPr>
          <p:spPr>
            <a:xfrm>
              <a:off x="8794606" y="4700573"/>
              <a:ext cx="131896" cy="261236"/>
            </a:xfrm>
            <a:prstGeom prst="flowChartProcess">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algn="ctr" defTabSz="466725">
                <a:lnSpc>
                  <a:spcPct val="90000"/>
                </a:lnSpc>
                <a:spcBef>
                  <a:spcPct val="0"/>
                </a:spcBef>
                <a:spcAft>
                  <a:spcPct val="35000"/>
                </a:spcAft>
              </a:pPr>
              <a:endParaRPr lang="en-AU" sz="1050"/>
            </a:p>
          </p:txBody>
        </p:sp>
        <p:sp>
          <p:nvSpPr>
            <p:cNvPr id="34" name="Oval 33">
              <a:extLst>
                <a:ext uri="{FF2B5EF4-FFF2-40B4-BE49-F238E27FC236}">
                  <a16:creationId xmlns:a16="http://schemas.microsoft.com/office/drawing/2014/main" id="{0BBA8064-DA07-47B0-AD3B-47ACAFA34BA7}"/>
                </a:ext>
              </a:extLst>
            </p:cNvPr>
            <p:cNvSpPr/>
            <p:nvPr/>
          </p:nvSpPr>
          <p:spPr>
            <a:xfrm>
              <a:off x="1200646" y="3237557"/>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a:t>1</a:t>
              </a:r>
            </a:p>
          </p:txBody>
        </p:sp>
        <p:sp>
          <p:nvSpPr>
            <p:cNvPr id="35" name="Oval 34">
              <a:extLst>
                <a:ext uri="{FF2B5EF4-FFF2-40B4-BE49-F238E27FC236}">
                  <a16:creationId xmlns:a16="http://schemas.microsoft.com/office/drawing/2014/main" id="{39424F64-4012-4EAD-B80A-E40D63609740}"/>
                </a:ext>
              </a:extLst>
            </p:cNvPr>
            <p:cNvSpPr/>
            <p:nvPr/>
          </p:nvSpPr>
          <p:spPr>
            <a:xfrm>
              <a:off x="2942651" y="3237557"/>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a:t>2</a:t>
              </a:r>
            </a:p>
          </p:txBody>
        </p:sp>
        <p:sp>
          <p:nvSpPr>
            <p:cNvPr id="36" name="Oval 35">
              <a:extLst>
                <a:ext uri="{FF2B5EF4-FFF2-40B4-BE49-F238E27FC236}">
                  <a16:creationId xmlns:a16="http://schemas.microsoft.com/office/drawing/2014/main" id="{439CDADC-16CF-44E2-ADED-C2FE1C8AFA93}"/>
                </a:ext>
              </a:extLst>
            </p:cNvPr>
            <p:cNvSpPr/>
            <p:nvPr/>
          </p:nvSpPr>
          <p:spPr>
            <a:xfrm>
              <a:off x="4684657" y="3237557"/>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a:t>3</a:t>
              </a:r>
            </a:p>
          </p:txBody>
        </p:sp>
        <p:sp>
          <p:nvSpPr>
            <p:cNvPr id="37" name="Oval 36">
              <a:extLst>
                <a:ext uri="{FF2B5EF4-FFF2-40B4-BE49-F238E27FC236}">
                  <a16:creationId xmlns:a16="http://schemas.microsoft.com/office/drawing/2014/main" id="{011951D2-3CEF-4728-9B63-B1C621885EDB}"/>
                </a:ext>
              </a:extLst>
            </p:cNvPr>
            <p:cNvSpPr/>
            <p:nvPr/>
          </p:nvSpPr>
          <p:spPr>
            <a:xfrm>
              <a:off x="6426662" y="3237557"/>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a:t>4</a:t>
              </a:r>
            </a:p>
          </p:txBody>
        </p:sp>
        <p:sp>
          <p:nvSpPr>
            <p:cNvPr id="20" name="Freeform: Shape 19">
              <a:extLst>
                <a:ext uri="{FF2B5EF4-FFF2-40B4-BE49-F238E27FC236}">
                  <a16:creationId xmlns:a16="http://schemas.microsoft.com/office/drawing/2014/main" id="{CACB8C75-53D7-40B0-B573-03883BBB84B2}"/>
                </a:ext>
              </a:extLst>
            </p:cNvPr>
            <p:cNvSpPr/>
            <p:nvPr/>
          </p:nvSpPr>
          <p:spPr>
            <a:xfrm>
              <a:off x="4362645" y="5908394"/>
              <a:ext cx="264428" cy="182229"/>
            </a:xfrm>
            <a:custGeom>
              <a:avLst/>
              <a:gdLst>
                <a:gd name="connsiteX0" fmla="*/ 0 w 179954"/>
                <a:gd name="connsiteY0" fmla="*/ 42102 h 210512"/>
                <a:gd name="connsiteX1" fmla="*/ 89977 w 179954"/>
                <a:gd name="connsiteY1" fmla="*/ 42102 h 210512"/>
                <a:gd name="connsiteX2" fmla="*/ 89977 w 179954"/>
                <a:gd name="connsiteY2" fmla="*/ 0 h 210512"/>
                <a:gd name="connsiteX3" fmla="*/ 179954 w 179954"/>
                <a:gd name="connsiteY3" fmla="*/ 105256 h 210512"/>
                <a:gd name="connsiteX4" fmla="*/ 89977 w 179954"/>
                <a:gd name="connsiteY4" fmla="*/ 210512 h 210512"/>
                <a:gd name="connsiteX5" fmla="*/ 89977 w 179954"/>
                <a:gd name="connsiteY5" fmla="*/ 168410 h 210512"/>
                <a:gd name="connsiteX6" fmla="*/ 0 w 179954"/>
                <a:gd name="connsiteY6" fmla="*/ 168410 h 210512"/>
                <a:gd name="connsiteX7" fmla="*/ 0 w 179954"/>
                <a:gd name="connsiteY7" fmla="*/ 42102 h 2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54" h="210512">
                  <a:moveTo>
                    <a:pt x="0" y="42102"/>
                  </a:moveTo>
                  <a:lnTo>
                    <a:pt x="89977" y="42102"/>
                  </a:lnTo>
                  <a:lnTo>
                    <a:pt x="89977" y="0"/>
                  </a:lnTo>
                  <a:lnTo>
                    <a:pt x="179954" y="105256"/>
                  </a:lnTo>
                  <a:lnTo>
                    <a:pt x="89977" y="210512"/>
                  </a:lnTo>
                  <a:lnTo>
                    <a:pt x="89977" y="168410"/>
                  </a:lnTo>
                  <a:lnTo>
                    <a:pt x="0" y="168410"/>
                  </a:lnTo>
                  <a:lnTo>
                    <a:pt x="0" y="42102"/>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marL="0" lvl="0" indent="0" algn="ctr" defTabSz="466725">
                <a:lnSpc>
                  <a:spcPct val="90000"/>
                </a:lnSpc>
                <a:spcBef>
                  <a:spcPct val="0"/>
                </a:spcBef>
                <a:spcAft>
                  <a:spcPct val="35000"/>
                </a:spcAft>
                <a:buNone/>
              </a:pPr>
              <a:endParaRPr lang="en-AU" sz="1050" kern="1200"/>
            </a:p>
          </p:txBody>
        </p:sp>
        <p:sp>
          <p:nvSpPr>
            <p:cNvPr id="45" name="Freeform: Shape 44">
              <a:extLst>
                <a:ext uri="{FF2B5EF4-FFF2-40B4-BE49-F238E27FC236}">
                  <a16:creationId xmlns:a16="http://schemas.microsoft.com/office/drawing/2014/main" id="{E4B51C5A-B53C-40A4-9884-C3D0D835A7AD}"/>
                </a:ext>
              </a:extLst>
            </p:cNvPr>
            <p:cNvSpPr/>
            <p:nvPr/>
          </p:nvSpPr>
          <p:spPr>
            <a:xfrm>
              <a:off x="8229293" y="3282362"/>
              <a:ext cx="1247306" cy="1274413"/>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1100" dirty="0"/>
                <a:t>Deploy 5MS upgrades into impacted AEMO applications</a:t>
              </a:r>
            </a:p>
          </p:txBody>
        </p:sp>
        <p:sp>
          <p:nvSpPr>
            <p:cNvPr id="47" name="Oval 46">
              <a:extLst>
                <a:ext uri="{FF2B5EF4-FFF2-40B4-BE49-F238E27FC236}">
                  <a16:creationId xmlns:a16="http://schemas.microsoft.com/office/drawing/2014/main" id="{178ABE4C-D123-4152-A151-319262BAD902}"/>
                </a:ext>
              </a:extLst>
            </p:cNvPr>
            <p:cNvSpPr/>
            <p:nvPr/>
          </p:nvSpPr>
          <p:spPr>
            <a:xfrm>
              <a:off x="8172890" y="3236689"/>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a:t>5</a:t>
              </a:r>
            </a:p>
          </p:txBody>
        </p:sp>
        <p:sp>
          <p:nvSpPr>
            <p:cNvPr id="48" name="Freeform: Shape 47">
              <a:extLst>
                <a:ext uri="{FF2B5EF4-FFF2-40B4-BE49-F238E27FC236}">
                  <a16:creationId xmlns:a16="http://schemas.microsoft.com/office/drawing/2014/main" id="{03E1B011-E823-42A8-9AC7-E0D95179223F}"/>
                </a:ext>
              </a:extLst>
            </p:cNvPr>
            <p:cNvSpPr/>
            <p:nvPr/>
          </p:nvSpPr>
          <p:spPr>
            <a:xfrm>
              <a:off x="2616416" y="5908394"/>
              <a:ext cx="264428" cy="182229"/>
            </a:xfrm>
            <a:custGeom>
              <a:avLst/>
              <a:gdLst>
                <a:gd name="connsiteX0" fmla="*/ 0 w 179954"/>
                <a:gd name="connsiteY0" fmla="*/ 42102 h 210512"/>
                <a:gd name="connsiteX1" fmla="*/ 89977 w 179954"/>
                <a:gd name="connsiteY1" fmla="*/ 42102 h 210512"/>
                <a:gd name="connsiteX2" fmla="*/ 89977 w 179954"/>
                <a:gd name="connsiteY2" fmla="*/ 0 h 210512"/>
                <a:gd name="connsiteX3" fmla="*/ 179954 w 179954"/>
                <a:gd name="connsiteY3" fmla="*/ 105256 h 210512"/>
                <a:gd name="connsiteX4" fmla="*/ 89977 w 179954"/>
                <a:gd name="connsiteY4" fmla="*/ 210512 h 210512"/>
                <a:gd name="connsiteX5" fmla="*/ 89977 w 179954"/>
                <a:gd name="connsiteY5" fmla="*/ 168410 h 210512"/>
                <a:gd name="connsiteX6" fmla="*/ 0 w 179954"/>
                <a:gd name="connsiteY6" fmla="*/ 168410 h 210512"/>
                <a:gd name="connsiteX7" fmla="*/ 0 w 179954"/>
                <a:gd name="connsiteY7" fmla="*/ 42102 h 2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54" h="210512">
                  <a:moveTo>
                    <a:pt x="0" y="42102"/>
                  </a:moveTo>
                  <a:lnTo>
                    <a:pt x="89977" y="42102"/>
                  </a:lnTo>
                  <a:lnTo>
                    <a:pt x="89977" y="0"/>
                  </a:lnTo>
                  <a:lnTo>
                    <a:pt x="179954" y="105256"/>
                  </a:lnTo>
                  <a:lnTo>
                    <a:pt x="89977" y="210512"/>
                  </a:lnTo>
                  <a:lnTo>
                    <a:pt x="89977" y="168410"/>
                  </a:lnTo>
                  <a:lnTo>
                    <a:pt x="0" y="168410"/>
                  </a:lnTo>
                  <a:lnTo>
                    <a:pt x="0" y="42102"/>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2102" rIns="53986" bIns="42102" numCol="1" spcCol="1270" anchor="ctr" anchorCtr="0">
              <a:noAutofit/>
            </a:bodyPr>
            <a:lstStyle/>
            <a:p>
              <a:pPr marL="0" lvl="0" indent="0" algn="ctr" defTabSz="466725">
                <a:lnSpc>
                  <a:spcPct val="90000"/>
                </a:lnSpc>
                <a:spcBef>
                  <a:spcPct val="0"/>
                </a:spcBef>
                <a:spcAft>
                  <a:spcPct val="35000"/>
                </a:spcAft>
                <a:buNone/>
              </a:pPr>
              <a:endParaRPr lang="en-AU" sz="1050" kern="1200"/>
            </a:p>
          </p:txBody>
        </p:sp>
        <p:sp>
          <p:nvSpPr>
            <p:cNvPr id="43" name="Freeform: Shape 42">
              <a:extLst>
                <a:ext uri="{FF2B5EF4-FFF2-40B4-BE49-F238E27FC236}">
                  <a16:creationId xmlns:a16="http://schemas.microsoft.com/office/drawing/2014/main" id="{27D28DA5-D7DE-4FDE-BF21-9C16955D8E21}"/>
                </a:ext>
              </a:extLst>
            </p:cNvPr>
            <p:cNvSpPr/>
            <p:nvPr/>
          </p:nvSpPr>
          <p:spPr>
            <a:xfrm>
              <a:off x="4750849" y="5349202"/>
              <a:ext cx="1247306" cy="1274413"/>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a:solidFill>
              <a:schemeClr val="accent2">
                <a:lumMod val="90000"/>
                <a:lumOff val="1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lvl="0" algn="ctr" defTabSz="488950">
                <a:lnSpc>
                  <a:spcPct val="90000"/>
                </a:lnSpc>
                <a:spcBef>
                  <a:spcPct val="0"/>
                </a:spcBef>
                <a:spcAft>
                  <a:spcPct val="35000"/>
                </a:spcAft>
              </a:pPr>
              <a:r>
                <a:rPr lang="en-AU" sz="1100" kern="1200" dirty="0"/>
                <a:t>Participants restart </a:t>
              </a:r>
              <a:r>
                <a:rPr lang="en-AU" sz="1100" dirty="0"/>
                <a:t>B2M transactions and B2B transactions (NB timings may vary to minimise downtime)</a:t>
              </a:r>
              <a:endParaRPr lang="en-AU" sz="1100" kern="1200" dirty="0"/>
            </a:p>
          </p:txBody>
        </p:sp>
        <p:sp>
          <p:nvSpPr>
            <p:cNvPr id="55" name="Freeform: Shape 54">
              <a:extLst>
                <a:ext uri="{FF2B5EF4-FFF2-40B4-BE49-F238E27FC236}">
                  <a16:creationId xmlns:a16="http://schemas.microsoft.com/office/drawing/2014/main" id="{54522DA1-D525-4FD8-A9B8-DECCF3B23B40}"/>
                </a:ext>
              </a:extLst>
            </p:cNvPr>
            <p:cNvSpPr/>
            <p:nvPr/>
          </p:nvSpPr>
          <p:spPr>
            <a:xfrm>
              <a:off x="1244380" y="5349202"/>
              <a:ext cx="1247306" cy="1274413"/>
            </a:xfrm>
            <a:custGeom>
              <a:avLst/>
              <a:gdLst>
                <a:gd name="connsiteX0" fmla="*/ 0 w 848841"/>
                <a:gd name="connsiteY0" fmla="*/ 84884 h 1472208"/>
                <a:gd name="connsiteX1" fmla="*/ 84884 w 848841"/>
                <a:gd name="connsiteY1" fmla="*/ 0 h 1472208"/>
                <a:gd name="connsiteX2" fmla="*/ 763957 w 848841"/>
                <a:gd name="connsiteY2" fmla="*/ 0 h 1472208"/>
                <a:gd name="connsiteX3" fmla="*/ 848841 w 848841"/>
                <a:gd name="connsiteY3" fmla="*/ 84884 h 1472208"/>
                <a:gd name="connsiteX4" fmla="*/ 848841 w 848841"/>
                <a:gd name="connsiteY4" fmla="*/ 1387324 h 1472208"/>
                <a:gd name="connsiteX5" fmla="*/ 763957 w 848841"/>
                <a:gd name="connsiteY5" fmla="*/ 1472208 h 1472208"/>
                <a:gd name="connsiteX6" fmla="*/ 84884 w 848841"/>
                <a:gd name="connsiteY6" fmla="*/ 1472208 h 1472208"/>
                <a:gd name="connsiteX7" fmla="*/ 0 w 848841"/>
                <a:gd name="connsiteY7" fmla="*/ 1387324 h 1472208"/>
                <a:gd name="connsiteX8" fmla="*/ 0 w 848841"/>
                <a:gd name="connsiteY8" fmla="*/ 84884 h 14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41" h="1472208">
                  <a:moveTo>
                    <a:pt x="0" y="84884"/>
                  </a:moveTo>
                  <a:cubicBezTo>
                    <a:pt x="0" y="38004"/>
                    <a:pt x="38004" y="0"/>
                    <a:pt x="84884" y="0"/>
                  </a:cubicBezTo>
                  <a:lnTo>
                    <a:pt x="763957" y="0"/>
                  </a:lnTo>
                  <a:cubicBezTo>
                    <a:pt x="810837" y="0"/>
                    <a:pt x="848841" y="38004"/>
                    <a:pt x="848841" y="84884"/>
                  </a:cubicBezTo>
                  <a:lnTo>
                    <a:pt x="848841" y="1387324"/>
                  </a:lnTo>
                  <a:cubicBezTo>
                    <a:pt x="848841" y="1434204"/>
                    <a:pt x="810837" y="1472208"/>
                    <a:pt x="763957" y="1472208"/>
                  </a:cubicBezTo>
                  <a:lnTo>
                    <a:pt x="84884" y="1472208"/>
                  </a:lnTo>
                  <a:cubicBezTo>
                    <a:pt x="38004" y="1472208"/>
                    <a:pt x="0" y="1434204"/>
                    <a:pt x="0" y="1387324"/>
                  </a:cubicBezTo>
                  <a:lnTo>
                    <a:pt x="0" y="84884"/>
                  </a:lnTo>
                  <a:close/>
                </a:path>
              </a:pathLst>
            </a:custGeom>
            <a:gradFill flip="none" rotWithShape="1">
              <a:gsLst>
                <a:gs pos="79125">
                  <a:srgbClr val="C41230"/>
                </a:gs>
                <a:gs pos="78250">
                  <a:srgbClr val="C41230"/>
                </a:gs>
                <a:gs pos="85000">
                  <a:srgbClr val="C41230"/>
                </a:gs>
                <a:gs pos="72000">
                  <a:schemeClr val="accent1"/>
                </a:gs>
                <a:gs pos="30000">
                  <a:schemeClr val="accent2">
                    <a:alpha val="97000"/>
                    <a:lumMod val="90000"/>
                    <a:lumOff val="10000"/>
                  </a:schemeClr>
                </a:gs>
              </a:gsLst>
              <a:lin ang="27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772" tIns="66772" rIns="66772" bIns="66772" numCol="1" spcCol="1270" anchor="ctr" anchorCtr="0">
              <a:noAutofit/>
            </a:bodyPr>
            <a:lstStyle/>
            <a:p>
              <a:pPr algn="ctr" defTabSz="488950">
                <a:lnSpc>
                  <a:spcPct val="90000"/>
                </a:lnSpc>
                <a:spcBef>
                  <a:spcPct val="0"/>
                </a:spcBef>
                <a:spcAft>
                  <a:spcPct val="35000"/>
                </a:spcAft>
              </a:pPr>
              <a:r>
                <a:rPr lang="en-AU" sz="1100" dirty="0"/>
                <a:t>Invitation Participant Verification Monitoring (PVM)</a:t>
              </a:r>
            </a:p>
          </p:txBody>
        </p:sp>
        <p:sp>
          <p:nvSpPr>
            <p:cNvPr id="38" name="Oval 37">
              <a:extLst>
                <a:ext uri="{FF2B5EF4-FFF2-40B4-BE49-F238E27FC236}">
                  <a16:creationId xmlns:a16="http://schemas.microsoft.com/office/drawing/2014/main" id="{254E7849-68CF-41C2-AC13-C66AB702B9EB}"/>
                </a:ext>
              </a:extLst>
            </p:cNvPr>
            <p:cNvSpPr/>
            <p:nvPr/>
          </p:nvSpPr>
          <p:spPr>
            <a:xfrm>
              <a:off x="1200646" y="5316629"/>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b="1"/>
                <a:t>6</a:t>
              </a:r>
            </a:p>
          </p:txBody>
        </p:sp>
        <p:sp>
          <p:nvSpPr>
            <p:cNvPr id="39" name="Oval 38">
              <a:extLst>
                <a:ext uri="{FF2B5EF4-FFF2-40B4-BE49-F238E27FC236}">
                  <a16:creationId xmlns:a16="http://schemas.microsoft.com/office/drawing/2014/main" id="{D2A0FCA3-EA27-45D6-B33C-D1C49F00A714}"/>
                </a:ext>
              </a:extLst>
            </p:cNvPr>
            <p:cNvSpPr/>
            <p:nvPr/>
          </p:nvSpPr>
          <p:spPr>
            <a:xfrm>
              <a:off x="2946727" y="5288285"/>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a:t>7</a:t>
              </a:r>
            </a:p>
          </p:txBody>
        </p:sp>
        <p:sp>
          <p:nvSpPr>
            <p:cNvPr id="40" name="Oval 39">
              <a:extLst>
                <a:ext uri="{FF2B5EF4-FFF2-40B4-BE49-F238E27FC236}">
                  <a16:creationId xmlns:a16="http://schemas.microsoft.com/office/drawing/2014/main" id="{4B30752A-A942-4962-85CD-1212F96C2CAE}"/>
                </a:ext>
              </a:extLst>
            </p:cNvPr>
            <p:cNvSpPr/>
            <p:nvPr/>
          </p:nvSpPr>
          <p:spPr>
            <a:xfrm>
              <a:off x="4688733" y="5288285"/>
              <a:ext cx="155288" cy="155288"/>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a:t>8</a:t>
              </a:r>
            </a:p>
          </p:txBody>
        </p:sp>
        <p:sp>
          <p:nvSpPr>
            <p:cNvPr id="6" name="TextBox 5">
              <a:extLst>
                <a:ext uri="{FF2B5EF4-FFF2-40B4-BE49-F238E27FC236}">
                  <a16:creationId xmlns:a16="http://schemas.microsoft.com/office/drawing/2014/main" id="{A964C9A8-ABAC-405A-A23A-C6A2C628FD08}"/>
                </a:ext>
              </a:extLst>
            </p:cNvPr>
            <p:cNvSpPr txBox="1"/>
            <p:nvPr/>
          </p:nvSpPr>
          <p:spPr>
            <a:xfrm>
              <a:off x="1928876" y="6614409"/>
              <a:ext cx="7026039" cy="200055"/>
            </a:xfrm>
            <a:prstGeom prst="rect">
              <a:avLst/>
            </a:prstGeom>
            <a:noFill/>
          </p:spPr>
          <p:txBody>
            <a:bodyPr wrap="square" rtlCol="0" anchor="ctr">
              <a:spAutoFit/>
            </a:bodyPr>
            <a:lstStyle/>
            <a:p>
              <a:pPr algn="ctr"/>
              <a:r>
                <a:rPr lang="en-AU" sz="700"/>
                <a:t>* Includes rollback contingencies</a:t>
              </a:r>
            </a:p>
          </p:txBody>
        </p:sp>
      </p:grpSp>
    </p:spTree>
    <p:extLst>
      <p:ext uri="{BB962C8B-B14F-4D97-AF65-F5344CB8AC3E}">
        <p14:creationId xmlns:p14="http://schemas.microsoft.com/office/powerpoint/2010/main" val="206150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CDD-DF7D-4A4B-B572-A40146E29ECC}"/>
              </a:ext>
            </a:extLst>
          </p:cNvPr>
          <p:cNvSpPr>
            <a:spLocks noGrp="1"/>
          </p:cNvSpPr>
          <p:nvPr>
            <p:ph type="title"/>
          </p:nvPr>
        </p:nvSpPr>
        <p:spPr/>
        <p:txBody>
          <a:bodyPr/>
          <a:lstStyle/>
          <a:p>
            <a:r>
              <a:rPr lang="en-AU" dirty="0"/>
              <a:t>Notes (1/7)</a:t>
            </a:r>
          </a:p>
        </p:txBody>
      </p:sp>
      <p:sp>
        <p:nvSpPr>
          <p:cNvPr id="3" name="Content Placeholder 2">
            <a:extLst>
              <a:ext uri="{FF2B5EF4-FFF2-40B4-BE49-F238E27FC236}">
                <a16:creationId xmlns:a16="http://schemas.microsoft.com/office/drawing/2014/main" id="{E7A9644E-4F3B-4526-B87A-D1857C7D38E6}"/>
              </a:ext>
            </a:extLst>
          </p:cNvPr>
          <p:cNvSpPr>
            <a:spLocks noGrp="1"/>
          </p:cNvSpPr>
          <p:nvPr>
            <p:ph idx="1"/>
          </p:nvPr>
        </p:nvSpPr>
        <p:spPr/>
        <p:txBody>
          <a:bodyPr vert="horz" lIns="91440" tIns="45720" rIns="91440" bIns="45720" rtlCol="0" anchor="t">
            <a:normAutofit lnSpcReduction="10000"/>
          </a:bodyPr>
          <a:lstStyle/>
          <a:p>
            <a:pPr marL="200025" indent="-200025">
              <a:lnSpc>
                <a:spcPct val="150000"/>
              </a:lnSpc>
            </a:pPr>
            <a:r>
              <a:rPr lang="en-AU" sz="1600" dirty="0"/>
              <a:t>AEMO confirmed that:</a:t>
            </a:r>
            <a:endParaRPr lang="en-US" dirty="0"/>
          </a:p>
          <a:p>
            <a:pPr marL="601345" lvl="1" indent="-200025">
              <a:lnSpc>
                <a:spcPct val="150000"/>
              </a:lnSpc>
            </a:pPr>
            <a:r>
              <a:rPr lang="en-AU" sz="1600" dirty="0"/>
              <a:t>The R39 schema update applies to B2M only. The B2B schema is on R38 and will remain as R38.</a:t>
            </a:r>
            <a:endParaRPr lang="en-AU" sz="1600" dirty="0">
              <a:cs typeface="Segoe UI Semilight"/>
            </a:endParaRPr>
          </a:p>
          <a:p>
            <a:pPr marL="601345" lvl="1" indent="-200025">
              <a:lnSpc>
                <a:spcPct val="150000"/>
              </a:lnSpc>
            </a:pPr>
            <a:r>
              <a:rPr lang="en-AU" sz="1600" dirty="0"/>
              <a:t>VICTUOS participants currently sending meter data to VPXP should send meter data to NEMMCO after the retail platform go-live. </a:t>
            </a:r>
            <a:endParaRPr lang="en-AU" sz="1600" dirty="0">
              <a:cs typeface="Segoe UI Semilight"/>
            </a:endParaRPr>
          </a:p>
          <a:p>
            <a:pPr marL="200025" indent="-200025">
              <a:lnSpc>
                <a:spcPct val="150000"/>
              </a:lnSpc>
            </a:pPr>
            <a:r>
              <a:rPr lang="en-AU" sz="1600" dirty="0"/>
              <a:t>Participants were advised to check their schema settings, and update based on schema preferences before the cutover.  More details can be found on page 26 of the Guide to MSATS Web Portal, available at: </a:t>
            </a:r>
            <a:r>
              <a:rPr lang="en-AU" sz="1600" dirty="0">
                <a:hlinkClick r:id="rId2"/>
              </a:rPr>
              <a:t>https://www.aemo.com.au//media/files/electricity/nem/retail_and_metering/market_settlement_and_transfer_solutions/2020/guide-to-msats-web-portal.pdf?la=en&amp;hash=D01A639B28A12893CEA92077570B8FF9</a:t>
            </a:r>
            <a:r>
              <a:rPr lang="en-AU" sz="1600" dirty="0"/>
              <a:t>.</a:t>
            </a:r>
            <a:endParaRPr lang="en-AU" sz="1600" dirty="0">
              <a:cs typeface="Segoe UI Semilight"/>
            </a:endParaRPr>
          </a:p>
          <a:p>
            <a:pPr marL="200025" indent="-200025">
              <a:lnSpc>
                <a:spcPct val="150000"/>
              </a:lnSpc>
            </a:pPr>
            <a:r>
              <a:rPr lang="en-AU" sz="1600" dirty="0"/>
              <a:t>Enhancement to the Participant B2M schema options now allows participants to apply different schema versions for each Transactions Group (CATS, NMID, MTRD)</a:t>
            </a:r>
            <a:endParaRPr lang="en-AU" sz="1600" dirty="0">
              <a:cs typeface="Segoe UI Semilight"/>
            </a:endParaRPr>
          </a:p>
          <a:p>
            <a:pPr marL="601345" lvl="1" indent="-200025">
              <a:lnSpc>
                <a:spcPct val="150000"/>
              </a:lnSpc>
            </a:pPr>
            <a:r>
              <a:rPr lang="en-AU" sz="1600" dirty="0"/>
              <a:t>A participant noted that the CATS Transaction group needs to be updated to support the changes to NMI standing data within the r39 schema.</a:t>
            </a:r>
            <a:endParaRPr lang="en-AU" sz="1600" dirty="0">
              <a:cs typeface="Segoe UI Semilight"/>
            </a:endParaRPr>
          </a:p>
          <a:p>
            <a:pPr marL="200025" indent="-200025">
              <a:lnSpc>
                <a:spcPct val="150000"/>
              </a:lnSpc>
            </a:pPr>
            <a:endParaRPr lang="en-AU" sz="1600" dirty="0">
              <a:highlight>
                <a:srgbClr val="FFFF00"/>
              </a:highlight>
              <a:cs typeface="Segoe UI Semilight"/>
            </a:endParaRPr>
          </a:p>
        </p:txBody>
      </p:sp>
      <p:sp>
        <p:nvSpPr>
          <p:cNvPr id="4" name="Slide Number Placeholder 3">
            <a:extLst>
              <a:ext uri="{FF2B5EF4-FFF2-40B4-BE49-F238E27FC236}">
                <a16:creationId xmlns:a16="http://schemas.microsoft.com/office/drawing/2014/main" id="{2A0A7E66-DD54-454E-B9CA-46835234F642}"/>
              </a:ext>
            </a:extLst>
          </p:cNvPr>
          <p:cNvSpPr>
            <a:spLocks noGrp="1"/>
          </p:cNvSpPr>
          <p:nvPr>
            <p:ph type="sldNum" sz="quarter" idx="12"/>
          </p:nvPr>
        </p:nvSpPr>
        <p:spPr/>
        <p:txBody>
          <a:bodyPr/>
          <a:lstStyle/>
          <a:p>
            <a:fld id="{4EC81F68-4976-451A-B2E9-79BCBD2F70CC}" type="slidenum">
              <a:rPr lang="en-AU" smtClean="0"/>
              <a:t>7</a:t>
            </a:fld>
            <a:endParaRPr lang="en-AU"/>
          </a:p>
        </p:txBody>
      </p:sp>
    </p:spTree>
    <p:extLst>
      <p:ext uri="{BB962C8B-B14F-4D97-AF65-F5344CB8AC3E}">
        <p14:creationId xmlns:p14="http://schemas.microsoft.com/office/powerpoint/2010/main" val="11918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8615B9-FE6C-41B8-B29E-69FA1079F875}"/>
              </a:ext>
            </a:extLst>
          </p:cNvPr>
          <p:cNvSpPr>
            <a:spLocks noGrp="1"/>
          </p:cNvSpPr>
          <p:nvPr>
            <p:ph type="title"/>
          </p:nvPr>
        </p:nvSpPr>
        <p:spPr>
          <a:xfrm>
            <a:off x="206547" y="150494"/>
            <a:ext cx="7894138" cy="1310695"/>
          </a:xfrm>
        </p:spPr>
        <p:txBody>
          <a:bodyPr/>
          <a:lstStyle/>
          <a:p>
            <a:r>
              <a:rPr lang="en-US" dirty="0"/>
              <a:t>Cutover Schedule (1)</a:t>
            </a:r>
          </a:p>
        </p:txBody>
      </p:sp>
      <p:sp>
        <p:nvSpPr>
          <p:cNvPr id="4" name="Slide Number Placeholder 3">
            <a:extLst>
              <a:ext uri="{FF2B5EF4-FFF2-40B4-BE49-F238E27FC236}">
                <a16:creationId xmlns:a16="http://schemas.microsoft.com/office/drawing/2014/main" id="{546FFD92-9909-47BE-86E3-203692135E0D}"/>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8</a:t>
            </a:fld>
            <a:endParaRPr lang="en-AU"/>
          </a:p>
        </p:txBody>
      </p:sp>
      <p:graphicFrame>
        <p:nvGraphicFramePr>
          <p:cNvPr id="5" name="Table 4">
            <a:extLst>
              <a:ext uri="{FF2B5EF4-FFF2-40B4-BE49-F238E27FC236}">
                <a16:creationId xmlns:a16="http://schemas.microsoft.com/office/drawing/2014/main" id="{FB180C8D-28CF-4B53-8B62-4FCCBC1FE9DB}"/>
              </a:ext>
            </a:extLst>
          </p:cNvPr>
          <p:cNvGraphicFramePr>
            <a:graphicFrameLocks noGrp="1"/>
          </p:cNvGraphicFramePr>
          <p:nvPr>
            <p:extLst>
              <p:ext uri="{D42A27DB-BD31-4B8C-83A1-F6EECF244321}">
                <p14:modId xmlns:p14="http://schemas.microsoft.com/office/powerpoint/2010/main" val="136412098"/>
              </p:ext>
            </p:extLst>
          </p:nvPr>
        </p:nvGraphicFramePr>
        <p:xfrm>
          <a:off x="206544" y="1505209"/>
          <a:ext cx="10255427" cy="5888873"/>
        </p:xfrm>
        <a:graphic>
          <a:graphicData uri="http://schemas.openxmlformats.org/drawingml/2006/table">
            <a:tbl>
              <a:tblPr firstRow="1" firstCol="1" bandRow="1">
                <a:tableStyleId>{5C22544A-7EE6-4342-B048-85BDC9FD1C3A}</a:tableStyleId>
              </a:tblPr>
              <a:tblGrid>
                <a:gridCol w="415754">
                  <a:extLst>
                    <a:ext uri="{9D8B030D-6E8A-4147-A177-3AD203B41FA5}">
                      <a16:colId xmlns:a16="http://schemas.microsoft.com/office/drawing/2014/main" val="2804593633"/>
                    </a:ext>
                  </a:extLst>
                </a:gridCol>
                <a:gridCol w="2501902">
                  <a:extLst>
                    <a:ext uri="{9D8B030D-6E8A-4147-A177-3AD203B41FA5}">
                      <a16:colId xmlns:a16="http://schemas.microsoft.com/office/drawing/2014/main" val="2699672709"/>
                    </a:ext>
                  </a:extLst>
                </a:gridCol>
                <a:gridCol w="1727200">
                  <a:extLst>
                    <a:ext uri="{9D8B030D-6E8A-4147-A177-3AD203B41FA5}">
                      <a16:colId xmlns:a16="http://schemas.microsoft.com/office/drawing/2014/main" val="1998306257"/>
                    </a:ext>
                  </a:extLst>
                </a:gridCol>
                <a:gridCol w="1828798">
                  <a:extLst>
                    <a:ext uri="{9D8B030D-6E8A-4147-A177-3AD203B41FA5}">
                      <a16:colId xmlns:a16="http://schemas.microsoft.com/office/drawing/2014/main" val="2843586992"/>
                    </a:ext>
                  </a:extLst>
                </a:gridCol>
                <a:gridCol w="2255887">
                  <a:extLst>
                    <a:ext uri="{9D8B030D-6E8A-4147-A177-3AD203B41FA5}">
                      <a16:colId xmlns:a16="http://schemas.microsoft.com/office/drawing/2014/main" val="3494517491"/>
                    </a:ext>
                  </a:extLst>
                </a:gridCol>
                <a:gridCol w="1525886">
                  <a:extLst>
                    <a:ext uri="{9D8B030D-6E8A-4147-A177-3AD203B41FA5}">
                      <a16:colId xmlns:a16="http://schemas.microsoft.com/office/drawing/2014/main" val="2109956837"/>
                    </a:ext>
                  </a:extLst>
                </a:gridCol>
              </a:tblGrid>
              <a:tr h="570226">
                <a:tc>
                  <a:txBody>
                    <a:bodyPr/>
                    <a:lstStyle/>
                    <a:p>
                      <a:pPr algn="ctr">
                        <a:spcAft>
                          <a:spcPts val="0"/>
                        </a:spcAft>
                      </a:pPr>
                      <a:r>
                        <a:rPr lang="en-AU" sz="1400" dirty="0">
                          <a:effectLst/>
                        </a:rPr>
                        <a:t>#</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AEMO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gridSpan="2">
                  <a:txBody>
                    <a:bodyPr/>
                    <a:lstStyle/>
                    <a:p>
                      <a:pPr>
                        <a:spcAft>
                          <a:spcPts val="0"/>
                        </a:spcAft>
                      </a:pPr>
                      <a:r>
                        <a:rPr lang="en-AU" sz="1400" dirty="0">
                          <a:effectLst/>
                        </a:rPr>
                        <a:t>Industry Impacts and actions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p>
                      <a:pP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hMerge="1">
                  <a:txBody>
                    <a:bodyPr/>
                    <a:lstStyle/>
                    <a:p>
                      <a:pPr>
                        <a:spcAft>
                          <a:spcPts val="0"/>
                        </a:spcAft>
                      </a:pPr>
                      <a:endParaRPr lang="en-AU" sz="1200" dirty="0">
                        <a:solidFill>
                          <a:srgbClr val="222324"/>
                        </a:solidFill>
                        <a:effectLst/>
                        <a:latin typeface="Segoe UI Semilight" panose="020B0402040204020203" pitchFamily="34" charset="0"/>
                        <a:ea typeface="Batang" panose="020B0503020000020004" pitchFamily="18" charset="-127"/>
                        <a:cs typeface="Arial Unicode MS"/>
                      </a:endParaRPr>
                    </a:p>
                  </a:txBody>
                  <a:tcPr marL="21000" marR="21000" marT="0" marB="0"/>
                </a:tc>
                <a:tc>
                  <a:txBody>
                    <a:bodyPr/>
                    <a:lstStyle/>
                    <a:p>
                      <a:pPr algn="ctr">
                        <a:spcAft>
                          <a:spcPts val="0"/>
                        </a:spcAft>
                      </a:pPr>
                      <a:r>
                        <a:rPr lang="en-AU" sz="1400" dirty="0">
                          <a:effectLst/>
                        </a:rPr>
                        <a:t>Planned Start Time (Market Time, Approximate only)</a:t>
                      </a:r>
                    </a:p>
                    <a:p>
                      <a:pPr marL="0" algn="ctr" defTabSz="801929" rtl="0" eaLnBrk="1" latinLnBrk="0" hangingPunct="1">
                        <a:spcAft>
                          <a:spcPts val="0"/>
                        </a:spcAft>
                      </a:pPr>
                      <a:r>
                        <a:rPr lang="en-AU" sz="1400" b="1" kern="1200" dirty="0">
                          <a:solidFill>
                            <a:schemeClr val="lt1"/>
                          </a:solidFill>
                          <a:effectLst/>
                          <a:highlight>
                            <a:srgbClr val="360F3C"/>
                          </a:highlight>
                          <a:latin typeface="+mn-lt"/>
                          <a:ea typeface="+mn-ea"/>
                          <a:cs typeface="+mn-cs"/>
                        </a:rPr>
                        <a:t>(TO BE CONFIRMED)</a:t>
                      </a:r>
                    </a:p>
                  </a:txBody>
                  <a:tcPr marL="45720" marR="45720"/>
                </a:tc>
                <a:tc>
                  <a:txBody>
                    <a:bodyPr/>
                    <a:lstStyle/>
                    <a:p>
                      <a:pPr algn="ctr">
                        <a:spcAft>
                          <a:spcPts val="0"/>
                        </a:spcAft>
                      </a:pPr>
                      <a:r>
                        <a:rPr lang="en-AU" sz="1400" dirty="0">
                          <a:effectLst/>
                        </a:rPr>
                        <a:t>Communication Channel</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1657244232"/>
                  </a:ext>
                </a:extLst>
              </a:tr>
              <a:tr h="311033">
                <a:tc>
                  <a:txBody>
                    <a:bodyPr/>
                    <a:lstStyle/>
                    <a:p>
                      <a:pPr algn="ct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endParaRPr lang="en-AU" sz="1400">
                        <a:effectLst/>
                        <a:latin typeface="Segoe UI Semilight" panose="020B0402040204020203" pitchFamily="34" charset="0"/>
                        <a:cs typeface="Times New Roman" panose="02020603050405020304" pitchFamily="18" charset="0"/>
                      </a:endParaRPr>
                    </a:p>
                  </a:txBody>
                  <a:tcPr marL="45720" marR="45720"/>
                </a:tc>
                <a:tc>
                  <a:txBody>
                    <a:bodyPr/>
                    <a:lstStyle/>
                    <a:p>
                      <a:pPr>
                        <a:spcAft>
                          <a:spcPts val="0"/>
                        </a:spcAft>
                      </a:pPr>
                      <a:r>
                        <a:rPr lang="en-AU" sz="1400" dirty="0">
                          <a:effectLst/>
                        </a:rPr>
                        <a:t>Specific Role</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All Roles</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3358446772"/>
                  </a:ext>
                </a:extLst>
              </a:tr>
              <a:tr h="483828">
                <a:tc>
                  <a:txBody>
                    <a:bodyPr/>
                    <a:lstStyle/>
                    <a:p>
                      <a:pPr algn="ctr">
                        <a:spcAft>
                          <a:spcPts val="0"/>
                        </a:spcAft>
                      </a:pPr>
                      <a:r>
                        <a:rPr lang="en-AU" sz="1400">
                          <a:effectLst/>
                        </a:rPr>
                        <a:t>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AEMO performs preparatory migration activities in readiness for the retail platform cutover</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Mon 8/02/21 00:00</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1098029108"/>
                  </a:ext>
                </a:extLst>
              </a:tr>
              <a:tr h="483828">
                <a:tc>
                  <a:txBody>
                    <a:bodyPr/>
                    <a:lstStyle/>
                    <a:p>
                      <a:pPr algn="ctr">
                        <a:spcAft>
                          <a:spcPts val="0"/>
                        </a:spcAft>
                      </a:pPr>
                      <a:r>
                        <a:rPr lang="en-AU" sz="1400">
                          <a:effectLst/>
                        </a:rPr>
                        <a:t>2</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AEMO notifies participants that B2M transactions will not be processed from 6 March 2021 6am market time.</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n/a</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Fri 5/03/21 17:00</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Market Notices (forwarded by 5MS mailbox)</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1685825143"/>
                  </a:ext>
                </a:extLst>
              </a:tr>
              <a:tr h="699821">
                <a:tc>
                  <a:txBody>
                    <a:bodyPr/>
                    <a:lstStyle/>
                    <a:p>
                      <a:pPr algn="ctr">
                        <a:spcAft>
                          <a:spcPts val="0"/>
                        </a:spcAft>
                      </a:pPr>
                      <a:r>
                        <a:rPr lang="en-AU" sz="1400" dirty="0">
                          <a:effectLst/>
                        </a:rPr>
                        <a:t>3</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MDP Participants advised to update party participant from VPXP to NEMMCO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MDP ONLY </a:t>
                      </a:r>
                    </a:p>
                    <a:p>
                      <a:pPr>
                        <a:spcAft>
                          <a:spcPts val="0"/>
                        </a:spcAft>
                      </a:pPr>
                      <a:r>
                        <a:rPr lang="en-AU" sz="1400" dirty="0">
                          <a:effectLst/>
                        </a:rPr>
                        <a:t>- VICTUOS participants change destination from VPXP to NEMMCO</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Sat 6/03/21 06:00 onwards</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5MS mailbox</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2046861821"/>
                  </a:ext>
                </a:extLst>
              </a:tr>
              <a:tr h="915816">
                <a:tc>
                  <a:txBody>
                    <a:bodyPr/>
                    <a:lstStyle/>
                    <a:p>
                      <a:pPr algn="ctr">
                        <a:spcAft>
                          <a:spcPts val="0"/>
                        </a:spcAft>
                      </a:pPr>
                      <a:r>
                        <a:rPr lang="en-AU" sz="1400">
                          <a:effectLst/>
                        </a:rPr>
                        <a:t>4</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AEMO notifies participants that B2M transactions have stopped being processed </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n/a</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 MSATS Browser continues to be available – read only</a:t>
                      </a:r>
                      <a:br>
                        <a:rPr lang="en-AU" sz="1400" dirty="0">
                          <a:effectLst/>
                        </a:rPr>
                      </a:br>
                      <a:r>
                        <a:rPr lang="en-AU" sz="1400" dirty="0">
                          <a:effectLst/>
                        </a:rPr>
                        <a:t>- B2B still operating</a:t>
                      </a:r>
                      <a:br>
                        <a:rPr lang="en-AU" sz="1400" dirty="0">
                          <a:effectLst/>
                        </a:rPr>
                      </a:br>
                      <a:r>
                        <a:rPr lang="en-AU" sz="1400" dirty="0">
                          <a:effectLst/>
                        </a:rPr>
                        <a:t>- Stop sending B2M transactions </a:t>
                      </a:r>
                      <a:br>
                        <a:rPr lang="en-AU" sz="1400" dirty="0">
                          <a:effectLst/>
                        </a:rPr>
                      </a:br>
                      <a:r>
                        <a:rPr lang="en-AU" sz="1400" dirty="0">
                          <a:effectLst/>
                        </a:rPr>
                        <a:t>- Acknowledge messages and clean out Inbox</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a:effectLst/>
                        </a:rPr>
                        <a:t>Sat 6/03/21 06:00</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tc>
                  <a:txBody>
                    <a:bodyPr/>
                    <a:lstStyle/>
                    <a:p>
                      <a:pPr>
                        <a:spcAft>
                          <a:spcPts val="0"/>
                        </a:spcAft>
                      </a:pPr>
                      <a:r>
                        <a:rPr lang="en-AU" sz="1400" dirty="0">
                          <a:effectLst/>
                        </a:rPr>
                        <a:t>Market Notices (forwarded by 5MS mailbox) </a:t>
                      </a:r>
                      <a:endParaRPr lang="en-AU" sz="1400" dirty="0">
                        <a:solidFill>
                          <a:srgbClr val="222324"/>
                        </a:solidFill>
                        <a:effectLst/>
                        <a:latin typeface="Segoe UI Semilight" panose="020B0402040204020203" pitchFamily="34" charset="0"/>
                        <a:ea typeface="Batang" panose="020B0503020000020004" pitchFamily="18" charset="-127"/>
                        <a:cs typeface="Arial Unicode MS"/>
                      </a:endParaRPr>
                    </a:p>
                  </a:txBody>
                  <a:tcPr marL="45720" marR="45720"/>
                </a:tc>
                <a:extLst>
                  <a:ext uri="{0D108BD9-81ED-4DB2-BD59-A6C34878D82A}">
                    <a16:rowId xmlns:a16="http://schemas.microsoft.com/office/drawing/2014/main" val="2791331404"/>
                  </a:ext>
                </a:extLst>
              </a:tr>
            </a:tbl>
          </a:graphicData>
        </a:graphic>
      </p:graphicFrame>
    </p:spTree>
    <p:extLst>
      <p:ext uri="{BB962C8B-B14F-4D97-AF65-F5344CB8AC3E}">
        <p14:creationId xmlns:p14="http://schemas.microsoft.com/office/powerpoint/2010/main" val="2724171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CDD-DF7D-4A4B-B572-A40146E29ECC}"/>
              </a:ext>
            </a:extLst>
          </p:cNvPr>
          <p:cNvSpPr>
            <a:spLocks noGrp="1"/>
          </p:cNvSpPr>
          <p:nvPr>
            <p:ph type="title"/>
          </p:nvPr>
        </p:nvSpPr>
        <p:spPr/>
        <p:txBody>
          <a:bodyPr/>
          <a:lstStyle/>
          <a:p>
            <a:r>
              <a:rPr lang="en-AU" dirty="0"/>
              <a:t>Notes (2/7)</a:t>
            </a:r>
          </a:p>
        </p:txBody>
      </p:sp>
      <p:sp>
        <p:nvSpPr>
          <p:cNvPr id="3" name="Content Placeholder 2">
            <a:extLst>
              <a:ext uri="{FF2B5EF4-FFF2-40B4-BE49-F238E27FC236}">
                <a16:creationId xmlns:a16="http://schemas.microsoft.com/office/drawing/2014/main" id="{E7A9644E-4F3B-4526-B87A-D1857C7D38E6}"/>
              </a:ext>
            </a:extLst>
          </p:cNvPr>
          <p:cNvSpPr>
            <a:spLocks noGrp="1"/>
          </p:cNvSpPr>
          <p:nvPr>
            <p:ph idx="1"/>
          </p:nvPr>
        </p:nvSpPr>
        <p:spPr/>
        <p:txBody>
          <a:bodyPr>
            <a:normAutofit/>
          </a:bodyPr>
          <a:lstStyle/>
          <a:p>
            <a:pPr>
              <a:lnSpc>
                <a:spcPct val="150000"/>
              </a:lnSpc>
            </a:pPr>
            <a:r>
              <a:rPr lang="en-AU" sz="1600" dirty="0"/>
              <a:t>AEMO confirmed that:</a:t>
            </a:r>
          </a:p>
          <a:p>
            <a:pPr lvl="1">
              <a:lnSpc>
                <a:spcPct val="150000"/>
              </a:lnSpc>
            </a:pPr>
            <a:r>
              <a:rPr lang="en-AU" sz="1600" dirty="0"/>
              <a:t>B2M and B2B transactions will</a:t>
            </a:r>
            <a:r>
              <a:rPr lang="en-AU" sz="1600" dirty="0">
                <a:solidFill>
                  <a:srgbClr val="FF0000"/>
                </a:solidFill>
              </a:rPr>
              <a:t> </a:t>
            </a:r>
            <a:r>
              <a:rPr lang="en-AU" sz="1600" dirty="0"/>
              <a:t>not be processed from the holding of transactions  on 6 March 2021, until they are restarted at the end of the upgrade process scheduled for 7 March 2021. </a:t>
            </a:r>
          </a:p>
          <a:p>
            <a:pPr lvl="1">
              <a:lnSpc>
                <a:spcPct val="150000"/>
              </a:lnSpc>
            </a:pPr>
            <a:r>
              <a:rPr lang="en-AU" sz="1600" dirty="0"/>
              <a:t>Inflight B2M transactions will not be cancelled, all change requests will be processed to the next transaction status providing a sync-point for process continuation after the upgrade.</a:t>
            </a:r>
          </a:p>
          <a:p>
            <a:pPr>
              <a:lnSpc>
                <a:spcPct val="150000"/>
              </a:lnSpc>
            </a:pPr>
            <a:endParaRPr lang="en-AU" sz="1600" dirty="0">
              <a:highlight>
                <a:srgbClr val="FFFF00"/>
              </a:highlight>
            </a:endParaRPr>
          </a:p>
          <a:p>
            <a:pPr>
              <a:lnSpc>
                <a:spcPct val="150000"/>
              </a:lnSpc>
            </a:pPr>
            <a:endParaRPr lang="en-AU" sz="1600" dirty="0">
              <a:highlight>
                <a:srgbClr val="FFFF00"/>
              </a:highlight>
            </a:endParaRPr>
          </a:p>
          <a:p>
            <a:pPr>
              <a:lnSpc>
                <a:spcPct val="150000"/>
              </a:lnSpc>
            </a:pPr>
            <a:endParaRPr lang="en-AU" sz="1600" dirty="0">
              <a:highlight>
                <a:srgbClr val="FFFF00"/>
              </a:highlight>
            </a:endParaRPr>
          </a:p>
        </p:txBody>
      </p:sp>
      <p:sp>
        <p:nvSpPr>
          <p:cNvPr id="4" name="Slide Number Placeholder 3">
            <a:extLst>
              <a:ext uri="{FF2B5EF4-FFF2-40B4-BE49-F238E27FC236}">
                <a16:creationId xmlns:a16="http://schemas.microsoft.com/office/drawing/2014/main" id="{2A0A7E66-DD54-454E-B9CA-46835234F642}"/>
              </a:ext>
            </a:extLst>
          </p:cNvPr>
          <p:cNvSpPr>
            <a:spLocks noGrp="1"/>
          </p:cNvSpPr>
          <p:nvPr>
            <p:ph type="sldNum" sz="quarter" idx="12"/>
          </p:nvPr>
        </p:nvSpPr>
        <p:spPr/>
        <p:txBody>
          <a:bodyPr/>
          <a:lstStyle/>
          <a:p>
            <a:fld id="{4EC81F68-4976-451A-B2E9-79BCBD2F70CC}" type="slidenum">
              <a:rPr lang="en-AU" smtClean="0"/>
              <a:t>9</a:t>
            </a:fld>
            <a:endParaRPr lang="en-AU"/>
          </a:p>
        </p:txBody>
      </p:sp>
    </p:spTree>
    <p:extLst>
      <p:ext uri="{BB962C8B-B14F-4D97-AF65-F5344CB8AC3E}">
        <p14:creationId xmlns:p14="http://schemas.microsoft.com/office/powerpoint/2010/main" val="1123724233"/>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87123BBF4A1B43A2A83636EAC29EC7" ma:contentTypeVersion="6" ma:contentTypeDescription="Create a new document." ma:contentTypeScope="" ma:versionID="559e8cff3645ed725d302ae481878737">
  <xsd:schema xmlns:xsd="http://www.w3.org/2001/XMLSchema" xmlns:xs="http://www.w3.org/2001/XMLSchema" xmlns:p="http://schemas.microsoft.com/office/2006/metadata/properties" xmlns:ns2="a17413d4-6e57-4186-8402-5590e2fd3036" xmlns:ns3="0c127cf3-9ebe-442f-8385-cdcccdc20a5d" targetNamespace="http://schemas.microsoft.com/office/2006/metadata/properties" ma:root="true" ma:fieldsID="84453cdb6cc2f69cbf91b1757b92711a" ns2:_="" ns3:_="">
    <xsd:import namespace="a17413d4-6e57-4186-8402-5590e2fd3036"/>
    <xsd:import namespace="0c127cf3-9ebe-442f-8385-cdcccdc20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413d4-6e57-4186-8402-5590e2fd3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127cf3-9ebe-442f-8385-cdcccdc20a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893268-E18A-47BD-B95F-C121A24FD304}">
  <ds:schemaRefs>
    <ds:schemaRef ds:uri="http://schemas.microsoft.com/sharepoint/v3/contenttype/forms"/>
  </ds:schemaRefs>
</ds:datastoreItem>
</file>

<file path=customXml/itemProps2.xml><?xml version="1.0" encoding="utf-8"?>
<ds:datastoreItem xmlns:ds="http://schemas.openxmlformats.org/officeDocument/2006/customXml" ds:itemID="{DF8F4F2A-62A8-4056-9F3D-E796B6AC3AE4}">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0c127cf3-9ebe-442f-8385-cdcccdc20a5d"/>
    <ds:schemaRef ds:uri="a17413d4-6e57-4186-8402-5590e2fd3036"/>
    <ds:schemaRef ds:uri="http://www.w3.org/XML/1998/namespace"/>
  </ds:schemaRefs>
</ds:datastoreItem>
</file>

<file path=customXml/itemProps3.xml><?xml version="1.0" encoding="utf-8"?>
<ds:datastoreItem xmlns:ds="http://schemas.openxmlformats.org/officeDocument/2006/customXml" ds:itemID="{FBD0DC32-1AE7-4F18-8B2D-DC92AE9AFD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7413d4-6e57-4186-8402-5590e2fd3036"/>
    <ds:schemaRef ds:uri="0c127cf3-9ebe-442f-8385-cdcccdc20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2731</Words>
  <Application>Microsoft Office PowerPoint</Application>
  <PresentationFormat>Custom</PresentationFormat>
  <Paragraphs>397</Paragraphs>
  <Slides>23</Slides>
  <Notes>3</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AEMO 2018 A4 landscape</vt:lpstr>
      <vt:lpstr>AEMC Primary Presentation Template 16x9</vt:lpstr>
      <vt:lpstr>AEMO 2018 A4 landscape</vt:lpstr>
      <vt:lpstr>5MS &amp; GS Cutover Focus Group #1</vt:lpstr>
      <vt:lpstr>AEMO Competition Law  Meeting Protocol</vt:lpstr>
      <vt:lpstr>Consolidated meeting actions</vt:lpstr>
      <vt:lpstr>Agenda **Please disconnect from your workplace VPN for the WebEx call**</vt:lpstr>
      <vt:lpstr>Attendees</vt:lpstr>
      <vt:lpstr>High level cutover approach</vt:lpstr>
      <vt:lpstr>Notes (1/7)</vt:lpstr>
      <vt:lpstr>Cutover Schedule (1)</vt:lpstr>
      <vt:lpstr>Notes (2/7)</vt:lpstr>
      <vt:lpstr>Cutover Schedule (2)</vt:lpstr>
      <vt:lpstr>Notes (3/7)</vt:lpstr>
      <vt:lpstr>Cutover Schedule (3)</vt:lpstr>
      <vt:lpstr>Notes (4/7)</vt:lpstr>
      <vt:lpstr>Cutover Schedule – Rollback decision </vt:lpstr>
      <vt:lpstr>Notes (5/7)</vt:lpstr>
      <vt:lpstr>Participant Verification Monitoring (PVM)</vt:lpstr>
      <vt:lpstr>Notes (6/7)</vt:lpstr>
      <vt:lpstr>Development timeline</vt:lpstr>
      <vt:lpstr>Other business</vt:lpstr>
      <vt:lpstr>Notes (7/7)</vt:lpstr>
      <vt:lpstr>Next steps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Cutover Focus Group #1</dc:title>
  <dc:creator/>
  <cp:lastModifiedBy/>
  <cp:revision>15</cp:revision>
  <dcterms:created xsi:type="dcterms:W3CDTF">2020-10-14T06:04:54Z</dcterms:created>
  <dcterms:modified xsi:type="dcterms:W3CDTF">2020-11-17T01:22:22Z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0x010100E687123BBF4A1B43A2A83636EAC29EC7</vt:lpwstr>
  </property>
</Properties>
</file>