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80" r:id="rId7"/>
    <p:sldId id="281" r:id="rId8"/>
    <p:sldId id="282" r:id="rId9"/>
    <p:sldId id="291" r:id="rId10"/>
    <p:sldId id="411" r:id="rId11"/>
    <p:sldId id="414" r:id="rId12"/>
    <p:sldId id="416" r:id="rId13"/>
    <p:sldId id="412" r:id="rId14"/>
    <p:sldId id="283" r:id="rId15"/>
    <p:sldId id="432" r:id="rId16"/>
    <p:sldId id="339" r:id="rId17"/>
    <p:sldId id="296" r:id="rId18"/>
    <p:sldId id="294" r:id="rId19"/>
    <p:sldId id="300" r:id="rId20"/>
    <p:sldId id="269" r:id="rId21"/>
    <p:sldId id="297" r:id="rId22"/>
    <p:sldId id="298" r:id="rId23"/>
    <p:sldId id="259" r:id="rId24"/>
    <p:sldId id="266" r:id="rId25"/>
    <p:sldId id="267" r:id="rId26"/>
    <p:sldId id="268" r:id="rId27"/>
    <p:sldId id="299" r:id="rId28"/>
    <p:sldId id="303" r:id="rId29"/>
    <p:sldId id="304" r:id="rId30"/>
    <p:sldId id="305" r:id="rId31"/>
    <p:sldId id="307" r:id="rId32"/>
    <p:sldId id="308" r:id="rId33"/>
    <p:sldId id="306" r:id="rId34"/>
    <p:sldId id="309" r:id="rId35"/>
    <p:sldId id="310" r:id="rId36"/>
    <p:sldId id="288" r:id="rId37"/>
    <p:sldId id="418" r:id="rId38"/>
    <p:sldId id="419" r:id="rId39"/>
    <p:sldId id="301" r:id="rId40"/>
    <p:sldId id="302" r:id="rId41"/>
    <p:sldId id="311" r:id="rId42"/>
    <p:sldId id="433" r:id="rId43"/>
    <p:sldId id="417" r:id="rId44"/>
    <p:sldId id="430" r:id="rId45"/>
    <p:sldId id="434" r:id="rId46"/>
    <p:sldId id="421" r:id="rId47"/>
    <p:sldId id="422" r:id="rId48"/>
    <p:sldId id="424" r:id="rId49"/>
    <p:sldId id="423" r:id="rId50"/>
    <p:sldId id="426" r:id="rId51"/>
    <p:sldId id="427" r:id="rId52"/>
    <p:sldId id="435" r:id="rId53"/>
    <p:sldId id="425" r:id="rId54"/>
    <p:sldId id="428" r:id="rId55"/>
    <p:sldId id="429" r:id="rId56"/>
    <p:sldId id="431" r:id="rId57"/>
    <p:sldId id="292" r:id="rId58"/>
    <p:sldId id="436" r:id="rId59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5A90067-2361-4840-83F8-CBD421F060F8}"/>
              </a:ext>
            </a:extLst>
          </p:cNvPr>
          <p:cNvGrpSpPr/>
          <p:nvPr/>
        </p:nvGrpSpPr>
        <p:grpSpPr>
          <a:xfrm>
            <a:off x="-2522553" y="5191458"/>
            <a:ext cx="13381761" cy="3156233"/>
            <a:chOff x="-2935513" y="4064389"/>
            <a:chExt cx="15659100" cy="3693368"/>
          </a:xfrm>
        </p:grpSpPr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DEBCA1C5-5795-4F26-B880-05CD7CA9A5B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935513" y="4166205"/>
              <a:ext cx="11139999" cy="3591552"/>
            </a:xfrm>
            <a:custGeom>
              <a:avLst/>
              <a:gdLst>
                <a:gd name="T0" fmla="*/ 6807 w 8055"/>
                <a:gd name="T1" fmla="*/ 1082 h 2594"/>
                <a:gd name="T2" fmla="*/ 3279 w 8055"/>
                <a:gd name="T3" fmla="*/ 786 h 2594"/>
                <a:gd name="T4" fmla="*/ 1046 w 8055"/>
                <a:gd name="T5" fmla="*/ 5 h 2594"/>
                <a:gd name="T6" fmla="*/ 1063 w 8055"/>
                <a:gd name="T7" fmla="*/ 6 h 2594"/>
                <a:gd name="T8" fmla="*/ 0 w 8055"/>
                <a:gd name="T9" fmla="*/ 292 h 2594"/>
                <a:gd name="T10" fmla="*/ 1311 w 8055"/>
                <a:gd name="T11" fmla="*/ 482 h 2594"/>
                <a:gd name="T12" fmla="*/ 3231 w 8055"/>
                <a:gd name="T13" fmla="*/ 1898 h 2594"/>
                <a:gd name="T14" fmla="*/ 5831 w 8055"/>
                <a:gd name="T15" fmla="*/ 1722 h 2594"/>
                <a:gd name="T16" fmla="*/ 8055 w 8055"/>
                <a:gd name="T17" fmla="*/ 1346 h 2594"/>
                <a:gd name="T18" fmla="*/ 8055 w 8055"/>
                <a:gd name="T19" fmla="*/ 1098 h 2594"/>
                <a:gd name="T20" fmla="*/ 6807 w 8055"/>
                <a:gd name="T21" fmla="*/ 1082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55" h="2594">
                  <a:moveTo>
                    <a:pt x="6807" y="1082"/>
                  </a:moveTo>
                  <a:cubicBezTo>
                    <a:pt x="5911" y="1330"/>
                    <a:pt x="4872" y="1860"/>
                    <a:pt x="3279" y="786"/>
                  </a:cubicBezTo>
                  <a:cubicBezTo>
                    <a:pt x="2364" y="169"/>
                    <a:pt x="1673" y="0"/>
                    <a:pt x="1046" y="5"/>
                  </a:cubicBezTo>
                  <a:cubicBezTo>
                    <a:pt x="1057" y="6"/>
                    <a:pt x="1063" y="6"/>
                    <a:pt x="1063" y="6"/>
                  </a:cubicBezTo>
                  <a:cubicBezTo>
                    <a:pt x="1063" y="6"/>
                    <a:pt x="530" y="57"/>
                    <a:pt x="0" y="292"/>
                  </a:cubicBezTo>
                  <a:cubicBezTo>
                    <a:pt x="399" y="260"/>
                    <a:pt x="917" y="274"/>
                    <a:pt x="1311" y="482"/>
                  </a:cubicBezTo>
                  <a:cubicBezTo>
                    <a:pt x="2055" y="874"/>
                    <a:pt x="2783" y="1610"/>
                    <a:pt x="3231" y="1898"/>
                  </a:cubicBezTo>
                  <a:cubicBezTo>
                    <a:pt x="3598" y="2134"/>
                    <a:pt x="4463" y="2594"/>
                    <a:pt x="5831" y="1722"/>
                  </a:cubicBezTo>
                  <a:cubicBezTo>
                    <a:pt x="7199" y="850"/>
                    <a:pt x="8055" y="1346"/>
                    <a:pt x="8055" y="1346"/>
                  </a:cubicBezTo>
                  <a:cubicBezTo>
                    <a:pt x="8055" y="1098"/>
                    <a:pt x="8055" y="1098"/>
                    <a:pt x="8055" y="1098"/>
                  </a:cubicBezTo>
                  <a:cubicBezTo>
                    <a:pt x="8055" y="1098"/>
                    <a:pt x="7703" y="834"/>
                    <a:pt x="6807" y="1082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360F3C">
                    <a:alpha val="70000"/>
                  </a:srgbClr>
                </a:gs>
                <a:gs pos="57000">
                  <a:srgbClr val="5C1C8C">
                    <a:alpha val="20000"/>
                  </a:srgbClr>
                </a:gs>
                <a:gs pos="94000">
                  <a:srgbClr val="C72032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324"/>
                </a:solidFill>
                <a:effectLst/>
                <a:uLnTx/>
                <a:uFillTx/>
                <a:latin typeface="Futura Std Light"/>
                <a:ea typeface="+mn-ea"/>
                <a:cs typeface="+mn-cs"/>
                <a:sym typeface="Futura Std Light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F253B752-9D1D-46A8-B0EA-628BFC103A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738333" y="4064389"/>
              <a:ext cx="5985254" cy="2631276"/>
            </a:xfrm>
            <a:custGeom>
              <a:avLst/>
              <a:gdLst>
                <a:gd name="T0" fmla="*/ 2196 w 4328"/>
                <a:gd name="T1" fmla="*/ 1896 h 1900"/>
                <a:gd name="T2" fmla="*/ 2448 w 4328"/>
                <a:gd name="T3" fmla="*/ 992 h 1900"/>
                <a:gd name="T4" fmla="*/ 4328 w 4328"/>
                <a:gd name="T5" fmla="*/ 80 h 1900"/>
                <a:gd name="T6" fmla="*/ 1632 w 4328"/>
                <a:gd name="T7" fmla="*/ 420 h 1900"/>
                <a:gd name="T8" fmla="*/ 248 w 4328"/>
                <a:gd name="T9" fmla="*/ 1900 h 1900"/>
                <a:gd name="T10" fmla="*/ 2196 w 4328"/>
                <a:gd name="T11" fmla="*/ 1896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8" h="1900">
                  <a:moveTo>
                    <a:pt x="2196" y="1896"/>
                  </a:moveTo>
                  <a:cubicBezTo>
                    <a:pt x="2196" y="1896"/>
                    <a:pt x="2113" y="1475"/>
                    <a:pt x="2448" y="992"/>
                  </a:cubicBezTo>
                  <a:cubicBezTo>
                    <a:pt x="2992" y="208"/>
                    <a:pt x="4328" y="80"/>
                    <a:pt x="4328" y="80"/>
                  </a:cubicBezTo>
                  <a:cubicBezTo>
                    <a:pt x="4328" y="80"/>
                    <a:pt x="3161" y="0"/>
                    <a:pt x="1632" y="420"/>
                  </a:cubicBezTo>
                  <a:cubicBezTo>
                    <a:pt x="0" y="868"/>
                    <a:pt x="248" y="1900"/>
                    <a:pt x="248" y="1900"/>
                  </a:cubicBezTo>
                  <a:lnTo>
                    <a:pt x="2196" y="1896"/>
                  </a:lnTo>
                  <a:close/>
                </a:path>
              </a:pathLst>
            </a:custGeom>
            <a:gradFill flip="none" rotWithShape="1">
              <a:gsLst>
                <a:gs pos="37000">
                  <a:srgbClr val="D93B50">
                    <a:alpha val="50000"/>
                  </a:srgbClr>
                </a:gs>
                <a:gs pos="0">
                  <a:srgbClr val="C72032">
                    <a:alpha val="80000"/>
                  </a:srgbClr>
                </a:gs>
                <a:gs pos="95575">
                  <a:srgbClr val="5C1C8C">
                    <a:alpha val="35000"/>
                  </a:srgbClr>
                </a:gs>
              </a:gsLst>
              <a:lin ang="18900000" scaled="1"/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22324"/>
                </a:solidFill>
                <a:effectLst/>
                <a:uLnTx/>
                <a:uFillTx/>
                <a:latin typeface="Futura Std Light"/>
                <a:ea typeface="+mn-ea"/>
                <a:cs typeface="+mn-cs"/>
                <a:sym typeface="Futura Std Light"/>
              </a:endParaRPr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9E9ED6-D0E9-4818-A55E-FEFC2F0CD672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custGeom>
            <a:avLst/>
            <a:gdLst>
              <a:gd name="connsiteX0" fmla="*/ 263525 w 12192000"/>
              <a:gd name="connsiteY0" fmla="*/ 260350 h 6858000"/>
              <a:gd name="connsiteX1" fmla="*/ 263525 w 12192000"/>
              <a:gd name="connsiteY1" fmla="*/ 6597650 h 6858000"/>
              <a:gd name="connsiteX2" fmla="*/ 11928475 w 12192000"/>
              <a:gd name="connsiteY2" fmla="*/ 6597650 h 6858000"/>
              <a:gd name="connsiteX3" fmla="*/ 11928475 w 12192000"/>
              <a:gd name="connsiteY3" fmla="*/ 2603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63525" y="260350"/>
                </a:moveTo>
                <a:lnTo>
                  <a:pt x="263525" y="6597650"/>
                </a:lnTo>
                <a:lnTo>
                  <a:pt x="11928475" y="6597650"/>
                </a:lnTo>
                <a:lnTo>
                  <a:pt x="11928475" y="2603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Std Light"/>
              <a:ea typeface="+mn-ea"/>
              <a:cs typeface="+mn-cs"/>
              <a:sym typeface="Futura Std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59B4D-39E2-4A2E-8A5C-95726E785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588" y="2591322"/>
            <a:ext cx="8018860" cy="2631887"/>
          </a:xfrm>
        </p:spPr>
        <p:txBody>
          <a:bodyPr anchor="b"/>
          <a:lstStyle>
            <a:lvl1pPr algn="l">
              <a:defRPr sz="5262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AB51E-A732-4105-AAF9-C4C491281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588" y="5400902"/>
            <a:ext cx="8018860" cy="690490"/>
          </a:xfrm>
        </p:spPr>
        <p:txBody>
          <a:bodyPr>
            <a:normAutofit/>
          </a:bodyPr>
          <a:lstStyle>
            <a:lvl1pPr marL="0" indent="0" algn="l">
              <a:buNone/>
              <a:defRPr sz="2456">
                <a:solidFill>
                  <a:schemeClr val="bg1"/>
                </a:solidFill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216FF-48D2-43CC-A7A2-6B66955A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1028" y="6868355"/>
            <a:ext cx="505220" cy="4024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81F68-4976-451A-B2E9-79BCBD2F70CC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F4901-5DA8-4CDF-9DD6-0DFA0044C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2197" y="6868355"/>
            <a:ext cx="1522449" cy="4024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25E40E-9DF4-47B5-BAB8-388FDD99D59B}" type="datetimeFigureOut">
              <a:rPr lang="en-AU" smtClean="0"/>
              <a:pPr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7B57D-1C5A-4936-973A-C09D58DAE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5940" y="6868355"/>
            <a:ext cx="4679868" cy="4024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F909FA-3722-4F31-ACE2-78B291F15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657" y="834013"/>
            <a:ext cx="3024336" cy="99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4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B70B14-71BF-4D10-B3DA-12193BF02EE1}"/>
              </a:ext>
            </a:extLst>
          </p:cNvPr>
          <p:cNvSpPr/>
          <p:nvPr/>
        </p:nvSpPr>
        <p:spPr>
          <a:xfrm>
            <a:off x="0" y="0"/>
            <a:ext cx="3451173" cy="7559675"/>
          </a:xfrm>
          <a:prstGeom prst="rect">
            <a:avLst/>
          </a:prstGeom>
          <a:gradFill>
            <a:gsLst>
              <a:gs pos="0">
                <a:srgbClr val="360F3C"/>
              </a:gs>
              <a:gs pos="99000">
                <a:srgbClr val="7717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579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A023EC-89BA-427F-B659-C9BA6F7C9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20" y="503978"/>
            <a:ext cx="2907626" cy="1460347"/>
          </a:xfrm>
        </p:spPr>
        <p:txBody>
          <a:bodyPr anchor="t" anchorCtr="0">
            <a:noAutofit/>
          </a:bodyPr>
          <a:lstStyle>
            <a:lvl1pPr>
              <a:defRPr sz="3859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789DB-5346-49A4-93BC-CE824ABD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684793" y="503978"/>
            <a:ext cx="6774452" cy="6202505"/>
          </a:xfrm>
        </p:spPr>
        <p:txBody>
          <a:bodyPr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ED3C4-6241-480A-9C80-94FA28B6B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3620" y="3436577"/>
            <a:ext cx="2907626" cy="2035755"/>
          </a:xfrm>
        </p:spPr>
        <p:txBody>
          <a:bodyPr/>
          <a:lstStyle>
            <a:lvl1pPr marL="0" indent="0">
              <a:buNone/>
              <a:defRPr sz="2456">
                <a:solidFill>
                  <a:schemeClr val="bg1"/>
                </a:solidFill>
              </a:defRPr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BE93A-F35B-437B-B683-A13F8549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E40E-9DF4-47B5-BAB8-388FDD99D59B}" type="datetimeFigureOut">
              <a:rPr lang="en-AU" smtClean="0"/>
              <a:t>22/11/2018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D30DB-3BC0-4933-B267-A5A1205AA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EDBB3-96E6-4EEA-931F-DB7B9E145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A7C90F-9669-4678-B9A5-7D2A32BE2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7" y="6854541"/>
            <a:ext cx="1522450" cy="50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7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963A3D-4158-4862-80EF-B6397DC9CE90}"/>
              </a:ext>
            </a:extLst>
          </p:cNvPr>
          <p:cNvGrpSpPr/>
          <p:nvPr/>
        </p:nvGrpSpPr>
        <p:grpSpPr>
          <a:xfrm>
            <a:off x="-2080098" y="5309446"/>
            <a:ext cx="13381761" cy="3156233"/>
            <a:chOff x="-2935513" y="4064389"/>
            <a:chExt cx="15659100" cy="3693368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847E1A0B-CD25-493E-BBD2-63F153442D8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935513" y="4166205"/>
              <a:ext cx="11139999" cy="3591552"/>
            </a:xfrm>
            <a:custGeom>
              <a:avLst/>
              <a:gdLst>
                <a:gd name="T0" fmla="*/ 6807 w 8055"/>
                <a:gd name="T1" fmla="*/ 1082 h 2594"/>
                <a:gd name="T2" fmla="*/ 3279 w 8055"/>
                <a:gd name="T3" fmla="*/ 786 h 2594"/>
                <a:gd name="T4" fmla="*/ 1046 w 8055"/>
                <a:gd name="T5" fmla="*/ 5 h 2594"/>
                <a:gd name="T6" fmla="*/ 1063 w 8055"/>
                <a:gd name="T7" fmla="*/ 6 h 2594"/>
                <a:gd name="T8" fmla="*/ 0 w 8055"/>
                <a:gd name="T9" fmla="*/ 292 h 2594"/>
                <a:gd name="T10" fmla="*/ 1311 w 8055"/>
                <a:gd name="T11" fmla="*/ 482 h 2594"/>
                <a:gd name="T12" fmla="*/ 3231 w 8055"/>
                <a:gd name="T13" fmla="*/ 1898 h 2594"/>
                <a:gd name="T14" fmla="*/ 5831 w 8055"/>
                <a:gd name="T15" fmla="*/ 1722 h 2594"/>
                <a:gd name="T16" fmla="*/ 8055 w 8055"/>
                <a:gd name="T17" fmla="*/ 1346 h 2594"/>
                <a:gd name="T18" fmla="*/ 8055 w 8055"/>
                <a:gd name="T19" fmla="*/ 1098 h 2594"/>
                <a:gd name="T20" fmla="*/ 6807 w 8055"/>
                <a:gd name="T21" fmla="*/ 1082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55" h="2594">
                  <a:moveTo>
                    <a:pt x="6807" y="1082"/>
                  </a:moveTo>
                  <a:cubicBezTo>
                    <a:pt x="5911" y="1330"/>
                    <a:pt x="4872" y="1860"/>
                    <a:pt x="3279" y="786"/>
                  </a:cubicBezTo>
                  <a:cubicBezTo>
                    <a:pt x="2364" y="169"/>
                    <a:pt x="1673" y="0"/>
                    <a:pt x="1046" y="5"/>
                  </a:cubicBezTo>
                  <a:cubicBezTo>
                    <a:pt x="1057" y="6"/>
                    <a:pt x="1063" y="6"/>
                    <a:pt x="1063" y="6"/>
                  </a:cubicBezTo>
                  <a:cubicBezTo>
                    <a:pt x="1063" y="6"/>
                    <a:pt x="530" y="57"/>
                    <a:pt x="0" y="292"/>
                  </a:cubicBezTo>
                  <a:cubicBezTo>
                    <a:pt x="399" y="260"/>
                    <a:pt x="917" y="274"/>
                    <a:pt x="1311" y="482"/>
                  </a:cubicBezTo>
                  <a:cubicBezTo>
                    <a:pt x="2055" y="874"/>
                    <a:pt x="2783" y="1610"/>
                    <a:pt x="3231" y="1898"/>
                  </a:cubicBezTo>
                  <a:cubicBezTo>
                    <a:pt x="3598" y="2134"/>
                    <a:pt x="4463" y="2594"/>
                    <a:pt x="5831" y="1722"/>
                  </a:cubicBezTo>
                  <a:cubicBezTo>
                    <a:pt x="7199" y="850"/>
                    <a:pt x="8055" y="1346"/>
                    <a:pt x="8055" y="1346"/>
                  </a:cubicBezTo>
                  <a:cubicBezTo>
                    <a:pt x="8055" y="1098"/>
                    <a:pt x="8055" y="1098"/>
                    <a:pt x="8055" y="1098"/>
                  </a:cubicBezTo>
                  <a:cubicBezTo>
                    <a:pt x="8055" y="1098"/>
                    <a:pt x="7703" y="834"/>
                    <a:pt x="6807" y="1082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360F3C">
                    <a:alpha val="70000"/>
                  </a:srgbClr>
                </a:gs>
                <a:gs pos="57000">
                  <a:srgbClr val="5C1C8C">
                    <a:alpha val="20000"/>
                  </a:srgbClr>
                </a:gs>
                <a:gs pos="94000">
                  <a:srgbClr val="C72032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324"/>
                </a:solidFill>
                <a:effectLst/>
                <a:uLnTx/>
                <a:uFillTx/>
                <a:latin typeface="Futura Std Light"/>
                <a:ea typeface="+mn-ea"/>
                <a:cs typeface="+mn-cs"/>
                <a:sym typeface="Futura Std Light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5E2C415D-48A1-4209-A679-82D52AD615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738333" y="4064389"/>
              <a:ext cx="5985254" cy="2631276"/>
            </a:xfrm>
            <a:custGeom>
              <a:avLst/>
              <a:gdLst>
                <a:gd name="T0" fmla="*/ 2196 w 4328"/>
                <a:gd name="T1" fmla="*/ 1896 h 1900"/>
                <a:gd name="T2" fmla="*/ 2448 w 4328"/>
                <a:gd name="T3" fmla="*/ 992 h 1900"/>
                <a:gd name="T4" fmla="*/ 4328 w 4328"/>
                <a:gd name="T5" fmla="*/ 80 h 1900"/>
                <a:gd name="T6" fmla="*/ 1632 w 4328"/>
                <a:gd name="T7" fmla="*/ 420 h 1900"/>
                <a:gd name="T8" fmla="*/ 248 w 4328"/>
                <a:gd name="T9" fmla="*/ 1900 h 1900"/>
                <a:gd name="T10" fmla="*/ 2196 w 4328"/>
                <a:gd name="T11" fmla="*/ 1896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8" h="1900">
                  <a:moveTo>
                    <a:pt x="2196" y="1896"/>
                  </a:moveTo>
                  <a:cubicBezTo>
                    <a:pt x="2196" y="1896"/>
                    <a:pt x="2113" y="1475"/>
                    <a:pt x="2448" y="992"/>
                  </a:cubicBezTo>
                  <a:cubicBezTo>
                    <a:pt x="2992" y="208"/>
                    <a:pt x="4328" y="80"/>
                    <a:pt x="4328" y="80"/>
                  </a:cubicBezTo>
                  <a:cubicBezTo>
                    <a:pt x="4328" y="80"/>
                    <a:pt x="3161" y="0"/>
                    <a:pt x="1632" y="420"/>
                  </a:cubicBezTo>
                  <a:cubicBezTo>
                    <a:pt x="0" y="868"/>
                    <a:pt x="248" y="1900"/>
                    <a:pt x="248" y="1900"/>
                  </a:cubicBezTo>
                  <a:lnTo>
                    <a:pt x="2196" y="1896"/>
                  </a:lnTo>
                  <a:close/>
                </a:path>
              </a:pathLst>
            </a:custGeom>
            <a:gradFill flip="none" rotWithShape="1">
              <a:gsLst>
                <a:gs pos="37000">
                  <a:srgbClr val="D93B50">
                    <a:alpha val="50000"/>
                  </a:srgbClr>
                </a:gs>
                <a:gs pos="0">
                  <a:srgbClr val="C72032">
                    <a:alpha val="80000"/>
                  </a:srgbClr>
                </a:gs>
                <a:gs pos="95575">
                  <a:srgbClr val="5C1C8C">
                    <a:alpha val="35000"/>
                  </a:srgbClr>
                </a:gs>
              </a:gsLst>
              <a:lin ang="18900000" scaled="1"/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22324"/>
                </a:solidFill>
                <a:effectLst/>
                <a:uLnTx/>
                <a:uFillTx/>
                <a:latin typeface="Futura Std Light"/>
                <a:ea typeface="+mn-ea"/>
                <a:cs typeface="+mn-cs"/>
                <a:sym typeface="Futura Std Light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2C647D8-C790-464F-B73C-E653BB913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38" y="3080572"/>
            <a:ext cx="4245537" cy="139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0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CABBF1-340C-406B-8C6D-79AE564C0DDF}"/>
              </a:ext>
            </a:extLst>
          </p:cNvPr>
          <p:cNvSpPr/>
          <p:nvPr/>
        </p:nvSpPr>
        <p:spPr>
          <a:xfrm>
            <a:off x="0" y="0"/>
            <a:ext cx="3451173" cy="7559675"/>
          </a:xfrm>
          <a:prstGeom prst="rect">
            <a:avLst/>
          </a:prstGeom>
          <a:gradFill>
            <a:gsLst>
              <a:gs pos="0">
                <a:srgbClr val="360F3C"/>
              </a:gs>
              <a:gs pos="99000">
                <a:srgbClr val="7717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579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8A512-F5E2-4729-A3C7-D3CBFFA81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20" y="503978"/>
            <a:ext cx="2907626" cy="1460347"/>
          </a:xfrm>
        </p:spPr>
        <p:txBody>
          <a:bodyPr anchor="t" anchorCtr="0">
            <a:noAutofit/>
          </a:bodyPr>
          <a:lstStyle>
            <a:lvl1pPr>
              <a:defRPr sz="3859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08899-091A-4986-B914-D309D649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E40E-9DF4-47B5-BAB8-388FDD99D59B}" type="datetimeFigureOut">
              <a:rPr lang="en-AU" smtClean="0"/>
              <a:t>22/11/2018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5479A-D9D2-45B0-9A87-66C743FA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2F7D9-6D72-472F-9761-03996650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966F1C-22DB-47A8-8E30-240A14932D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6400" y="503237"/>
            <a:ext cx="6775200" cy="6202800"/>
          </a:xfrm>
        </p:spPr>
        <p:txBody>
          <a:bodyPr/>
          <a:lstStyle>
            <a:lvl1pPr marL="360363" indent="-360363">
              <a:buFont typeface="+mj-lt"/>
              <a:buAutoNum type="arabicPeriod"/>
              <a:defRPr/>
            </a:lvl1pPr>
            <a:lvl2pPr marL="858165" indent="-457200">
              <a:buFont typeface="+mj-lt"/>
              <a:buAutoNum type="arabicPeriod"/>
              <a:defRPr/>
            </a:lvl2pPr>
            <a:lvl3pPr marL="1144829" indent="-342900">
              <a:buFont typeface="+mj-lt"/>
              <a:buAutoNum type="arabicPeriod"/>
              <a:defRPr/>
            </a:lvl3pPr>
            <a:lvl4pPr marL="1545793" indent="-342900">
              <a:buFont typeface="+mj-lt"/>
              <a:buAutoNum type="arabicPeriod"/>
              <a:defRPr/>
            </a:lvl4pPr>
            <a:lvl5pPr marL="1946758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A87A14-C640-4048-95A7-4EF6E742A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7" y="6854541"/>
            <a:ext cx="1522450" cy="50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5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8D73-741E-4A3A-B8C4-124CE6BAC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DF620-32AE-46C9-9F22-DDE369B50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A0033-3118-46E0-9F01-3652AE36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E40E-9DF4-47B5-BAB8-388FDD99D59B}" type="datetimeFigureOut">
              <a:rPr lang="en-AU" smtClean="0"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995D5-0AEB-4D1D-8A60-9100F1F04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5ED6E-F140-4083-9570-EFDF8AAE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627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07475-FEE0-40F3-B487-DB82C280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6FD0D-B4CE-41F4-9879-E575CB28F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bg1"/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DB86D-BED8-4F4E-A228-4A9502398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25E40E-9DF4-47B5-BAB8-388FDD99D59B}" type="datetimeFigureOut">
              <a:rPr lang="en-AU" smtClean="0"/>
              <a:pPr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C2DBD-604C-465E-B9D8-B4B22647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5CE2D-E898-480E-8C7D-50D7E3781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81F68-4976-451A-B2E9-79BCBD2F70CC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399150-2915-4920-A24D-8FAED5E18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7" y="6854541"/>
            <a:ext cx="1522450" cy="50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6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775BD-C264-4D14-9F9C-5E355E61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E30A-9FDC-436A-82DC-AF6B205EB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547" y="2012414"/>
            <a:ext cx="5048093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30723-81C3-4A18-9021-A93A3C56F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5049240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672F-28FD-447E-B5A2-6040CEC9D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E40E-9DF4-47B5-BAB8-388FDD99D59B}" type="datetimeFigureOut">
              <a:rPr lang="en-AU" smtClean="0"/>
              <a:t>22/11/2018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E0952-34FB-4217-8FBC-774BE000F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22B44-2702-4DE0-8F4B-297ACA78C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438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346C0-76B2-4261-BBDE-BA8E98953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07" y="150797"/>
            <a:ext cx="7895736" cy="1309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F9673-06A6-4883-87B9-AEFCC485B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208" y="1853171"/>
            <a:ext cx="5054385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CD162-0697-49BE-8899-05FCFB715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5208" y="2761381"/>
            <a:ext cx="5054385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9E6007-785B-41D0-B932-2B4BFF073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5054407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5DF337-0335-4780-B1BA-0BBD0A42E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5054407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D2C4F8-CFFF-463C-BEA7-03012D7F8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E40E-9DF4-47B5-BAB8-388FDD99D59B}" type="datetimeFigureOut">
              <a:rPr lang="en-AU" smtClean="0"/>
              <a:t>22/11/2018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F5B21B-D917-4C2D-A86B-12BB20BC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006EB-F623-4403-A677-A9921610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557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57A25-6280-4D1F-8222-2DE5D168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5B11E6-D675-4EEF-978E-E38783196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E40E-9DF4-47B5-BAB8-388FDD99D59B}" type="datetimeFigureOut">
              <a:rPr lang="en-AU" smtClean="0"/>
              <a:t>22/11/2018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5CDF87-D029-4429-9F21-882389F5C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BC53C-4C4B-4FB5-B43A-F9255C94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741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ABD13F-814C-4D3A-8EB6-2F028829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E40E-9DF4-47B5-BAB8-388FDD99D59B}" type="datetimeFigureOut">
              <a:rPr lang="en-AU" smtClean="0"/>
              <a:t>22/11/2018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B036C-D370-4FDE-B942-8258769C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CFD27-C193-40B6-BAF5-5C073FCA2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13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CABBF1-340C-406B-8C6D-79AE564C0DDF}"/>
              </a:ext>
            </a:extLst>
          </p:cNvPr>
          <p:cNvSpPr/>
          <p:nvPr/>
        </p:nvSpPr>
        <p:spPr>
          <a:xfrm>
            <a:off x="0" y="0"/>
            <a:ext cx="3451173" cy="7559675"/>
          </a:xfrm>
          <a:prstGeom prst="rect">
            <a:avLst/>
          </a:prstGeom>
          <a:gradFill>
            <a:gsLst>
              <a:gs pos="0">
                <a:srgbClr val="360F3C"/>
              </a:gs>
              <a:gs pos="99000">
                <a:srgbClr val="7717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579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8A512-F5E2-4729-A3C7-D3CBFFA81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20" y="503978"/>
            <a:ext cx="2907626" cy="1460347"/>
          </a:xfrm>
        </p:spPr>
        <p:txBody>
          <a:bodyPr anchor="t" anchorCtr="0">
            <a:noAutofit/>
          </a:bodyPr>
          <a:lstStyle>
            <a:lvl1pPr>
              <a:defRPr sz="3859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16F7-0AE7-40B0-9C9D-0F9CBF82D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793" y="503978"/>
            <a:ext cx="6774452" cy="6202505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6DFC6-B1F9-4548-AD13-D6EEFAE6D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3620" y="3436577"/>
            <a:ext cx="2907626" cy="2035755"/>
          </a:xfrm>
        </p:spPr>
        <p:txBody>
          <a:bodyPr>
            <a:normAutofit/>
          </a:bodyPr>
          <a:lstStyle>
            <a:lvl1pPr marL="0" indent="0">
              <a:buNone/>
              <a:defRPr sz="2456">
                <a:solidFill>
                  <a:schemeClr val="bg1"/>
                </a:solidFill>
              </a:defRPr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08899-091A-4986-B914-D309D649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E40E-9DF4-47B5-BAB8-388FDD99D59B}" type="datetimeFigureOut">
              <a:rPr lang="en-AU" smtClean="0"/>
              <a:t>22/11/2018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5479A-D9D2-45B0-9A87-66C743FA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2F7D9-6D72-472F-9761-03996650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7A8669-24E6-424D-B888-CEC73E481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7" y="6854541"/>
            <a:ext cx="1522450" cy="50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6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AA570C-1BBC-4CDB-A506-E6982C6B7BDD}"/>
              </a:ext>
            </a:extLst>
          </p:cNvPr>
          <p:cNvSpPr/>
          <p:nvPr/>
        </p:nvSpPr>
        <p:spPr>
          <a:xfrm>
            <a:off x="0" y="0"/>
            <a:ext cx="10691813" cy="1461188"/>
          </a:xfrm>
          <a:prstGeom prst="rect">
            <a:avLst/>
          </a:prstGeom>
          <a:gradFill>
            <a:gsLst>
              <a:gs pos="0">
                <a:srgbClr val="360F3C"/>
              </a:gs>
              <a:gs pos="99000">
                <a:srgbClr val="7717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184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3FF67-1633-4DD4-99C9-C98EEFE70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47" y="150494"/>
            <a:ext cx="7894138" cy="13106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0BBB1-D145-40B9-81B9-93197AFAA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46" y="2012414"/>
            <a:ext cx="10255425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2B31C-A208-4978-9A1D-EA4662D26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27920" y="7006699"/>
            <a:ext cx="15224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5E40E-9DF4-47B5-BAB8-388FDD99D59B}" type="datetimeFigureOut">
              <a:rPr lang="en-AU" smtClean="0"/>
              <a:t>22/11/2018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C266F-310A-4449-8A29-6F1ACA0C6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467986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EF9F2-B7AF-45F0-96E3-4AB78790C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6751" y="7006699"/>
            <a:ext cx="50522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81F68-4976-451A-B2E9-79BCBD2F70CC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C1AA2C-3FFA-48E8-B036-2C5DC3A52F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7" y="6854541"/>
            <a:ext cx="1522450" cy="50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9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emo.com.au/-/media/Files/Electricity/NEM/IT-Systems-and-Change/2018/Guide-to-AEMOs-eHub-APIs.pdf" TargetMode="Externa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DBBA8-CDC7-4957-9611-22B6A6AF57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5MS Dispatch Focus 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6D57CF-D69F-4B9D-AA1A-32DDE0621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588" y="5400902"/>
            <a:ext cx="8018860" cy="926746"/>
          </a:xfrm>
        </p:spPr>
        <p:txBody>
          <a:bodyPr>
            <a:normAutofit fontScale="92500"/>
          </a:bodyPr>
          <a:lstStyle/>
          <a:p>
            <a:r>
              <a:rPr lang="en-AU" dirty="0"/>
              <a:t>Tuesday 27</a:t>
            </a:r>
            <a:r>
              <a:rPr lang="en-AU" baseline="30000" dirty="0"/>
              <a:t>th</a:t>
            </a:r>
            <a:r>
              <a:rPr lang="en-AU" dirty="0"/>
              <a:t> November</a:t>
            </a:r>
          </a:p>
          <a:p>
            <a:r>
              <a:rPr lang="en-AU" dirty="0"/>
              <a:t>AEMO Office, LEVEL 22, 530 COLLINS STREET, MELBOURNE</a:t>
            </a:r>
          </a:p>
        </p:txBody>
      </p:sp>
    </p:spTree>
    <p:extLst>
      <p:ext uri="{BB962C8B-B14F-4D97-AF65-F5344CB8AC3E}">
        <p14:creationId xmlns:p14="http://schemas.microsoft.com/office/powerpoint/2010/main" val="897152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934F6-D596-4FB5-9493-AA4F51C6A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Bidding web user interface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B162E-4636-46D9-A0BE-DB6775F4F0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Pierre Fromager</a:t>
            </a:r>
          </a:p>
        </p:txBody>
      </p:sp>
    </p:spTree>
    <p:extLst>
      <p:ext uri="{BB962C8B-B14F-4D97-AF65-F5344CB8AC3E}">
        <p14:creationId xmlns:p14="http://schemas.microsoft.com/office/powerpoint/2010/main" val="1223405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0543"/>
            <a:ext cx="8485691" cy="1042731"/>
          </a:xfrm>
        </p:spPr>
        <p:txBody>
          <a:bodyPr>
            <a:normAutofit/>
          </a:bodyPr>
          <a:lstStyle/>
          <a:p>
            <a:r>
              <a:rPr lang="en-AU" dirty="0"/>
              <a:t>Topic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F569B-5AAC-4063-B15E-0A9ED852D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Discuss the bidding web user interface proposed functions</a:t>
            </a:r>
          </a:p>
          <a:p>
            <a:r>
              <a:rPr lang="en-AU" dirty="0"/>
              <a:t>Discuss possible improvements and the value of these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i="1" dirty="0"/>
              <a:t>The presented bidding web user interface detail is for discussion and likely to change based on AEMO system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8F52-F508-4786-84A3-4E4B712D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5CE-50B2-4AD0-AF69-20801E4E8051}" type="datetime1">
              <a:rPr lang="en-AU" smtClean="0"/>
              <a:pPr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9A750-9EEA-4057-A21B-1782B601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4306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46" y="150494"/>
            <a:ext cx="9860997" cy="1310695"/>
          </a:xfrm>
        </p:spPr>
        <p:txBody>
          <a:bodyPr/>
          <a:lstStyle/>
          <a:p>
            <a:r>
              <a:rPr lang="en-AU" dirty="0"/>
              <a:t>Bidding Interfaces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DE8339A-B6D0-4BD6-89F4-1CB607B446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090989"/>
              </p:ext>
            </p:extLst>
          </p:nvPr>
        </p:nvGraphicFramePr>
        <p:xfrm>
          <a:off x="206546" y="1827213"/>
          <a:ext cx="10255250" cy="4105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229">
                  <a:extLst>
                    <a:ext uri="{9D8B030D-6E8A-4147-A177-3AD203B41FA5}">
                      <a16:colId xmlns:a16="http://schemas.microsoft.com/office/drawing/2014/main" val="2003915307"/>
                    </a:ext>
                  </a:extLst>
                </a:gridCol>
                <a:gridCol w="8071021">
                  <a:extLst>
                    <a:ext uri="{9D8B030D-6E8A-4147-A177-3AD203B41FA5}">
                      <a16:colId xmlns:a16="http://schemas.microsoft.com/office/drawing/2014/main" val="635600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Participant Expected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631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FTP - Bids in JSON format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AU" dirty="0"/>
                        <a:t>Designed to be used by participants, or vendors integrating their own systems for medium to high frequency bidding</a:t>
                      </a:r>
                    </a:p>
                    <a:p>
                      <a:pPr marL="285750" marR="0" lvl="0" indent="-28575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AU" dirty="0"/>
                        <a:t>Supports multiple DUIDs in a submission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AU" dirty="0"/>
                        <a:t>API and FTP can be used as a primary/secondary delivery mechanism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187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API – Bids in JSON format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marR="0" lvl="0" indent="-28575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702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Web UI submission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AU" dirty="0"/>
                        <a:t>Bidding Web user interface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AU" dirty="0"/>
                        <a:t>Designed to be used by participants with low-frequency bidding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AU" dirty="0"/>
                        <a:t>Supports bidding for a single DUID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AU" dirty="0"/>
                        <a:t>Allows downloading effective bids to a file (that meets the upload format below)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800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Web file submission – JSON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AU" dirty="0"/>
                        <a:t>File upload via web screen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AU" dirty="0"/>
                        <a:t>Designed to be used by smaller participants for low-frequency bidding</a:t>
                      </a:r>
                    </a:p>
                    <a:p>
                      <a:pPr marL="285750" marR="0" lvl="0" indent="-28575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AU" dirty="0"/>
                        <a:t>Not a credible backup for medium/high frequency bidding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AU" dirty="0"/>
                        <a:t>Supports multiple DUIDs in an upload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AU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AU" dirty="0"/>
                        <a:t>Should CSV be supported – allowing for tools like MS Excel to be used?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59230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6173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Existing Offer page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8F52-F508-4786-84A3-4E4B712D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5CE-50B2-4AD0-AF69-20801E4E8051}" type="datetime1">
              <a:rPr lang="en-AU" smtClean="0"/>
              <a:pPr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9A750-9EEA-4057-A21B-1782B601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13</a:t>
            </a:fld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363513-C1DF-4581-8C95-9F53A6B5A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392" y="1931812"/>
            <a:ext cx="6460072" cy="443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54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Existing list of offer history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8F52-F508-4786-84A3-4E4B712D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5CE-50B2-4AD0-AF69-20801E4E8051}" type="datetime1">
              <a:rPr lang="en-AU" smtClean="0"/>
              <a:pPr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9A750-9EEA-4057-A21B-1782B601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14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AA343B-9D8A-4523-9469-C905A11F4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41" y="2325134"/>
            <a:ext cx="9926930" cy="290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02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Proposed site map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8F52-F508-4786-84A3-4E4B712D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5CE-50B2-4AD0-AF69-20801E4E8051}" type="datetime1">
              <a:rPr lang="en-AU" smtClean="0"/>
              <a:pPr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9A750-9EEA-4057-A21B-1782B601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15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C0E737-E5C7-4752-8AD6-549CC993E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305" y="2196948"/>
            <a:ext cx="5755202" cy="316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5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Proposed Search Criteria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8F52-F508-4786-84A3-4E4B712D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5CE-50B2-4AD0-AF69-20801E4E8051}" type="datetime1">
              <a:rPr lang="en-AU" smtClean="0"/>
              <a:pPr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9A750-9EEA-4057-A21B-1782B601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16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552F99-0C02-4EE4-97E2-DC515D311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157" y="1956055"/>
            <a:ext cx="7085253" cy="483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6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Proposed list of submissions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8F52-F508-4786-84A3-4E4B712D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5CE-50B2-4AD0-AF69-20801E4E8051}" type="datetime1">
              <a:rPr lang="en-AU" smtClean="0"/>
              <a:pPr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9A750-9EEA-4057-A21B-1782B601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17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3FFB85-5B76-4E89-B491-07F5C08C9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56" y="2389066"/>
            <a:ext cx="6732501" cy="278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5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Proposed list of offers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8F52-F508-4786-84A3-4E4B712D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5CE-50B2-4AD0-AF69-20801E4E8051}" type="datetime1">
              <a:rPr lang="en-AU" smtClean="0"/>
              <a:pPr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9A750-9EEA-4057-A21B-1782B601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18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64F09F-78C1-4158-BB0F-0FF185701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85" y="2376537"/>
            <a:ext cx="9656043" cy="280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87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DB5817-0F41-4E8A-AB6E-1B6851A45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Common functionality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4219A2-5D79-4E54-A0BA-051ECF115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Screen mechanics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EDAB-CA09-485B-A52E-531A5C54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3A66-B67E-4569-919D-CB6E78FCED42}" type="datetime1">
              <a:rPr lang="en-AU" smtClean="0"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2D9FD-E036-4B92-82B3-6E927302E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80E16-043C-4A42-961A-F292EDF4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980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8" name="AutoShape 2" descr="Image result for 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711CFE-9D89-4F3F-8EF2-82FDD5EC0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522220"/>
              </p:ext>
            </p:extLst>
          </p:nvPr>
        </p:nvGraphicFramePr>
        <p:xfrm>
          <a:off x="84626" y="2236311"/>
          <a:ext cx="10326544" cy="3993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6878">
                  <a:extLst>
                    <a:ext uri="{9D8B030D-6E8A-4147-A177-3AD203B41FA5}">
                      <a16:colId xmlns:a16="http://schemas.microsoft.com/office/drawing/2014/main" val="538271126"/>
                    </a:ext>
                  </a:extLst>
                </a:gridCol>
                <a:gridCol w="1938656">
                  <a:extLst>
                    <a:ext uri="{9D8B030D-6E8A-4147-A177-3AD203B41FA5}">
                      <a16:colId xmlns:a16="http://schemas.microsoft.com/office/drawing/2014/main" val="1422408940"/>
                    </a:ext>
                  </a:extLst>
                </a:gridCol>
                <a:gridCol w="3664712">
                  <a:extLst>
                    <a:ext uri="{9D8B030D-6E8A-4147-A177-3AD203B41FA5}">
                      <a16:colId xmlns:a16="http://schemas.microsoft.com/office/drawing/2014/main" val="3007817013"/>
                    </a:ext>
                  </a:extLst>
                </a:gridCol>
                <a:gridCol w="4196298">
                  <a:extLst>
                    <a:ext uri="{9D8B030D-6E8A-4147-A177-3AD203B41FA5}">
                      <a16:colId xmlns:a16="http://schemas.microsoft.com/office/drawing/2014/main" val="1039729737"/>
                    </a:ext>
                  </a:extLst>
                </a:gridCol>
              </a:tblGrid>
              <a:tr h="338789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AU" sz="1600" cap="all" dirty="0">
                          <a:effectLst/>
                          <a:latin typeface="+mn-lt"/>
                        </a:rPr>
                        <a:t>NO</a:t>
                      </a:r>
                      <a:endParaRPr lang="en-AU" sz="1600" b="1" dirty="0">
                        <a:solidFill>
                          <a:srgbClr val="2E74B5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AU" sz="1600" cap="all" dirty="0">
                          <a:effectLst/>
                          <a:latin typeface="+mn-lt"/>
                        </a:rPr>
                        <a:t>Time</a:t>
                      </a:r>
                      <a:endParaRPr lang="en-AU" sz="1600" b="1" dirty="0">
                        <a:solidFill>
                          <a:srgbClr val="2E74B5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AU" sz="1600" cap="all" dirty="0">
                          <a:effectLst/>
                          <a:latin typeface="+mn-lt"/>
                        </a:rPr>
                        <a:t>AGENDA ITEM</a:t>
                      </a:r>
                      <a:endParaRPr lang="en-A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AU" sz="1600" cap="all" dirty="0">
                          <a:effectLst/>
                          <a:latin typeface="+mn-lt"/>
                        </a:rPr>
                        <a:t>Responsible</a:t>
                      </a:r>
                      <a:endParaRPr lang="en-AU" sz="1600" b="1" dirty="0">
                        <a:solidFill>
                          <a:srgbClr val="2E74B5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4372720"/>
                  </a:ext>
                </a:extLst>
              </a:tr>
              <a:tr h="338789">
                <a:tc gridSpan="4"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04190" algn="l"/>
                          <a:tab pos="756285" algn="l"/>
                        </a:tabLst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Preliminary Matters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04190" algn="l"/>
                          <a:tab pos="756285" algn="l"/>
                        </a:tabLst>
                      </a:pPr>
                      <a:endParaRPr lang="en-AU" sz="1600" b="1" dirty="0">
                        <a:solidFill>
                          <a:srgbClr val="2E74B5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216850"/>
                  </a:ext>
                </a:extLst>
              </a:tr>
              <a:tr h="3387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04190" algn="l"/>
                          <a:tab pos="756285" algn="l"/>
                        </a:tabLst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04190" algn="l"/>
                          <a:tab pos="756285" algn="l"/>
                        </a:tabLst>
                      </a:pPr>
                      <a:r>
                        <a:rPr lang="en-AU" sz="1600" dirty="0">
                          <a:effectLst/>
                          <a:latin typeface="+mn-lt"/>
                        </a:rPr>
                        <a:t>10:00am – 10:10am</a:t>
                      </a:r>
                      <a:endParaRPr lang="en-AU" sz="1600" b="1" dirty="0">
                        <a:solidFill>
                          <a:srgbClr val="2E74B5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04190" algn="l"/>
                          <a:tab pos="756285" algn="l"/>
                        </a:tabLst>
                      </a:pPr>
                      <a:r>
                        <a:rPr lang="en-AU" sz="1600" dirty="0">
                          <a:effectLst/>
                          <a:latin typeface="+mn-lt"/>
                        </a:rPr>
                        <a:t>Welcome, introduction and apologies</a:t>
                      </a:r>
                      <a:endParaRPr lang="en-AU" sz="1600" b="1" dirty="0">
                        <a:solidFill>
                          <a:srgbClr val="2E74B5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AU" sz="1600" dirty="0">
                          <a:effectLst/>
                          <a:latin typeface="+mn-lt"/>
                        </a:rPr>
                        <a:t>Michael Sanders</a:t>
                      </a:r>
                      <a:r>
                        <a:rPr lang="en-AU" sz="1600" baseline="0" dirty="0">
                          <a:effectLst/>
                          <a:latin typeface="+mn-lt"/>
                        </a:rPr>
                        <a:t> (AEMO)</a:t>
                      </a:r>
                      <a:endParaRPr lang="en-AU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2688441"/>
                  </a:ext>
                </a:extLst>
              </a:tr>
              <a:tr h="338789">
                <a:tc gridSpan="4"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04190" algn="l"/>
                          <a:tab pos="756285" algn="l"/>
                        </a:tabLst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Matters for Discussion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04190" algn="l"/>
                          <a:tab pos="756285" algn="l"/>
                        </a:tabLst>
                      </a:pPr>
                      <a:endParaRPr lang="en-AU" sz="1600" b="1" dirty="0">
                        <a:solidFill>
                          <a:srgbClr val="2E74B5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03629"/>
                  </a:ext>
                </a:extLst>
              </a:tr>
              <a:tr h="3387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04190" algn="l"/>
                          <a:tab pos="756285" algn="l"/>
                        </a:tabLst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10:10am – 10:40am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/>
                        <a:t>Notes and actions from previous meeting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Michael Sanders, Hamish McNeish, Emily Brodie (AEMO)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1193754"/>
                  </a:ext>
                </a:extLst>
              </a:tr>
              <a:tr h="3387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04190" algn="l"/>
                          <a:tab pos="756285" algn="l"/>
                        </a:tabLst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10:40am – 11:00am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REBIDEXPLANATION field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Michael Sanders (AEMO)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5344069"/>
                  </a:ext>
                </a:extLst>
              </a:tr>
              <a:tr h="3387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04190" algn="l"/>
                          <a:tab pos="756285" algn="l"/>
                        </a:tabLst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11:00am – 12:00pm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Bidding web user interface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Pierre Fromager (AEMO)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4015437"/>
                  </a:ext>
                </a:extLst>
              </a:tr>
              <a:tr h="3387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04190" algn="l"/>
                          <a:tab pos="756285" algn="l"/>
                        </a:tabLst>
                      </a:pP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12:00pm – 12:45pm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endParaRPr lang="en-AU" sz="16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6782147"/>
                  </a:ext>
                </a:extLst>
              </a:tr>
              <a:tr h="3387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04190" algn="l"/>
                          <a:tab pos="756285" algn="l"/>
                        </a:tabLst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12:45pm – 1:30pm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Bidding APIs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Hamish McNeish (AEMO)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853867"/>
                  </a:ext>
                </a:extLst>
              </a:tr>
              <a:tr h="431526">
                <a:tc gridSpan="4"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04190" algn="l"/>
                          <a:tab pos="756285" algn="l"/>
                        </a:tabLst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Business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04190" algn="l"/>
                          <a:tab pos="756285" algn="l"/>
                        </a:tabLst>
                      </a:pPr>
                      <a:endParaRPr lang="en-AU" sz="1600" b="1" dirty="0">
                        <a:solidFill>
                          <a:srgbClr val="2E74B5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777921"/>
                  </a:ext>
                </a:extLst>
              </a:tr>
              <a:tr h="36391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04190" algn="l"/>
                          <a:tab pos="756285" algn="l"/>
                        </a:tabLst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1:30pm – 2:00pm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questions and next steps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A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Michael Sanders &amp; Hamish McNeish (AEMO)</a:t>
                      </a:r>
                      <a:endParaRPr lang="en-AU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0830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593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List controls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6135E2-BB95-4227-B6BA-F528455E4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dirty="0"/>
              <a:t>Sort (by any column, by multiple columns where order can be specified). </a:t>
            </a:r>
            <a:r>
              <a:rPr lang="en-AU" dirty="0" err="1"/>
              <a:t>E.g</a:t>
            </a:r>
            <a:r>
              <a:rPr lang="en-AU" dirty="0"/>
              <a:t>:</a:t>
            </a:r>
          </a:p>
          <a:p>
            <a:pPr lvl="1"/>
            <a:r>
              <a:rPr lang="en-AU" dirty="0"/>
              <a:t>Sort by DUID</a:t>
            </a:r>
          </a:p>
          <a:p>
            <a:pPr lvl="1"/>
            <a:r>
              <a:rPr lang="en-AU" dirty="0"/>
              <a:t>Sort by DUID and Trading day (showing all trading days for each DUID) OR</a:t>
            </a:r>
          </a:p>
          <a:p>
            <a:pPr lvl="1"/>
            <a:r>
              <a:rPr lang="en-AU" dirty="0"/>
              <a:t>Sort by Trading day and DUID (showing all DUIDs for each trading day)</a:t>
            </a:r>
          </a:p>
          <a:p>
            <a:pPr lvl="0"/>
            <a:r>
              <a:rPr lang="en-AU" dirty="0"/>
              <a:t>Filter (by a value in one or more columns). </a:t>
            </a:r>
            <a:r>
              <a:rPr lang="en-AU" dirty="0" err="1"/>
              <a:t>E.g</a:t>
            </a:r>
            <a:r>
              <a:rPr lang="en-AU" dirty="0"/>
              <a:t>:</a:t>
            </a:r>
          </a:p>
          <a:p>
            <a:pPr lvl="1"/>
            <a:r>
              <a:rPr lang="en-AU" dirty="0"/>
              <a:t>Only shows bids for a specific DUID</a:t>
            </a:r>
          </a:p>
          <a:p>
            <a:pPr lvl="1"/>
            <a:r>
              <a:rPr lang="en-AU" dirty="0"/>
              <a:t>Only show bids for a range of trading days (from and to)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8F52-F508-4786-84A3-4E4B712D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5CE-50B2-4AD0-AF69-20801E4E8051}" type="datetime1">
              <a:rPr lang="en-AU" smtClean="0"/>
              <a:pPr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9A750-9EEA-4057-A21B-1782B601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900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List controls (2)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6135E2-BB95-4227-B6BA-F528455E4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80189" tIns="40094" rIns="80189" bIns="40094" rtlCol="0" anchor="t">
            <a:normAutofit/>
          </a:bodyPr>
          <a:lstStyle/>
          <a:p>
            <a:pPr lvl="0"/>
            <a:r>
              <a:rPr lang="en-AU" dirty="0"/>
              <a:t>Export (the list details as displayed; all list details, whether displayed or not)</a:t>
            </a:r>
          </a:p>
          <a:p>
            <a:pPr lvl="0"/>
            <a:r>
              <a:rPr lang="en-AU" dirty="0"/>
              <a:t>Print (as above)</a:t>
            </a:r>
          </a:p>
          <a:p>
            <a:r>
              <a:rPr lang="en-AU" dirty="0"/>
              <a:t>Move/ hide/ unhide/ resize columns</a:t>
            </a:r>
            <a:endParaRPr lang="en-AU" dirty="0">
              <a:cs typeface="Segoe UI Semilight"/>
            </a:endParaRPr>
          </a:p>
          <a:p>
            <a:pPr lvl="0"/>
            <a:r>
              <a:rPr lang="en-AU" dirty="0"/>
              <a:t>Select a ‘row’ to view details (and return to this list when returning from detail screen, remembering all list settings)</a:t>
            </a:r>
            <a:endParaRPr lang="en-AU" dirty="0">
              <a:cs typeface="Segoe UI Semilight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8F52-F508-4786-84A3-4E4B712D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5CE-50B2-4AD0-AF69-20801E4E8051}" type="datetime1">
              <a:rPr lang="en-AU" smtClean="0"/>
              <a:pPr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9A750-9EEA-4057-A21B-1782B601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65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DB5817-0F41-4E8A-AB6E-1B6851A45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Offer Functionality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4219A2-5D79-4E54-A0BA-051ECF115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EDAB-CA09-485B-A52E-531A5C54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3A66-B67E-4569-919D-CB6E78FCED42}" type="datetime1">
              <a:rPr lang="en-AU" smtClean="0"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2D9FD-E036-4B92-82B3-6E927302E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80E16-043C-4A42-961A-F292EDF4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5439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Existing Offer page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8F52-F508-4786-84A3-4E4B712D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5CE-50B2-4AD0-AF69-20801E4E8051}" type="datetime1">
              <a:rPr lang="en-AU" smtClean="0"/>
              <a:pPr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9A750-9EEA-4057-A21B-1782B601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23</a:t>
            </a:fld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363513-C1DF-4581-8C95-9F53A6B5A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392" y="1931812"/>
            <a:ext cx="6460072" cy="443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79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Edit Offer - Trade intervals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6135E2-BB95-4227-B6BA-F528455E4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80189" tIns="40094" rIns="80189" bIns="40094" rtlCol="0" anchor="t">
            <a:normAutofit/>
          </a:bodyPr>
          <a:lstStyle/>
          <a:p>
            <a:pPr marL="400964" indent="-400964"/>
            <a:r>
              <a:rPr lang="en-AU" sz="2280" dirty="0">
                <a:cs typeface="Segoe UI Semilight"/>
              </a:rPr>
              <a:t>Copy down (existing)</a:t>
            </a:r>
            <a:endParaRPr lang="en-US" dirty="0"/>
          </a:p>
          <a:p>
            <a:pPr lvl="1"/>
            <a:r>
              <a:rPr lang="en-AU" sz="1929" dirty="0"/>
              <a:t>all TI data</a:t>
            </a:r>
            <a:endParaRPr lang="en-AU" sz="1929" dirty="0">
              <a:cs typeface="Segoe UI Semilight"/>
            </a:endParaRPr>
          </a:p>
          <a:p>
            <a:pPr lvl="1"/>
            <a:r>
              <a:rPr lang="en-AU" sz="1929" dirty="0"/>
              <a:t>selected TI data (e.g. availabilities only, 3 price bands only, etc.)</a:t>
            </a:r>
            <a:endParaRPr lang="en-AU" sz="1929" dirty="0">
              <a:cs typeface="Segoe UI Semilight"/>
            </a:endParaRPr>
          </a:p>
          <a:p>
            <a:pPr lvl="1"/>
            <a:r>
              <a:rPr lang="en-AU" sz="1929" dirty="0"/>
              <a:t>copy down multiple rows</a:t>
            </a:r>
            <a:endParaRPr lang="en-AU" sz="1929" dirty="0">
              <a:cs typeface="Segoe UI Semilight"/>
            </a:endParaRPr>
          </a:p>
          <a:p>
            <a:pPr lvl="1"/>
            <a:r>
              <a:rPr lang="en-AU" sz="1929" dirty="0"/>
              <a:t>formulas (e.g. set PASA to </a:t>
            </a:r>
            <a:r>
              <a:rPr lang="en-AU" sz="1929" dirty="0" err="1"/>
              <a:t>MaxAvail</a:t>
            </a:r>
            <a:r>
              <a:rPr lang="en-AU" sz="1929" dirty="0"/>
              <a:t> value)</a:t>
            </a:r>
          </a:p>
          <a:p>
            <a:pPr lvl="1"/>
            <a:endParaRPr lang="en-AU" sz="1929" dirty="0"/>
          </a:p>
          <a:p>
            <a:pPr lvl="1"/>
            <a:r>
              <a:rPr lang="en-AU" sz="1929" dirty="0">
                <a:cs typeface="Segoe UI Semilight"/>
              </a:rPr>
              <a:t>Cascading values: each cell defaults to the value of the cell above, unless overwritten.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8F52-F508-4786-84A3-4E4B712D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5CE-50B2-4AD0-AF69-20801E4E8051}" type="datetime1">
              <a:rPr lang="en-AU" smtClean="0"/>
              <a:pPr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9A750-9EEA-4057-A21B-1782B601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5186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Edit Offer – </a:t>
            </a:r>
            <a:br>
              <a:rPr lang="en-AU" dirty="0"/>
            </a:br>
            <a:r>
              <a:rPr lang="en-AU" dirty="0"/>
              <a:t>Period range and specific value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8F52-F508-4786-84A3-4E4B712D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5CE-50B2-4AD0-AF69-20801E4E8051}" type="datetime1">
              <a:rPr lang="en-AU" smtClean="0"/>
              <a:pPr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9A750-9EEA-4057-A21B-1782B601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25</a:t>
            </a:fld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E7C527-F428-4F75-A953-3250000A7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482" y="2072296"/>
            <a:ext cx="5746849" cy="2664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F0EA70-B351-4ED3-929B-BC3C48AEA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482" y="5036586"/>
            <a:ext cx="4919904" cy="101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49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Compressed Offer View - 1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8F52-F508-4786-84A3-4E4B712D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5CE-50B2-4AD0-AF69-20801E4E8051}" type="datetime1">
              <a:rPr lang="en-AU" smtClean="0"/>
              <a:pPr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9A750-9EEA-4057-A21B-1782B601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26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D292EA-4D42-456D-A4D5-F8D636C3B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82" y="2121771"/>
            <a:ext cx="10160282" cy="336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63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Compressed Offer View – 1a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8F52-F508-4786-84A3-4E4B712D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5CE-50B2-4AD0-AF69-20801E4E8051}" type="datetime1">
              <a:rPr lang="en-AU" smtClean="0"/>
              <a:pPr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9A750-9EEA-4057-A21B-1782B601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27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FC26ED-988E-4DCA-BE2B-6A073B9CD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19" y="2084183"/>
            <a:ext cx="10023574" cy="339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3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Compressed Offer View –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8F52-F508-4786-84A3-4E4B712D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5CE-50B2-4AD0-AF69-20801E4E8051}" type="datetime1">
              <a:rPr lang="en-AU" smtClean="0"/>
              <a:pPr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9A750-9EEA-4057-A21B-1782B601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28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354065-A566-42E2-9BA4-FC6A90A3E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49" y="1935222"/>
            <a:ext cx="9998515" cy="422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82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Save offer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BD098C-F6E3-4CBC-9203-BF91D4D98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964" indent="-400964"/>
            <a:r>
              <a:rPr lang="en-AU" sz="2280" dirty="0">
                <a:cs typeface="Segoe UI Semilight"/>
              </a:rPr>
              <a:t>Submit offer</a:t>
            </a:r>
          </a:p>
          <a:p>
            <a:pPr marL="801929" lvl="1" indent="-400964"/>
            <a:r>
              <a:rPr lang="en-AU" sz="1929" dirty="0">
                <a:cs typeface="Segoe UI Semilight"/>
              </a:rPr>
              <a:t>Receive success, with </a:t>
            </a:r>
            <a:r>
              <a:rPr lang="en-AU" sz="1929" dirty="0" err="1">
                <a:cs typeface="Segoe UI Semilight"/>
              </a:rPr>
              <a:t>TxNo</a:t>
            </a:r>
            <a:endParaRPr lang="en-AU" sz="1929" dirty="0">
              <a:cs typeface="Segoe UI Semilight"/>
            </a:endParaRPr>
          </a:p>
          <a:p>
            <a:pPr marL="801929" lvl="1" indent="-400964"/>
            <a:r>
              <a:rPr lang="en-AU" sz="1929" dirty="0">
                <a:cs typeface="Segoe UI Semilight"/>
              </a:rPr>
              <a:t>Receive error (see list of errors)</a:t>
            </a:r>
          </a:p>
          <a:p>
            <a:pPr marL="801929" lvl="1" indent="-400964"/>
            <a:r>
              <a:rPr lang="en-AU" sz="1929" dirty="0">
                <a:cs typeface="Segoe UI Semilight"/>
              </a:rPr>
              <a:t>Receive success with warnings (see list of warnings)</a:t>
            </a:r>
          </a:p>
          <a:p>
            <a:pPr marL="801929" lvl="1" indent="-400964"/>
            <a:r>
              <a:rPr lang="en-AU" sz="1929" dirty="0">
                <a:cs typeface="Segoe UI Semilight"/>
              </a:rPr>
              <a:t>Save response (to JSON)</a:t>
            </a:r>
          </a:p>
          <a:p>
            <a:pPr marL="400964" indent="-400964"/>
            <a:r>
              <a:rPr lang="en-AU" sz="2280" dirty="0">
                <a:cs typeface="Segoe UI Semilight"/>
              </a:rPr>
              <a:t>Save</a:t>
            </a:r>
            <a:r>
              <a:rPr lang="en-AU" sz="2280" dirty="0"/>
              <a:t> entry without submitting (Draft offer)</a:t>
            </a:r>
            <a:endParaRPr lang="en-AU" sz="2280" dirty="0">
              <a:cs typeface="Segoe UI Semilight"/>
            </a:endParaRPr>
          </a:p>
          <a:p>
            <a:pPr marL="801929" lvl="1" indent="-400964"/>
            <a:r>
              <a:rPr lang="en-AU" sz="1929" dirty="0"/>
              <a:t>(Persistence)</a:t>
            </a:r>
            <a:endParaRPr lang="en-AU" sz="1929" dirty="0">
              <a:cs typeface="Segoe UI Semilight"/>
            </a:endParaRPr>
          </a:p>
          <a:p>
            <a:pPr marL="801929" lvl="1" indent="-400964"/>
            <a:r>
              <a:rPr lang="en-AU" sz="1929" dirty="0">
                <a:cs typeface="Segoe UI Semilight"/>
              </a:rPr>
              <a:t>Allow retrieval of draft (offer status?)</a:t>
            </a:r>
          </a:p>
          <a:p>
            <a:pPr marL="400964" indent="-400964"/>
            <a:r>
              <a:rPr lang="en-AU" sz="2280" dirty="0">
                <a:cs typeface="Segoe UI Semilight"/>
              </a:rPr>
              <a:t>Discard entry</a:t>
            </a:r>
          </a:p>
          <a:p>
            <a:pPr marL="801929" lvl="1" indent="-400964"/>
            <a:r>
              <a:rPr lang="en-AU" sz="1929" dirty="0">
                <a:cs typeface="Segoe UI Semilight"/>
              </a:rPr>
              <a:t>Discard (I.e. 'cancel')</a:t>
            </a:r>
          </a:p>
          <a:p>
            <a:pPr marL="801929" lvl="1" indent="-400964"/>
            <a:r>
              <a:rPr lang="en-AU" sz="1929" dirty="0">
                <a:cs typeface="Segoe UI Semilight"/>
              </a:rPr>
              <a:t>Discard (delete) saved draft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8F52-F508-4786-84A3-4E4B712D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5CE-50B2-4AD0-AF69-20801E4E8051}" type="datetime1">
              <a:rPr lang="en-AU" smtClean="0"/>
              <a:pPr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9A750-9EEA-4057-A21B-1782B601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642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934F6-D596-4FB5-9493-AA4F51C6A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Notes and actions from previous 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B162E-4636-46D9-A0BE-DB6775F4F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93" y="5123042"/>
            <a:ext cx="9221689" cy="1653678"/>
          </a:xfrm>
        </p:spPr>
        <p:txBody>
          <a:bodyPr/>
          <a:lstStyle/>
          <a:p>
            <a:r>
              <a:rPr lang="en-AU" dirty="0"/>
              <a:t>Hamish </a:t>
            </a:r>
            <a:r>
              <a:rPr lang="en-AU"/>
              <a:t>McNeish (</a:t>
            </a:r>
            <a:r>
              <a:rPr lang="en-AU" dirty="0"/>
              <a:t>AEMO)</a:t>
            </a:r>
          </a:p>
        </p:txBody>
      </p:sp>
    </p:spTree>
    <p:extLst>
      <p:ext uri="{BB962C8B-B14F-4D97-AF65-F5344CB8AC3E}">
        <p14:creationId xmlns:p14="http://schemas.microsoft.com/office/powerpoint/2010/main" val="1824770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Complex submission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BD098C-F6E3-4CBC-9203-BF91D4D98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964" indent="-400964"/>
            <a:r>
              <a:rPr lang="en-AU" sz="2280" dirty="0">
                <a:cs typeface="Segoe UI Semilight"/>
              </a:rPr>
              <a:t>Allow user to build multiple offers into one submission.</a:t>
            </a:r>
          </a:p>
          <a:p>
            <a:pPr marL="801929" lvl="1" indent="-400964"/>
            <a:r>
              <a:rPr lang="en-AU" sz="1929" dirty="0">
                <a:cs typeface="Segoe UI Semilight"/>
              </a:rPr>
              <a:t>Might allow setting values across multiple days. E.g. Set Max Avail to 500 for the whole week.</a:t>
            </a:r>
          </a:p>
          <a:p>
            <a:pPr marL="801929" lvl="1" indent="-400964"/>
            <a:r>
              <a:rPr lang="en-AU" sz="1929" dirty="0">
                <a:cs typeface="Segoe UI Semilight"/>
              </a:rPr>
              <a:t>Might consider all days as one timeline, defaulting values from end of one day to the next.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8F52-F508-4786-84A3-4E4B712D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5CE-50B2-4AD0-AF69-20801E4E8051}" type="datetime1">
              <a:rPr lang="en-AU" smtClean="0"/>
              <a:pPr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9A750-9EEA-4057-A21B-1782B601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9448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Data shaping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BD098C-F6E3-4CBC-9203-BF91D4D98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964" indent="-400964"/>
            <a:r>
              <a:rPr lang="en-AU" sz="2280" dirty="0">
                <a:cs typeface="Segoe UI Semilight"/>
              </a:rPr>
              <a:t>Allow user to build business rules to help shape the data.</a:t>
            </a:r>
          </a:p>
          <a:p>
            <a:pPr marL="801929" lvl="1" indent="-400964"/>
            <a:r>
              <a:rPr lang="en-AU" sz="1929" dirty="0">
                <a:cs typeface="Segoe UI Semilight"/>
              </a:rPr>
              <a:t>E.g. Set values to x until 13:00 then increase by 5% for next 2 hours.</a:t>
            </a:r>
          </a:p>
          <a:p>
            <a:pPr marL="801929" lvl="1" indent="-400964"/>
            <a:r>
              <a:rPr lang="en-AU" sz="1929" dirty="0">
                <a:cs typeface="Segoe UI Semilight"/>
              </a:rPr>
              <a:t>Switch availability to next higher band when &lt;some condition&gt;.</a:t>
            </a:r>
          </a:p>
          <a:p>
            <a:pPr marL="801929" lvl="1" indent="-400964"/>
            <a:r>
              <a:rPr lang="en-AU" sz="1929" dirty="0">
                <a:cs typeface="Segoe UI Semilight"/>
              </a:rPr>
              <a:t>Set PASA to Max Avail.</a:t>
            </a:r>
          </a:p>
          <a:p>
            <a:pPr marL="801929" lvl="1" indent="-400964"/>
            <a:r>
              <a:rPr lang="en-AU" sz="1929" dirty="0">
                <a:cs typeface="Segoe UI Semilight"/>
              </a:rPr>
              <a:t>Set remaining availability to highest band (= Max. Avail - sum(bands 1-9))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8F52-F508-4786-84A3-4E4B712D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5CE-50B2-4AD0-AF69-20801E4E8051}" type="datetime1">
              <a:rPr lang="en-AU" smtClean="0"/>
              <a:pPr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9A750-9EEA-4057-A21B-1782B601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8646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6A076F-0D8A-4375-BDAD-95F4872E4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Import / export offer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05E0D8-DA77-41B4-A41A-2D8CB19F3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80189" tIns="40094" rIns="80189" bIns="40094" rtlCol="0" anchor="t">
            <a:normAutofit/>
          </a:bodyPr>
          <a:lstStyle/>
          <a:p>
            <a:pPr marL="50121" indent="-451085">
              <a:buAutoNum type="arabicPeriod"/>
            </a:pPr>
            <a:r>
              <a:rPr lang="en-AU" sz="2631" dirty="0">
                <a:cs typeface="Segoe UI Semilight"/>
              </a:rPr>
              <a:t>Export offer: with a currently selected offer, </a:t>
            </a:r>
            <a:endParaRPr lang="en-US" sz="2631" dirty="0"/>
          </a:p>
          <a:p>
            <a:pPr marL="801929" lvl="1" indent="-400964">
              <a:buAutoNum type="alphaLcParenR"/>
            </a:pPr>
            <a:r>
              <a:rPr lang="en-AU" sz="2280" dirty="0">
                <a:cs typeface="Segoe UI Semilight"/>
              </a:rPr>
              <a:t>To JSON</a:t>
            </a:r>
          </a:p>
          <a:p>
            <a:pPr marL="801929" lvl="1" indent="-400964">
              <a:buAutoNum type="alphaLcParenR"/>
            </a:pPr>
            <a:r>
              <a:rPr lang="en-AU" sz="2280" dirty="0">
                <a:cs typeface="Segoe UI Semilight"/>
              </a:rPr>
              <a:t>To CSV</a:t>
            </a:r>
          </a:p>
          <a:p>
            <a:pPr marL="451085" indent="-451085">
              <a:buAutoNum type="arabicPeriod"/>
            </a:pPr>
            <a:r>
              <a:rPr lang="en-AU" sz="2631" dirty="0">
                <a:cs typeface="Segoe UI Semilight"/>
              </a:rPr>
              <a:t>Import bid, which populates the offer data,</a:t>
            </a:r>
          </a:p>
          <a:p>
            <a:pPr marL="852049" lvl="1" indent="-451085">
              <a:buAutoNum type="alphaLcParenR"/>
            </a:pPr>
            <a:r>
              <a:rPr lang="en-AU" sz="2280" dirty="0">
                <a:cs typeface="Segoe UI Semilight"/>
              </a:rPr>
              <a:t>From JSON format (single offer)</a:t>
            </a:r>
          </a:p>
          <a:p>
            <a:pPr marL="852049" lvl="1" indent="-451085">
              <a:buAutoNum type="alphaLcParenR"/>
            </a:pPr>
            <a:r>
              <a:rPr lang="en-AU" sz="2280" dirty="0">
                <a:cs typeface="Segoe UI Semilight"/>
              </a:rPr>
              <a:t>From CSV</a:t>
            </a:r>
          </a:p>
          <a:p>
            <a:pPr marL="400964" indent="-400964"/>
            <a:endParaRPr lang="en-AU" sz="1929" dirty="0">
              <a:cs typeface="Segoe UI Semilight"/>
            </a:endParaRPr>
          </a:p>
          <a:p>
            <a:pPr marL="400964" indent="-400964"/>
            <a:endParaRPr lang="en-AU" sz="2280" dirty="0">
              <a:cs typeface="Segoe UI Semiligh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E1925-98EE-4F06-B565-BAFB150F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5AC9-D7BA-485E-B465-DE82470048ED}" type="datetime1">
              <a:rPr lang="en-AU" smtClean="0"/>
              <a:pPr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A4611-8B69-4FC4-A9ED-DD019BBF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B9C27-437E-4C05-826E-FF7E2C0A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6369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6A076F-0D8A-4375-BDAD-95F4872E4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Upload offer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05E0D8-DA77-41B4-A41A-2D8CB19F3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80189" tIns="40094" rIns="80189" bIns="40094" rtlCol="0" anchor="t">
            <a:normAutofit/>
          </a:bodyPr>
          <a:lstStyle/>
          <a:p>
            <a:pPr marL="0" indent="0">
              <a:buNone/>
            </a:pPr>
            <a:r>
              <a:rPr lang="en-AU" sz="2631" dirty="0">
                <a:cs typeface="Segoe UI Semilight"/>
              </a:rPr>
              <a:t>Rather than import an offer, we may want to submit an offer file (i.e. submission) directly (especially if this file contains multiple offers)</a:t>
            </a:r>
          </a:p>
          <a:p>
            <a:pPr marL="451085" indent="-451085">
              <a:buAutoNum type="arabicPeriod"/>
            </a:pPr>
            <a:r>
              <a:rPr lang="en-AU" sz="2631" dirty="0">
                <a:cs typeface="Segoe UI Semilight"/>
              </a:rPr>
              <a:t>Select a file (allows selection of JSON or zip) (can only select one file)</a:t>
            </a:r>
          </a:p>
          <a:p>
            <a:pPr marL="451085" indent="-451085">
              <a:buAutoNum type="arabicPeriod"/>
            </a:pPr>
            <a:r>
              <a:rPr lang="en-AU" sz="2631" dirty="0">
                <a:cs typeface="Segoe UI Semilight"/>
              </a:rPr>
              <a:t>Submit </a:t>
            </a:r>
          </a:p>
          <a:p>
            <a:pPr marL="852049" lvl="1" indent="-451085">
              <a:buAutoNum type="arabicPeriod"/>
            </a:pPr>
            <a:r>
              <a:rPr lang="en-AU" sz="2280" dirty="0">
                <a:cs typeface="Segoe UI Semilight"/>
              </a:rPr>
              <a:t>for validation only</a:t>
            </a:r>
          </a:p>
          <a:p>
            <a:pPr marL="852049" lvl="1" indent="-451085">
              <a:buAutoNum type="arabicPeriod"/>
            </a:pPr>
            <a:r>
              <a:rPr lang="en-AU" sz="2280" dirty="0">
                <a:cs typeface="Segoe UI Semilight"/>
              </a:rPr>
              <a:t>for acceptance</a:t>
            </a:r>
          </a:p>
          <a:p>
            <a:pPr marL="451085" indent="-451085">
              <a:buAutoNum type="arabicPeriod"/>
            </a:pPr>
            <a:r>
              <a:rPr lang="en-AU" sz="2631" dirty="0">
                <a:cs typeface="Segoe UI Semilight"/>
              </a:rPr>
              <a:t>Receive response</a:t>
            </a:r>
          </a:p>
          <a:p>
            <a:pPr marL="801929" lvl="1" indent="-400964"/>
            <a:r>
              <a:rPr lang="en-AU" sz="1929" dirty="0">
                <a:cs typeface="Segoe UI Semilight"/>
              </a:rPr>
              <a:t>Receive success, with </a:t>
            </a:r>
            <a:r>
              <a:rPr lang="en-AU" sz="1929" dirty="0" err="1">
                <a:cs typeface="Segoe UI Semilight"/>
              </a:rPr>
              <a:t>TxNo</a:t>
            </a:r>
            <a:endParaRPr lang="en-AU" sz="1929" dirty="0">
              <a:cs typeface="Segoe UI Semilight"/>
            </a:endParaRPr>
          </a:p>
          <a:p>
            <a:pPr marL="801929" lvl="1" indent="-400964"/>
            <a:r>
              <a:rPr lang="en-AU" sz="1929" dirty="0">
                <a:cs typeface="Segoe UI Semilight"/>
              </a:rPr>
              <a:t>Receive error (see list of errors)</a:t>
            </a:r>
          </a:p>
          <a:p>
            <a:pPr marL="801929" lvl="1" indent="-400964"/>
            <a:r>
              <a:rPr lang="en-AU" sz="1929" dirty="0">
                <a:cs typeface="Segoe UI Semilight"/>
              </a:rPr>
              <a:t>Receive success with warnings (see list of warnings)</a:t>
            </a:r>
          </a:p>
          <a:p>
            <a:pPr marL="801929" lvl="1" indent="-400964"/>
            <a:r>
              <a:rPr lang="en-AU" sz="1929" dirty="0">
                <a:cs typeface="Segoe UI Semilight"/>
              </a:rPr>
              <a:t>Save response (to JSON)</a:t>
            </a:r>
          </a:p>
          <a:p>
            <a:pPr marL="451085" indent="-451085">
              <a:buAutoNum type="arabicPeriod"/>
            </a:pPr>
            <a:endParaRPr lang="en-AU" sz="2631" dirty="0">
              <a:cs typeface="Segoe UI Semilight"/>
            </a:endParaRPr>
          </a:p>
          <a:p>
            <a:pPr marL="400964" indent="-400964"/>
            <a:endParaRPr lang="en-AU" sz="1929" dirty="0">
              <a:cs typeface="Segoe UI Semilight"/>
            </a:endParaRPr>
          </a:p>
          <a:p>
            <a:pPr marL="400964" indent="-400964"/>
            <a:endParaRPr lang="en-AU" sz="2280" dirty="0">
              <a:cs typeface="Segoe UI Semiligh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E1925-98EE-4F06-B565-BAFB150F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5AC9-D7BA-485E-B465-DE82470048ED}" type="datetime1">
              <a:rPr lang="en-AU" smtClean="0"/>
              <a:pPr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A4611-8B69-4FC4-A9ED-DD019BBF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B9C27-437E-4C05-826E-FF7E2C0A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5334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6A076F-0D8A-4375-BDAD-95F4872E4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NFRs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05E0D8-DA77-41B4-A41A-2D8CB19F3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80189" tIns="40094" rIns="80189" bIns="40094" rtlCol="0" anchor="t">
            <a:normAutofit fontScale="92500"/>
          </a:bodyPr>
          <a:lstStyle/>
          <a:p>
            <a:pPr marL="451085" indent="-451085">
              <a:buAutoNum type="arabicPeriod"/>
            </a:pPr>
            <a:r>
              <a:rPr lang="en-AU" sz="2280" b="1" dirty="0">
                <a:cs typeface="Segoe UI Semilight"/>
              </a:rPr>
              <a:t>Authorised</a:t>
            </a:r>
            <a:r>
              <a:rPr lang="en-AU" sz="2280" dirty="0">
                <a:cs typeface="Segoe UI Semilight"/>
              </a:rPr>
              <a:t>: Offers must be authorised by a registered participant representative. The name of this representative and the date they authorised this offer could be recorded by the participant for reference.</a:t>
            </a:r>
          </a:p>
          <a:p>
            <a:pPr marL="451085" indent="-451085">
              <a:buAutoNum type="arabicPeriod"/>
            </a:pPr>
            <a:r>
              <a:rPr lang="en-AU" sz="2280" b="1" dirty="0">
                <a:cs typeface="Segoe UI Semilight"/>
              </a:rPr>
              <a:t>Submission Traceability:</a:t>
            </a:r>
            <a:r>
              <a:rPr lang="en-AU" sz="2280" dirty="0">
                <a:cs typeface="Segoe UI Semilight"/>
              </a:rPr>
              <a:t> (Audit) View submission details: </a:t>
            </a:r>
          </a:p>
          <a:p>
            <a:pPr marL="801929" lvl="1" indent="-400964"/>
            <a:r>
              <a:rPr lang="en-AU" dirty="0">
                <a:cs typeface="Segoe UI Semilight"/>
              </a:rPr>
              <a:t>Date and time the submission was received by AEMO. This is possibly different to the date and time that the participant made the submission. For example, if the participant drops a file in an FTP folder, the only time AEMO can be sure of is when the file was picked up.</a:t>
            </a:r>
          </a:p>
          <a:p>
            <a:pPr marL="801929" lvl="1" indent="-400964"/>
            <a:r>
              <a:rPr lang="en-AU" dirty="0">
                <a:cs typeface="Segoe UI Semilight"/>
              </a:rPr>
              <a:t>The mechanism used to submit the data. For example, AEMO is offering multiple ways of submitting bids: FTP(TXT) – Current, FTP(JSON), Web file (JSON), Web interface – current.</a:t>
            </a:r>
          </a:p>
          <a:p>
            <a:pPr marL="451085" indent="-451085">
              <a:buFont typeface="Arial" panose="020B0604020202020204" pitchFamily="34" charset="0"/>
              <a:buAutoNum type="arabicPeriod"/>
            </a:pPr>
            <a:r>
              <a:rPr lang="en-AU" sz="2280" b="1" dirty="0">
                <a:cs typeface="Segoe UI Semilight"/>
              </a:rPr>
              <a:t>Offer Traceability:</a:t>
            </a:r>
            <a:r>
              <a:rPr lang="en-AU" sz="2280" dirty="0">
                <a:cs typeface="Segoe UI Semilight"/>
              </a:rPr>
              <a:t> (Audit) View offer details:</a:t>
            </a:r>
          </a:p>
          <a:p>
            <a:pPr marL="551326" lvl="1"/>
            <a:r>
              <a:rPr lang="en-AU" dirty="0">
                <a:cs typeface="Segoe UI Semilight"/>
              </a:rPr>
              <a:t>Date and time the offer was received by AEMO. </a:t>
            </a:r>
          </a:p>
          <a:p>
            <a:pPr marL="551326" lvl="1"/>
            <a:r>
              <a:rPr lang="en-AU" dirty="0">
                <a:cs typeface="Segoe UI Semilight"/>
              </a:rPr>
              <a:t>The mechanism used to submit this offer.</a:t>
            </a:r>
          </a:p>
          <a:p>
            <a:pPr marL="551326" lvl="1"/>
            <a:endParaRPr lang="en-AU" dirty="0">
              <a:cs typeface="Segoe UI Semilight"/>
            </a:endParaRPr>
          </a:p>
          <a:p>
            <a:pPr marL="350844" lvl="1" indent="0">
              <a:buNone/>
            </a:pPr>
            <a:r>
              <a:rPr lang="en-AU" dirty="0">
                <a:cs typeface="Segoe UI Semilight"/>
              </a:rPr>
              <a:t>This may extend to each time the offer was submitted. I.e. an offer history.</a:t>
            </a:r>
            <a:endParaRPr lang="en-AU" dirty="0"/>
          </a:p>
          <a:p>
            <a:pPr marL="0" indent="0">
              <a:buNone/>
            </a:pPr>
            <a:endParaRPr lang="en-AU" sz="2280" dirty="0">
              <a:cs typeface="Segoe UI Semilight"/>
            </a:endParaRPr>
          </a:p>
          <a:p>
            <a:pPr marL="400964" indent="-400964"/>
            <a:endParaRPr lang="en-AU" sz="2280" dirty="0">
              <a:cs typeface="Segoe UI Semiligh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E1925-98EE-4F06-B565-BAFB150F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5AC9-D7BA-485E-B465-DE82470048ED}" type="datetime1">
              <a:rPr lang="en-AU" smtClean="0"/>
              <a:pPr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A4611-8B69-4FC4-A9ED-DD019BBF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B9C27-437E-4C05-826E-FF7E2C0A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1009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View offer - Extensions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6135E2-BB95-4227-B6BA-F528455E4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46" y="2373753"/>
            <a:ext cx="10255425" cy="3815919"/>
          </a:xfrm>
        </p:spPr>
        <p:txBody>
          <a:bodyPr vert="horz" lIns="80189" tIns="40094" rIns="80189" bIns="40094" rtlCol="0" anchor="t">
            <a:normAutofit/>
          </a:bodyPr>
          <a:lstStyle/>
          <a:p>
            <a:pPr marL="400964" lvl="2" indent="-400964"/>
            <a:r>
              <a:rPr lang="en-AU" sz="2280" dirty="0"/>
              <a:t>View bid in graph form</a:t>
            </a:r>
          </a:p>
          <a:p>
            <a:pPr marL="400964" lvl="2" indent="-400964"/>
            <a:endParaRPr lang="en-AU" sz="2280" dirty="0"/>
          </a:p>
          <a:p>
            <a:pPr marL="400964" lvl="2" indent="-400964"/>
            <a:endParaRPr lang="en-AU" sz="2280" dirty="0"/>
          </a:p>
          <a:p>
            <a:pPr marL="0" lvl="2" indent="0">
              <a:buNone/>
            </a:pPr>
            <a:endParaRPr lang="en-AU" sz="2280" dirty="0"/>
          </a:p>
          <a:p>
            <a:pPr marL="400964" lvl="2" indent="-400964"/>
            <a:r>
              <a:rPr lang="en-AU" sz="2280" dirty="0">
                <a:cs typeface="Segoe UI Semilight"/>
              </a:rPr>
              <a:t>Visualise FS Profile</a:t>
            </a:r>
          </a:p>
          <a:p>
            <a:pPr marL="400964" lvl="2" indent="-400964"/>
            <a:endParaRPr lang="en-AU" sz="1929" dirty="0">
              <a:cs typeface="Segoe UI Semilight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8F52-F508-4786-84A3-4E4B712D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5CE-50B2-4AD0-AF69-20801E4E8051}" type="datetime1">
              <a:rPr lang="en-AU" smtClean="0"/>
              <a:pPr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9A750-9EEA-4057-A21B-1782B601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35</a:t>
            </a:fld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5AF360-6216-4739-B8B7-E7AD5EDF7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42" y="4427938"/>
            <a:ext cx="4208661" cy="23028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B3F5D5-303A-4C3D-92E5-B6E2EC345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455" y="1666269"/>
            <a:ext cx="4492460" cy="299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76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View offer – Compare two offers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F569B-5AAC-4063-B15E-0A9ED852D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Propose the ability to compare two offers</a:t>
            </a:r>
          </a:p>
          <a:p>
            <a:pPr lvl="1"/>
            <a:r>
              <a:rPr lang="en-AU" dirty="0"/>
              <a:t>Shows what is different (similar to Unix ‘Diff’ command or to MS Word’s ‘compare documents’ function.</a:t>
            </a:r>
          </a:p>
          <a:p>
            <a:pPr lvl="1"/>
            <a:r>
              <a:rPr lang="en-AU" dirty="0"/>
              <a:t>Ignores timestamps which are always different</a:t>
            </a:r>
          </a:p>
          <a:p>
            <a:pPr lvl="1"/>
            <a:r>
              <a:rPr lang="en-AU" dirty="0"/>
              <a:t>Could compare two offers for the same trading day (different ‘versions’) or offers for different trading days or different units.</a:t>
            </a:r>
          </a:p>
          <a:p>
            <a:pPr lvl="1"/>
            <a:r>
              <a:rPr lang="en-AU" dirty="0"/>
              <a:t>Would need to be the same service type and same participant (unless this is for past offers).</a:t>
            </a:r>
          </a:p>
          <a:p>
            <a:r>
              <a:rPr lang="en-AU" dirty="0"/>
              <a:t>Supply two JSON files, or select two offers in selection criteria.</a:t>
            </a:r>
          </a:p>
          <a:p>
            <a:pPr lvl="1"/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8F52-F508-4786-84A3-4E4B712D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5CE-50B2-4AD0-AF69-20801E4E8051}" type="datetime1">
              <a:rPr lang="en-AU" smtClean="0"/>
              <a:pPr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9A750-9EEA-4057-A21B-1782B601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30876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0543"/>
            <a:ext cx="8485691" cy="1042731"/>
          </a:xfrm>
        </p:spPr>
        <p:txBody>
          <a:bodyPr>
            <a:normAutofit/>
          </a:bodyPr>
          <a:lstStyle/>
          <a:p>
            <a:r>
              <a:rPr lang="en-AU" dirty="0"/>
              <a:t>Other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F569B-5AAC-4063-B15E-0A9ED852D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View prices adjusted with or without Loss Factors</a:t>
            </a:r>
          </a:p>
          <a:p>
            <a:r>
              <a:rPr lang="en-AU" dirty="0"/>
              <a:t>View incremental totals</a:t>
            </a:r>
          </a:p>
          <a:p>
            <a:pPr lvl="1"/>
            <a:r>
              <a:rPr lang="en-AU" dirty="0"/>
              <a:t>Total availability offered for each TI</a:t>
            </a:r>
          </a:p>
          <a:p>
            <a:pPr lvl="1"/>
            <a:r>
              <a:rPr lang="en-AU" dirty="0"/>
              <a:t>Running total for comparison to daily energy limit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8F52-F508-4786-84A3-4E4B712D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5CE-50B2-4AD0-AF69-20801E4E8051}" type="datetime1">
              <a:rPr lang="en-AU" smtClean="0"/>
              <a:pPr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9A750-9EEA-4057-A21B-1782B601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13087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0543"/>
            <a:ext cx="8485691" cy="1042731"/>
          </a:xfrm>
        </p:spPr>
        <p:txBody>
          <a:bodyPr>
            <a:normAutofit/>
          </a:bodyPr>
          <a:lstStyle/>
          <a:p>
            <a:r>
              <a:rPr lang="en-AU" dirty="0"/>
              <a:t>Topic Objectives -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F569B-5AAC-4063-B15E-0A9ED852D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Discuss the bidding web user interface proposed functions</a:t>
            </a:r>
          </a:p>
          <a:p>
            <a:r>
              <a:rPr lang="en-AU" dirty="0"/>
              <a:t>Discuss possible improvements and the value of these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i="1" dirty="0"/>
              <a:t>The presented bidding web user interface detail is for discussion and likely to change based on AEMO system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8F52-F508-4786-84A3-4E4B712D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5CE-50B2-4AD0-AF69-20801E4E8051}" type="datetime1">
              <a:rPr lang="en-AU" smtClean="0"/>
              <a:pPr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9A750-9EEA-4057-A21B-1782B601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19812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6BC11-2DB7-43AD-9CBC-5D36F984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Bidding APIs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84DAB-8D55-486D-AE3D-3BFC09582E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Hamish McNeish</a:t>
            </a:r>
          </a:p>
        </p:txBody>
      </p:sp>
    </p:spTree>
    <p:extLst>
      <p:ext uri="{BB962C8B-B14F-4D97-AF65-F5344CB8AC3E}">
        <p14:creationId xmlns:p14="http://schemas.microsoft.com/office/powerpoint/2010/main" val="3982937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270F2-21D8-4BF4-8616-19CFE88C5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46" y="150494"/>
            <a:ext cx="10095693" cy="1310695"/>
          </a:xfrm>
        </p:spPr>
        <p:txBody>
          <a:bodyPr/>
          <a:lstStyle/>
          <a:p>
            <a:r>
              <a:rPr lang="en-AU" dirty="0"/>
              <a:t>Actions from previous meeting (1) </a:t>
            </a:r>
            <a:br>
              <a:rPr lang="en-AU" dirty="0"/>
            </a:br>
            <a:r>
              <a:rPr lang="en-AU" dirty="0"/>
              <a:t>22 October 2018, Brisbane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BDFA1F-B356-436E-9B77-F6E312294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959458"/>
              </p:ext>
            </p:extLst>
          </p:nvPr>
        </p:nvGraphicFramePr>
        <p:xfrm>
          <a:off x="71120" y="1553210"/>
          <a:ext cx="10505440" cy="5539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826">
                  <a:extLst>
                    <a:ext uri="{9D8B030D-6E8A-4147-A177-3AD203B41FA5}">
                      <a16:colId xmlns:a16="http://schemas.microsoft.com/office/drawing/2014/main" val="3334125968"/>
                    </a:ext>
                  </a:extLst>
                </a:gridCol>
                <a:gridCol w="4571157">
                  <a:extLst>
                    <a:ext uri="{9D8B030D-6E8A-4147-A177-3AD203B41FA5}">
                      <a16:colId xmlns:a16="http://schemas.microsoft.com/office/drawing/2014/main" val="605432488"/>
                    </a:ext>
                  </a:extLst>
                </a:gridCol>
                <a:gridCol w="1232217">
                  <a:extLst>
                    <a:ext uri="{9D8B030D-6E8A-4147-A177-3AD203B41FA5}">
                      <a16:colId xmlns:a16="http://schemas.microsoft.com/office/drawing/2014/main" val="675601705"/>
                    </a:ext>
                  </a:extLst>
                </a:gridCol>
                <a:gridCol w="1169765">
                  <a:extLst>
                    <a:ext uri="{9D8B030D-6E8A-4147-A177-3AD203B41FA5}">
                      <a16:colId xmlns:a16="http://schemas.microsoft.com/office/drawing/2014/main" val="1252860010"/>
                    </a:ext>
                  </a:extLst>
                </a:gridCol>
                <a:gridCol w="2782475">
                  <a:extLst>
                    <a:ext uri="{9D8B030D-6E8A-4147-A177-3AD203B41FA5}">
                      <a16:colId xmlns:a16="http://schemas.microsoft.com/office/drawing/2014/main" val="247282260"/>
                    </a:ext>
                  </a:extLst>
                </a:gridCol>
              </a:tblGrid>
              <a:tr h="417830">
                <a:tc>
                  <a:txBody>
                    <a:bodyPr/>
                    <a:lstStyle/>
                    <a:p>
                      <a:r>
                        <a:rPr lang="en-AU" dirty="0"/>
                        <a:t>Item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Responsible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Due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717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AEMO to set focus group meeting and agenda, and communicate to participants.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31 October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26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AEMO to investigate and communicate how long it takes to publish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14 December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Under investigation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039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AEMO to investigate inclusion of fast-start inflexibility profiles in P5, potentially as part of the drafting amendments rule change request (targeted for January 2019).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30 November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AEMO will submit a “5MS implementation amendments” rule change request to the AEMC in early 2019. It will include a proposal to remove the prohibition on using FSIPs in pre-dispatch.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946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AEMO to consult on software release approach.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November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This will discussed in a subsequent SWG.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076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AEMO to monitor participant bidding as part of readiness for 5MS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November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Ongoing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878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AEMO will provide the API Swagger files.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These will be provided once API’s are available in the Sandbox environment.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68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8451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0543"/>
            <a:ext cx="8485691" cy="1042731"/>
          </a:xfrm>
        </p:spPr>
        <p:txBody>
          <a:bodyPr>
            <a:normAutofit/>
          </a:bodyPr>
          <a:lstStyle/>
          <a:p>
            <a:r>
              <a:rPr lang="en-AU" dirty="0"/>
              <a:t>Topic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F569B-5AAC-4063-B15E-0A9ED852D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Provide an outline of AEMO’s API framework</a:t>
            </a:r>
          </a:p>
          <a:p>
            <a:r>
              <a:rPr lang="en-AU" dirty="0"/>
              <a:t>Discuss what bidding APIs are required</a:t>
            </a:r>
          </a:p>
          <a:p>
            <a:r>
              <a:rPr lang="en-AU" dirty="0"/>
              <a:t>Discuss possible value add bidding APIs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i="1" dirty="0"/>
              <a:t>The presented API detail is for discussion and likely to change based on AEMO system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8F52-F508-4786-84A3-4E4B712D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5CE-50B2-4AD0-AF69-20801E4E8051}" type="datetime1">
              <a:rPr lang="en-AU" smtClean="0"/>
              <a:pPr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9A750-9EEA-4057-A21B-1782B601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98740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DB5817-0F41-4E8A-AB6E-1B6851A45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API Framework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4219A2-5D79-4E54-A0BA-051ECF115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EDAB-CA09-485B-A52E-531A5C54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3A66-B67E-4569-919D-CB6E78FCED42}" type="datetime1">
              <a:rPr lang="en-AU" smtClean="0"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2D9FD-E036-4B92-82B3-6E927302E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80E16-043C-4A42-961A-F292EDF4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88067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0543"/>
            <a:ext cx="8485691" cy="1042731"/>
          </a:xfrm>
        </p:spPr>
        <p:txBody>
          <a:bodyPr>
            <a:normAutofit/>
          </a:bodyPr>
          <a:lstStyle/>
          <a:p>
            <a:r>
              <a:rPr lang="en-AU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F569B-5AAC-4063-B15E-0A9ED852D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HTTP-based API services through the AEMO e-Hub are one way in which AEMO is reducing friction and complexity in accessing our systems.</a:t>
            </a:r>
          </a:p>
          <a:p>
            <a:endParaRPr lang="en-AU" dirty="0"/>
          </a:p>
          <a:p>
            <a:r>
              <a:rPr lang="en-AU" dirty="0"/>
              <a:t>The proposed approach for 5MS is to:</a:t>
            </a:r>
          </a:p>
          <a:p>
            <a:pPr lvl="1"/>
            <a:r>
              <a:rPr lang="en-AU" dirty="0"/>
              <a:t>Provide an accompanying API where a significant change to a web application occurs in the EMMS Markets Portal.</a:t>
            </a:r>
          </a:p>
          <a:p>
            <a:pPr lvl="1"/>
            <a:r>
              <a:rPr lang="en-AU" dirty="0"/>
              <a:t>For other API’s will be considered on a case-by-case basis for functions that are considered high-value to the industry.</a:t>
            </a:r>
          </a:p>
          <a:p>
            <a:pPr lvl="1"/>
            <a:endParaRPr lang="en-AU" dirty="0"/>
          </a:p>
          <a:p>
            <a:r>
              <a:rPr lang="en-AU" dirty="0"/>
              <a:t>Web bidding screens will be changed with supporting APIs provided</a:t>
            </a:r>
          </a:p>
          <a:p>
            <a:r>
              <a:rPr lang="en-AU" dirty="0"/>
              <a:t>These APIs will likely be the same APIs for direct bidding</a:t>
            </a:r>
          </a:p>
          <a:p>
            <a:r>
              <a:rPr lang="en-AU" dirty="0"/>
              <a:t>APIs will include the functionality available in the bidding FTP interface</a:t>
            </a:r>
          </a:p>
          <a:p>
            <a:r>
              <a:rPr lang="en-AU" dirty="0"/>
              <a:t>APIs will offer functionality FTP will not</a:t>
            </a:r>
          </a:p>
          <a:p>
            <a:endParaRPr lang="en-AU" dirty="0"/>
          </a:p>
          <a:p>
            <a:pPr lvl="1"/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8F52-F508-4786-84A3-4E4B712D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5CE-50B2-4AD0-AF69-20801E4E8051}" type="datetime1">
              <a:rPr lang="en-AU" smtClean="0"/>
              <a:pPr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9A750-9EEA-4057-A21B-1782B601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4080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2EBF-3F10-4FF1-9BFF-0F1935393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Access, Authentication and Authorisation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CCF49-BAED-4DBE-9727-C86B156BF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Access</a:t>
            </a:r>
          </a:p>
          <a:p>
            <a:pPr lvl="1"/>
            <a:r>
              <a:rPr lang="en-AU" dirty="0"/>
              <a:t>HTTPS communication with AEMO issued certificates</a:t>
            </a:r>
          </a:p>
          <a:p>
            <a:pPr lvl="1"/>
            <a:r>
              <a:rPr lang="en-AU" dirty="0" err="1"/>
              <a:t>MarketNET</a:t>
            </a:r>
            <a:endParaRPr lang="en-AU" dirty="0"/>
          </a:p>
          <a:p>
            <a:pPr lvl="1"/>
            <a:r>
              <a:rPr lang="en-AU" dirty="0"/>
              <a:t>Internet</a:t>
            </a:r>
          </a:p>
          <a:p>
            <a:pPr lvl="1"/>
            <a:endParaRPr lang="en-AU" dirty="0"/>
          </a:p>
          <a:p>
            <a:r>
              <a:rPr lang="en-AU" dirty="0"/>
              <a:t>Authentication</a:t>
            </a:r>
          </a:p>
          <a:p>
            <a:pPr lvl="1"/>
            <a:r>
              <a:rPr lang="en-AU" dirty="0"/>
              <a:t>URM user account – provided using Basic Authentication</a:t>
            </a:r>
          </a:p>
          <a:p>
            <a:pPr lvl="1"/>
            <a:r>
              <a:rPr lang="en-AU" dirty="0"/>
              <a:t>Whitelisting of external IP Addresses (for internet access)</a:t>
            </a:r>
          </a:p>
          <a:p>
            <a:pPr lvl="1"/>
            <a:r>
              <a:rPr lang="en-AU" b="1" dirty="0"/>
              <a:t>No API Token/Key</a:t>
            </a:r>
          </a:p>
          <a:p>
            <a:pPr lvl="1"/>
            <a:endParaRPr lang="en-AU" b="1" dirty="0"/>
          </a:p>
          <a:p>
            <a:r>
              <a:rPr lang="en-AU" dirty="0"/>
              <a:t>Authorisation</a:t>
            </a:r>
          </a:p>
          <a:p>
            <a:pPr lvl="1"/>
            <a:r>
              <a:rPr lang="en-AU" dirty="0"/>
              <a:t>URM will be used to manage the rights for the APIs</a:t>
            </a:r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5A438-2A29-435F-A467-71265B6A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27920" y="7006699"/>
            <a:ext cx="1522449" cy="402483"/>
          </a:xfrm>
        </p:spPr>
        <p:txBody>
          <a:bodyPr/>
          <a:lstStyle/>
          <a:p>
            <a:fld id="{A1BCD5CE-50B2-4AD0-AF69-20801E4E8051}" type="datetime1">
              <a:rPr lang="en-AU" smtClean="0"/>
              <a:pPr/>
              <a:t>22/11/2018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20C4D-C609-4515-9F9C-DE1671F8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663" y="7006699"/>
            <a:ext cx="4679868" cy="402483"/>
          </a:xfrm>
        </p:spPr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4B76E-A2D8-4361-8F6E-73927C78B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56751" y="7006699"/>
            <a:ext cx="505220" cy="402483"/>
          </a:xfrm>
        </p:spPr>
        <p:txBody>
          <a:bodyPr/>
          <a:lstStyle/>
          <a:p>
            <a:fld id="{4EC81F68-4976-451A-B2E9-79BCBD2F70CC}" type="slidenum">
              <a:rPr lang="en-AU" smtClean="0"/>
              <a:pPr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3471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AEC22-8610-4F68-BE58-E1292F37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BC9BD-3E63-4A9B-B714-1F884E694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RESTful web services architecture</a:t>
            </a:r>
          </a:p>
          <a:p>
            <a:r>
              <a:rPr lang="en-AU" dirty="0"/>
              <a:t>Conforms to the </a:t>
            </a:r>
            <a:r>
              <a:rPr lang="en-AU" dirty="0" err="1"/>
              <a:t>OpenAPI</a:t>
            </a:r>
            <a:r>
              <a:rPr lang="en-AU" dirty="0"/>
              <a:t> Specification (OAS)</a:t>
            </a:r>
          </a:p>
          <a:p>
            <a:endParaRPr lang="en-AU" dirty="0"/>
          </a:p>
          <a:p>
            <a:r>
              <a:rPr lang="en-AU" dirty="0"/>
              <a:t>URL</a:t>
            </a:r>
          </a:p>
          <a:p>
            <a:pPr lvl="1"/>
            <a:r>
              <a:rPr lang="en-AU" sz="2000" dirty="0"/>
              <a:t>https://&lt;host&gt;:&lt;port&gt;/ws/&lt;business function&gt;/&lt;API version&gt;/&lt;resource&gt;?&lt;</a:t>
            </a:r>
            <a:r>
              <a:rPr lang="en-AU" sz="2000" dirty="0" err="1"/>
              <a:t>params</a:t>
            </a:r>
            <a:r>
              <a:rPr lang="en-AU" sz="2000" dirty="0"/>
              <a:t>&gt;</a:t>
            </a:r>
          </a:p>
          <a:p>
            <a:pPr lvl="1"/>
            <a:endParaRPr lang="en-AU" dirty="0"/>
          </a:p>
          <a:p>
            <a:pPr marL="400965" lvl="1" indent="0">
              <a:buNone/>
            </a:pPr>
            <a:r>
              <a:rPr lang="en-AU" dirty="0"/>
              <a:t>e.g.</a:t>
            </a:r>
          </a:p>
          <a:p>
            <a:pPr marL="400965" lvl="1" indent="0">
              <a:buNone/>
            </a:pPr>
            <a:r>
              <a:rPr lang="en-AU" dirty="0"/>
              <a:t>https://apis.prod.aemo.com.au:9319/ws/Bidding/1.0/listBids</a:t>
            </a:r>
          </a:p>
          <a:p>
            <a:endParaRPr lang="en-AU" dirty="0"/>
          </a:p>
          <a:p>
            <a:r>
              <a:rPr lang="en-AU" dirty="0"/>
              <a:t>Refer to </a:t>
            </a:r>
            <a:r>
              <a:rPr lang="en-AU" dirty="0">
                <a:hlinkClick r:id="rId2"/>
              </a:rPr>
              <a:t>Guide to AEMO’s e-Hub API’s</a:t>
            </a:r>
            <a:r>
              <a:rPr lang="en-AU" dirty="0"/>
              <a:t> on the AEMO website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56A7D-E15E-4743-885A-247C2947E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27920" y="7006699"/>
            <a:ext cx="1522449" cy="402483"/>
          </a:xfrm>
        </p:spPr>
        <p:txBody>
          <a:bodyPr/>
          <a:lstStyle/>
          <a:p>
            <a:fld id="{A1BCD5CE-50B2-4AD0-AF69-20801E4E8051}" type="datetime1">
              <a:rPr lang="en-AU" smtClean="0"/>
              <a:pPr/>
              <a:t>22/11/2018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D4794-6676-440B-806C-33EF25302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663" y="7006699"/>
            <a:ext cx="4679868" cy="402483"/>
          </a:xfrm>
        </p:spPr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69C76-8C93-43F3-BA0D-2FB99E4F7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56751" y="7006699"/>
            <a:ext cx="505220" cy="402483"/>
          </a:xfrm>
        </p:spPr>
        <p:txBody>
          <a:bodyPr/>
          <a:lstStyle/>
          <a:p>
            <a:fld id="{4EC81F68-4976-451A-B2E9-79BCBD2F70CC}" type="slidenum">
              <a:rPr lang="en-AU" smtClean="0"/>
              <a:pPr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08282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7F1F7-F5BB-40B4-AE9E-C62A79F1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Response Codes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80DED14-15D3-4BD5-A2DF-592FACDE5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672481"/>
              </p:ext>
            </p:extLst>
          </p:nvPr>
        </p:nvGraphicFramePr>
        <p:xfrm>
          <a:off x="296536" y="1756304"/>
          <a:ext cx="9704714" cy="5069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348">
                  <a:extLst>
                    <a:ext uri="{9D8B030D-6E8A-4147-A177-3AD203B41FA5}">
                      <a16:colId xmlns:a16="http://schemas.microsoft.com/office/drawing/2014/main" val="498846704"/>
                    </a:ext>
                  </a:extLst>
                </a:gridCol>
                <a:gridCol w="3696005">
                  <a:extLst>
                    <a:ext uri="{9D8B030D-6E8A-4147-A177-3AD203B41FA5}">
                      <a16:colId xmlns:a16="http://schemas.microsoft.com/office/drawing/2014/main" val="2648225092"/>
                    </a:ext>
                  </a:extLst>
                </a:gridCol>
                <a:gridCol w="4804361">
                  <a:extLst>
                    <a:ext uri="{9D8B030D-6E8A-4147-A177-3AD203B41FA5}">
                      <a16:colId xmlns:a16="http://schemas.microsoft.com/office/drawing/2014/main" val="1927682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118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Successful 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242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Invalid API 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579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service cannot be found for the endpoint reference (EPR) &lt;URI&gt; </a:t>
                      </a:r>
                    </a:p>
                    <a:p>
                      <a:r>
                        <a:rPr lang="en-AU" sz="1579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"Fault": "&lt;</a:t>
                      </a:r>
                      <a:r>
                        <a:rPr lang="en-AU" sz="1579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SystemMessageExceptionDump</a:t>
                      </a:r>
                      <a:r>
                        <a:rPr lang="en-AU" sz="1579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&gt;"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00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579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Invalid credentials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Unauthorized: Invalid Username or Password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466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404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Resource not found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79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"Exception": "Resources for the endpoint URI not found. Endpoint URI: &lt;Resource&gt;"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231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405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Invalid Method used (e.g. GET used instead of POST)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79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"Exception": "Resources for the endpoint URI not found. Endpoint URI: &lt;Resource&gt;"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454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422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Business validation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Unprocessable</a:t>
                      </a:r>
                      <a:r>
                        <a:rPr lang="en-AU" dirty="0"/>
                        <a:t> entity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262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79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e-Hub is operational but</a:t>
                      </a:r>
                    </a:p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79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downstream systems are not</a:t>
                      </a:r>
                    </a:p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79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available or malformed payload</a:t>
                      </a:r>
                    </a:p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79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(JSON)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"Exception": "Application Unavailable"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36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79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Exceeds Throttling Limits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Service invocation for API was rejected based on policy violation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400184"/>
                  </a:ext>
                </a:extLst>
              </a:tr>
            </a:tbl>
          </a:graphicData>
        </a:graphic>
      </p:graphicFrame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687956D-6101-41F2-BF46-DD6A37258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27920" y="7006699"/>
            <a:ext cx="1522449" cy="402483"/>
          </a:xfrm>
        </p:spPr>
        <p:txBody>
          <a:bodyPr/>
          <a:lstStyle/>
          <a:p>
            <a:fld id="{A1BCD5CE-50B2-4AD0-AF69-20801E4E8051}" type="datetime1">
              <a:rPr lang="en-AU" smtClean="0"/>
              <a:pPr/>
              <a:t>22/11/2018</a:t>
            </a:fld>
            <a:endParaRPr lang="en-A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AC11C86-659D-4D03-A1ED-2E2DA6C42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663" y="7006699"/>
            <a:ext cx="4679868" cy="402483"/>
          </a:xfrm>
        </p:spPr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1A2C608-443C-4C10-A904-EA7FB262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56751" y="7006699"/>
            <a:ext cx="505220" cy="402483"/>
          </a:xfrm>
        </p:spPr>
        <p:txBody>
          <a:bodyPr/>
          <a:lstStyle/>
          <a:p>
            <a:fld id="{4EC81F68-4976-451A-B2E9-79BCBD2F70CC}" type="slidenum">
              <a:rPr lang="en-AU" smtClean="0"/>
              <a:pPr/>
              <a:t>45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80236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7203-97FF-4EAA-A538-178E4BF4F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Request and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F6955-9DC7-45C1-9D93-2C22A2B04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Request:</a:t>
            </a:r>
          </a:p>
          <a:p>
            <a:pPr lvl="1"/>
            <a:r>
              <a:rPr lang="en-AU" dirty="0"/>
              <a:t>Headers:</a:t>
            </a:r>
          </a:p>
          <a:p>
            <a:pPr lvl="2"/>
            <a:r>
              <a:rPr lang="en-AU" dirty="0"/>
              <a:t>Authorization: Basic ….</a:t>
            </a:r>
          </a:p>
          <a:p>
            <a:pPr lvl="2"/>
            <a:r>
              <a:rPr lang="en-AU" dirty="0"/>
              <a:t>Content-Type: application/</a:t>
            </a:r>
            <a:r>
              <a:rPr lang="en-AU" dirty="0" err="1"/>
              <a:t>json</a:t>
            </a:r>
            <a:endParaRPr lang="en-AU" dirty="0"/>
          </a:p>
          <a:p>
            <a:pPr lvl="2"/>
            <a:r>
              <a:rPr lang="en-AU" dirty="0"/>
              <a:t>Content-Encoding: </a:t>
            </a:r>
            <a:r>
              <a:rPr lang="en-AU" dirty="0" err="1"/>
              <a:t>gzip</a:t>
            </a:r>
            <a:r>
              <a:rPr lang="en-AU" dirty="0"/>
              <a:t> (</a:t>
            </a:r>
            <a:r>
              <a:rPr lang="en-AU" dirty="0">
                <a:solidFill>
                  <a:srgbClr val="FF0000"/>
                </a:solidFill>
              </a:rPr>
              <a:t>TBC</a:t>
            </a:r>
            <a:r>
              <a:rPr lang="en-AU" dirty="0"/>
              <a:t>)</a:t>
            </a:r>
          </a:p>
          <a:p>
            <a:pPr lvl="1"/>
            <a:r>
              <a:rPr lang="en-AU" dirty="0"/>
              <a:t>Body:</a:t>
            </a:r>
          </a:p>
          <a:p>
            <a:pPr lvl="2"/>
            <a:r>
              <a:rPr lang="en-AU" dirty="0"/>
              <a:t>JSON payload</a:t>
            </a:r>
          </a:p>
          <a:p>
            <a:pPr lvl="2"/>
            <a:endParaRPr lang="en-AU" dirty="0"/>
          </a:p>
          <a:p>
            <a:r>
              <a:rPr lang="en-AU" dirty="0"/>
              <a:t>Response:</a:t>
            </a:r>
          </a:p>
          <a:p>
            <a:pPr lvl="1"/>
            <a:r>
              <a:rPr lang="en-AU" dirty="0"/>
              <a:t>Headers:</a:t>
            </a:r>
          </a:p>
          <a:p>
            <a:pPr lvl="2"/>
            <a:r>
              <a:rPr lang="en-AU" dirty="0"/>
              <a:t>Response Code: 200 OK (etc…)</a:t>
            </a:r>
          </a:p>
          <a:p>
            <a:pPr lvl="2"/>
            <a:r>
              <a:rPr lang="en-AU" dirty="0"/>
              <a:t>Content-Type: application/</a:t>
            </a:r>
            <a:r>
              <a:rPr lang="en-AU" dirty="0" err="1"/>
              <a:t>json</a:t>
            </a:r>
            <a:endParaRPr lang="en-AU" dirty="0"/>
          </a:p>
          <a:p>
            <a:pPr lvl="2"/>
            <a:r>
              <a:rPr lang="en-AU" dirty="0"/>
              <a:t>Content-Encoding: </a:t>
            </a:r>
            <a:r>
              <a:rPr lang="en-AU" dirty="0" err="1"/>
              <a:t>gzip</a:t>
            </a:r>
            <a:r>
              <a:rPr lang="en-AU" dirty="0"/>
              <a:t> (</a:t>
            </a:r>
            <a:r>
              <a:rPr lang="en-AU" dirty="0">
                <a:solidFill>
                  <a:srgbClr val="FF0000"/>
                </a:solidFill>
              </a:rPr>
              <a:t>TBC</a:t>
            </a:r>
            <a:r>
              <a:rPr lang="en-AU" dirty="0"/>
              <a:t>)</a:t>
            </a:r>
          </a:p>
          <a:p>
            <a:pPr lvl="1"/>
            <a:r>
              <a:rPr lang="en-AU" dirty="0"/>
              <a:t>Body:</a:t>
            </a:r>
          </a:p>
          <a:p>
            <a:pPr lvl="2"/>
            <a:r>
              <a:rPr lang="en-AU" dirty="0"/>
              <a:t>JSON payload</a:t>
            </a:r>
          </a:p>
          <a:p>
            <a:pPr lvl="2"/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07B08-C967-48AF-9145-2621B9A1D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27920" y="7006699"/>
            <a:ext cx="1522449" cy="402483"/>
          </a:xfrm>
        </p:spPr>
        <p:txBody>
          <a:bodyPr/>
          <a:lstStyle/>
          <a:p>
            <a:fld id="{A1BCD5CE-50B2-4AD0-AF69-20801E4E8051}" type="datetime1">
              <a:rPr lang="en-AU" smtClean="0"/>
              <a:pPr/>
              <a:t>22/11/2018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B914B-1A8C-4B0E-903D-D80D8786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663" y="7006699"/>
            <a:ext cx="4679868" cy="402483"/>
          </a:xfrm>
        </p:spPr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809DD-F842-40EA-8F33-B027F3F29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56751" y="7006699"/>
            <a:ext cx="505220" cy="402483"/>
          </a:xfrm>
        </p:spPr>
        <p:txBody>
          <a:bodyPr/>
          <a:lstStyle/>
          <a:p>
            <a:fld id="{4EC81F68-4976-451A-B2E9-79BCBD2F70CC}" type="slidenum">
              <a:rPr lang="en-AU" smtClean="0"/>
              <a:pPr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9572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A5F5-6665-48D7-9421-B8F344252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Response Payload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182B4-C277-482B-BD8B-6E9ADB1B1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46" y="1685925"/>
            <a:ext cx="10255425" cy="512303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AU" dirty="0"/>
              <a:t>Response structure:</a:t>
            </a:r>
          </a:p>
          <a:p>
            <a:pPr marL="0" indent="0">
              <a:buNone/>
            </a:pPr>
            <a:r>
              <a:rPr lang="en-AU" dirty="0"/>
              <a:t>{</a:t>
            </a:r>
          </a:p>
          <a:p>
            <a:pPr marL="0" indent="0">
              <a:buNone/>
            </a:pPr>
            <a:r>
              <a:rPr lang="en-AU" dirty="0"/>
              <a:t>  “</a:t>
            </a:r>
            <a:r>
              <a:rPr lang="en-AU" dirty="0" err="1"/>
              <a:t>transactionID</a:t>
            </a:r>
            <a:r>
              <a:rPr lang="en-AU" dirty="0"/>
              <a:t>”: “&lt;</a:t>
            </a:r>
            <a:r>
              <a:rPr lang="en-AU" dirty="0" err="1"/>
              <a:t>guid</a:t>
            </a:r>
            <a:r>
              <a:rPr lang="en-AU" dirty="0"/>
              <a:t>&gt;”,</a:t>
            </a:r>
          </a:p>
          <a:p>
            <a:pPr marL="0" indent="0">
              <a:buNone/>
            </a:pPr>
            <a:r>
              <a:rPr lang="en-AU" dirty="0"/>
              <a:t>  “data”: { … },</a:t>
            </a:r>
          </a:p>
          <a:p>
            <a:pPr marL="0" indent="0">
              <a:buNone/>
            </a:pPr>
            <a:r>
              <a:rPr lang="en-AU" dirty="0"/>
              <a:t>  “errors”: [</a:t>
            </a:r>
          </a:p>
          <a:p>
            <a:pPr marL="0" indent="0">
              <a:buNone/>
            </a:pPr>
            <a:r>
              <a:rPr lang="en-AU" dirty="0"/>
              <a:t>    {</a:t>
            </a:r>
          </a:p>
          <a:p>
            <a:pPr marL="0" indent="0">
              <a:buNone/>
            </a:pPr>
            <a:r>
              <a:rPr lang="en-AU" dirty="0"/>
              <a:t>       “code”: 73,</a:t>
            </a:r>
          </a:p>
          <a:p>
            <a:pPr marL="0" indent="0">
              <a:buNone/>
            </a:pPr>
            <a:r>
              <a:rPr lang="en-AU" dirty="0"/>
              <a:t>       “title”: “</a:t>
            </a:r>
            <a:r>
              <a:rPr lang="en-AU" dirty="0" err="1"/>
              <a:t>InvalidPrice</a:t>
            </a:r>
            <a:r>
              <a:rPr lang="en-AU" dirty="0"/>
              <a:t>”,</a:t>
            </a:r>
          </a:p>
          <a:p>
            <a:pPr marL="0" indent="0">
              <a:buNone/>
            </a:pPr>
            <a:r>
              <a:rPr lang="en-AU" dirty="0"/>
              <a:t>       “detail”: “TEST is not valid”,</a:t>
            </a:r>
          </a:p>
          <a:p>
            <a:pPr marL="0" indent="0">
              <a:buNone/>
            </a:pPr>
            <a:r>
              <a:rPr lang="en-AU" dirty="0"/>
              <a:t>       “source”: null</a:t>
            </a:r>
          </a:p>
          <a:p>
            <a:pPr marL="0" indent="0">
              <a:buNone/>
            </a:pPr>
            <a:r>
              <a:rPr lang="en-AU" dirty="0"/>
              <a:t>    }</a:t>
            </a:r>
          </a:p>
          <a:p>
            <a:pPr marL="0" indent="0">
              <a:buNone/>
            </a:pPr>
            <a:r>
              <a:rPr lang="en-AU" dirty="0"/>
              <a:t>}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Validation Errors:</a:t>
            </a:r>
          </a:p>
          <a:p>
            <a:pPr lvl="1"/>
            <a:r>
              <a:rPr lang="en-AU" dirty="0"/>
              <a:t>Response code: 422</a:t>
            </a:r>
          </a:p>
          <a:p>
            <a:pPr lvl="1"/>
            <a:r>
              <a:rPr lang="en-AU" dirty="0"/>
              <a:t>Errors listed in response</a:t>
            </a:r>
          </a:p>
          <a:p>
            <a:pPr lvl="1"/>
            <a:endParaRPr lang="en-AU" dirty="0"/>
          </a:p>
          <a:p>
            <a:r>
              <a:rPr lang="en-AU" dirty="0"/>
              <a:t>Warnings:</a:t>
            </a:r>
          </a:p>
          <a:p>
            <a:pPr lvl="1"/>
            <a:r>
              <a:rPr lang="en-AU" dirty="0"/>
              <a:t>Response code: 200 (OK) – with warnings in payload?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7C2DB-0971-4131-AAA2-5465474DFD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27920" y="7006699"/>
            <a:ext cx="1522449" cy="402483"/>
          </a:xfrm>
        </p:spPr>
        <p:txBody>
          <a:bodyPr/>
          <a:lstStyle/>
          <a:p>
            <a:fld id="{A1BCD5CE-50B2-4AD0-AF69-20801E4E8051}" type="datetime1">
              <a:rPr lang="en-AU" smtClean="0"/>
              <a:pPr/>
              <a:t>22/11/2018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00A94-B8BE-4194-BBAF-7FB61F0AF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663" y="7006699"/>
            <a:ext cx="4679868" cy="402483"/>
          </a:xfrm>
        </p:spPr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E2616-2F4A-4565-87A7-DD104BCB1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56751" y="7006699"/>
            <a:ext cx="505220" cy="402483"/>
          </a:xfrm>
        </p:spPr>
        <p:txBody>
          <a:bodyPr/>
          <a:lstStyle/>
          <a:p>
            <a:fld id="{4EC81F68-4976-451A-B2E9-79BCBD2F70CC}" type="slidenum">
              <a:rPr lang="en-AU" smtClean="0"/>
              <a:pPr/>
              <a:t>47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36860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DB5817-0F41-4E8A-AB6E-1B6851A45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Bidding APIs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4219A2-5D79-4E54-A0BA-051ECF115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Hamish McNeish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EDAB-CA09-485B-A52E-531A5C54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3A66-B67E-4569-919D-CB6E78FCED42}" type="datetime1">
              <a:rPr lang="en-AU" smtClean="0"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2D9FD-E036-4B92-82B3-6E927302E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80E16-043C-4A42-961A-F292EDF4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48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94663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25F8-02DE-4CC4-89D0-C205A9281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Bidding Functions – Submit Bids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A990F-B8E0-4AC4-8DB2-8DFAE1762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b="1" dirty="0"/>
              <a:t>POST /</a:t>
            </a:r>
            <a:r>
              <a:rPr lang="en-AU" b="1" dirty="0" err="1"/>
              <a:t>submitBids</a:t>
            </a:r>
            <a:endParaRPr lang="en-AU" b="1" dirty="0"/>
          </a:p>
          <a:p>
            <a:r>
              <a:rPr lang="en-AU" dirty="0"/>
              <a:t>Submit one or more bids for:</a:t>
            </a:r>
          </a:p>
          <a:p>
            <a:pPr lvl="1"/>
            <a:r>
              <a:rPr lang="en-AU" dirty="0"/>
              <a:t>DUID, Trading Day, Service type</a:t>
            </a:r>
          </a:p>
          <a:p>
            <a:pPr lvl="1"/>
            <a:endParaRPr lang="en-AU" dirty="0"/>
          </a:p>
          <a:p>
            <a:r>
              <a:rPr lang="en-AU" dirty="0"/>
              <a:t>Request:</a:t>
            </a:r>
          </a:p>
          <a:p>
            <a:pPr lvl="1"/>
            <a:r>
              <a:rPr lang="en-AU" dirty="0"/>
              <a:t>As per JSON format</a:t>
            </a:r>
          </a:p>
          <a:p>
            <a:pPr lvl="1"/>
            <a:r>
              <a:rPr lang="en-AU" dirty="0"/>
              <a:t>All 288 intervals specified for each bid</a:t>
            </a:r>
          </a:p>
          <a:p>
            <a:pPr lvl="1"/>
            <a:r>
              <a:rPr lang="en-AU" dirty="0"/>
              <a:t>Supports multiple bids for energy/FCAS/MNSP for different units and trading days</a:t>
            </a:r>
          </a:p>
          <a:p>
            <a:pPr lvl="1"/>
            <a:endParaRPr lang="en-AU" dirty="0"/>
          </a:p>
          <a:p>
            <a:r>
              <a:rPr lang="en-AU" dirty="0"/>
              <a:t>Response:</a:t>
            </a:r>
          </a:p>
          <a:p>
            <a:pPr lvl="1"/>
            <a:r>
              <a:rPr lang="en-AU" dirty="0"/>
              <a:t>Validated and accepted by AEMO (possibly with warnings) – 200 OK</a:t>
            </a:r>
          </a:p>
          <a:p>
            <a:pPr lvl="2"/>
            <a:r>
              <a:rPr lang="en-AU" dirty="0"/>
              <a:t>“data”: { “</a:t>
            </a:r>
            <a:r>
              <a:rPr lang="en-AU" dirty="0" err="1"/>
              <a:t>offerDateTime</a:t>
            </a:r>
            <a:r>
              <a:rPr lang="en-AU" dirty="0"/>
              <a:t>”: “2018-11-18T15:44:00” }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Validation error – 422</a:t>
            </a:r>
          </a:p>
          <a:p>
            <a:pPr lvl="2"/>
            <a:r>
              <a:rPr lang="en-AU" dirty="0"/>
              <a:t>“data”: { “</a:t>
            </a:r>
            <a:r>
              <a:rPr lang="en-AU" dirty="0" err="1"/>
              <a:t>offerDateTime</a:t>
            </a:r>
            <a:r>
              <a:rPr lang="en-AU" dirty="0"/>
              <a:t>”: “2018-11-18T15:44:00” }</a:t>
            </a:r>
          </a:p>
          <a:p>
            <a:pPr lvl="2"/>
            <a:r>
              <a:rPr lang="en-AU" dirty="0"/>
              <a:t>“errors”: [ … ]</a:t>
            </a:r>
          </a:p>
          <a:p>
            <a:pPr lvl="3"/>
            <a:endParaRPr lang="en-AU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812256-C272-45AF-AB5D-006CC1298E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27920" y="7006699"/>
            <a:ext cx="1522449" cy="402483"/>
          </a:xfrm>
        </p:spPr>
        <p:txBody>
          <a:bodyPr/>
          <a:lstStyle/>
          <a:p>
            <a:fld id="{A1BCD5CE-50B2-4AD0-AF69-20801E4E8051}" type="datetime1">
              <a:rPr lang="en-AU" smtClean="0"/>
              <a:pPr/>
              <a:t>22/11/2018</a:t>
            </a:fld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3206AF-9935-4EAE-8F0E-8E2A59064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663" y="7006699"/>
            <a:ext cx="4679868" cy="402483"/>
          </a:xfrm>
        </p:spPr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BDFA0E-E786-438D-A693-52F03940F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56751" y="7006699"/>
            <a:ext cx="505220" cy="402483"/>
          </a:xfrm>
        </p:spPr>
        <p:txBody>
          <a:bodyPr/>
          <a:lstStyle/>
          <a:p>
            <a:fld id="{4EC81F68-4976-451A-B2E9-79BCBD2F70CC}" type="slidenum">
              <a:rPr lang="en-AU" smtClean="0"/>
              <a:pPr/>
              <a:t>49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299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270F2-21D8-4BF4-8616-19CFE88C5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46" y="150494"/>
            <a:ext cx="9587693" cy="1310695"/>
          </a:xfrm>
        </p:spPr>
        <p:txBody>
          <a:bodyPr/>
          <a:lstStyle/>
          <a:p>
            <a:r>
              <a:rPr lang="en-AU" dirty="0"/>
              <a:t>Actions from previous meeting (2) </a:t>
            </a:r>
            <a:br>
              <a:rPr lang="en-AU" dirty="0"/>
            </a:br>
            <a:r>
              <a:rPr lang="en-AU" dirty="0"/>
              <a:t>22 October 2018, Brisbane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BDFA1F-B356-436E-9B77-F6E312294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274373"/>
              </p:ext>
            </p:extLst>
          </p:nvPr>
        </p:nvGraphicFramePr>
        <p:xfrm>
          <a:off x="71120" y="1502410"/>
          <a:ext cx="10464801" cy="2949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665">
                  <a:extLst>
                    <a:ext uri="{9D8B030D-6E8A-4147-A177-3AD203B41FA5}">
                      <a16:colId xmlns:a16="http://schemas.microsoft.com/office/drawing/2014/main" val="3334125968"/>
                    </a:ext>
                  </a:extLst>
                </a:gridCol>
                <a:gridCol w="4068975">
                  <a:extLst>
                    <a:ext uri="{9D8B030D-6E8A-4147-A177-3AD203B41FA5}">
                      <a16:colId xmlns:a16="http://schemas.microsoft.com/office/drawing/2014/main" val="605432488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675601705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252860010"/>
                    </a:ext>
                  </a:extLst>
                </a:gridCol>
                <a:gridCol w="2956561">
                  <a:extLst>
                    <a:ext uri="{9D8B030D-6E8A-4147-A177-3AD203B41FA5}">
                      <a16:colId xmlns:a16="http://schemas.microsoft.com/office/drawing/2014/main" val="247282260"/>
                    </a:ext>
                  </a:extLst>
                </a:gridCol>
              </a:tblGrid>
              <a:tr h="417830">
                <a:tc>
                  <a:txBody>
                    <a:bodyPr/>
                    <a:lstStyle/>
                    <a:p>
                      <a:r>
                        <a:rPr lang="en-AU" dirty="0"/>
                        <a:t>Item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Responsible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Due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717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5b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AEMO to provide API specifications in line with SWG schedule.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March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The requirements for API’s are being captured.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607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5b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AEMO to provide a sandbox timeline and 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January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To be provided in the January SWG.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207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Participants to provide cost impacts of dispatch instruction timing under 5MS.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Participants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31 December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Ongoing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550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AEMO to consider aligning the November dispatch/systems focus group with the AS-TAG or other FCAS working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31 October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401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1098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25F8-02DE-4CC4-89D0-C205A9281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Bidding Functions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F23F8F-8D9D-4D77-A897-90B08B2CB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498432"/>
              </p:ext>
            </p:extLst>
          </p:nvPr>
        </p:nvGraphicFramePr>
        <p:xfrm>
          <a:off x="573811" y="1732624"/>
          <a:ext cx="9276558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039">
                  <a:extLst>
                    <a:ext uri="{9D8B030D-6E8A-4147-A177-3AD203B41FA5}">
                      <a16:colId xmlns:a16="http://schemas.microsoft.com/office/drawing/2014/main" val="3469863024"/>
                    </a:ext>
                  </a:extLst>
                </a:gridCol>
                <a:gridCol w="4010333">
                  <a:extLst>
                    <a:ext uri="{9D8B030D-6E8A-4147-A177-3AD203B41FA5}">
                      <a16:colId xmlns:a16="http://schemas.microsoft.com/office/drawing/2014/main" val="420566533"/>
                    </a:ext>
                  </a:extLst>
                </a:gridCol>
                <a:gridCol w="3092186">
                  <a:extLst>
                    <a:ext uri="{9D8B030D-6E8A-4147-A177-3AD203B41FA5}">
                      <a16:colId xmlns:a16="http://schemas.microsoft.com/office/drawing/2014/main" val="2294631268"/>
                    </a:ext>
                  </a:extLst>
                </a:gridCol>
              </a:tblGrid>
              <a:tr h="253293">
                <a:tc>
                  <a:txBody>
                    <a:bodyPr/>
                    <a:lstStyle/>
                    <a:p>
                      <a:r>
                        <a:rPr lang="en-AU" dirty="0"/>
                        <a:t>API 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Parameters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873441"/>
                  </a:ext>
                </a:extLst>
              </a:tr>
              <a:tr h="262728">
                <a:tc>
                  <a:txBody>
                    <a:bodyPr/>
                    <a:lstStyle/>
                    <a:p>
                      <a:r>
                        <a:rPr lang="en-AU" dirty="0"/>
                        <a:t>POST /</a:t>
                      </a:r>
                      <a:r>
                        <a:rPr lang="en-AU" dirty="0" err="1"/>
                        <a:t>submitBids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Submit JSON bid format to AEMO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85733"/>
                  </a:ext>
                </a:extLst>
              </a:tr>
              <a:tr h="803951">
                <a:tc>
                  <a:txBody>
                    <a:bodyPr/>
                    <a:lstStyle/>
                    <a:p>
                      <a:r>
                        <a:rPr lang="en-AU" dirty="0"/>
                        <a:t>GET /</a:t>
                      </a:r>
                      <a:r>
                        <a:rPr lang="en-AU" dirty="0" err="1"/>
                        <a:t>listBids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List effective bids for a trading day range.</a:t>
                      </a:r>
                    </a:p>
                    <a:p>
                      <a:r>
                        <a:rPr lang="en-AU" sz="1200" dirty="0" err="1"/>
                        <a:t>OfferDateTime</a:t>
                      </a:r>
                      <a:r>
                        <a:rPr lang="en-AU" sz="1200" dirty="0"/>
                        <a:t>, </a:t>
                      </a:r>
                      <a:r>
                        <a:rPr lang="en-AU" sz="1200" dirty="0" err="1"/>
                        <a:t>TradingDay</a:t>
                      </a:r>
                      <a:r>
                        <a:rPr lang="en-AU" sz="1200" dirty="0"/>
                        <a:t>, DUID, Service, </a:t>
                      </a:r>
                      <a:r>
                        <a:rPr lang="en-AU" sz="1200" dirty="0" err="1"/>
                        <a:t>EntryType</a:t>
                      </a:r>
                      <a:r>
                        <a:rPr lang="en-AU" sz="1200" dirty="0"/>
                        <a:t> (Rebid/Daily), </a:t>
                      </a:r>
                      <a:r>
                        <a:rPr lang="en-AU" sz="1200" dirty="0" err="1"/>
                        <a:t>VersionNumber</a:t>
                      </a:r>
                      <a:endParaRPr lang="en-AU" sz="1200" dirty="0"/>
                    </a:p>
                    <a:p>
                      <a:r>
                        <a:rPr lang="en-AU" sz="1200" dirty="0">
                          <a:solidFill>
                            <a:srgbClr val="FF0000"/>
                          </a:solidFill>
                        </a:rPr>
                        <a:t>Provides the data in </a:t>
                      </a:r>
                      <a:r>
                        <a:rPr lang="en-AU" sz="1200" b="1" dirty="0">
                          <a:solidFill>
                            <a:srgbClr val="FF0000"/>
                          </a:solidFill>
                        </a:rPr>
                        <a:t>BIDDAYOFFER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From</a:t>
                      </a:r>
                    </a:p>
                    <a:p>
                      <a:r>
                        <a:rPr lang="en-AU" dirty="0"/>
                        <a:t>To &lt;optional&gt;</a:t>
                      </a:r>
                    </a:p>
                    <a:p>
                      <a:r>
                        <a:rPr lang="en-AU" dirty="0"/>
                        <a:t>DUID &lt;optional&gt;</a:t>
                      </a:r>
                    </a:p>
                    <a:p>
                      <a:r>
                        <a:rPr lang="en-AU" dirty="0"/>
                        <a:t>Service &lt;optional&gt;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407855"/>
                  </a:ext>
                </a:extLst>
              </a:tr>
              <a:tr h="803951">
                <a:tc>
                  <a:txBody>
                    <a:bodyPr/>
                    <a:lstStyle/>
                    <a:p>
                      <a:r>
                        <a:rPr lang="en-AU" dirty="0"/>
                        <a:t>GET /</a:t>
                      </a:r>
                      <a:r>
                        <a:rPr lang="en-AU" dirty="0" err="1"/>
                        <a:t>viewBid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View bid:</a:t>
                      </a:r>
                    </a:p>
                    <a:p>
                      <a:r>
                        <a:rPr lang="en-AU" dirty="0"/>
                        <a:t>Return effective (or specific bid version) in JSON bid format</a:t>
                      </a:r>
                    </a:p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>
                          <a:solidFill>
                            <a:srgbClr val="FF0000"/>
                          </a:solidFill>
                        </a:rPr>
                        <a:t>Provides the data for a bid in </a:t>
                      </a:r>
                      <a:r>
                        <a:rPr lang="en-AU" sz="1200" b="1" dirty="0">
                          <a:solidFill>
                            <a:srgbClr val="FF0000"/>
                          </a:solidFill>
                        </a:rPr>
                        <a:t>BIDDAYOFFER/BIDPEROFFER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Trading Day</a:t>
                      </a:r>
                    </a:p>
                    <a:p>
                      <a:r>
                        <a:rPr lang="en-AU" dirty="0"/>
                        <a:t>DUID</a:t>
                      </a:r>
                    </a:p>
                    <a:p>
                      <a:r>
                        <a:rPr lang="en-AU" dirty="0"/>
                        <a:t>Service</a:t>
                      </a:r>
                    </a:p>
                    <a:p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OfferDateTime</a:t>
                      </a: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 &lt;optional&gt;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877363"/>
                  </a:ext>
                </a:extLst>
              </a:tr>
              <a:tr h="855288">
                <a:tc>
                  <a:txBody>
                    <a:bodyPr/>
                    <a:lstStyle/>
                    <a:p>
                      <a:r>
                        <a:rPr lang="en-AU" dirty="0"/>
                        <a:t>GET /</a:t>
                      </a:r>
                      <a:r>
                        <a:rPr lang="en-AU" dirty="0" err="1"/>
                        <a:t>listSubmissions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List submissions based on a calendar date range.</a:t>
                      </a:r>
                    </a:p>
                    <a:p>
                      <a:r>
                        <a:rPr lang="en-AU" sz="1200" dirty="0"/>
                        <a:t>PID, </a:t>
                      </a:r>
                      <a:r>
                        <a:rPr lang="en-AU" sz="1200" dirty="0" err="1"/>
                        <a:t>OfferDateTime</a:t>
                      </a:r>
                      <a:r>
                        <a:rPr lang="en-AU" sz="1200" dirty="0"/>
                        <a:t>, Status, Authorised By, Authorised Date, Transaction ID</a:t>
                      </a:r>
                    </a:p>
                    <a:p>
                      <a:r>
                        <a:rPr lang="en-AU" sz="1200" dirty="0">
                          <a:solidFill>
                            <a:srgbClr val="FF0000"/>
                          </a:solidFill>
                        </a:rPr>
                        <a:t>Provides the data for a bid in </a:t>
                      </a:r>
                      <a:r>
                        <a:rPr lang="en-AU" sz="1200" b="1" dirty="0">
                          <a:solidFill>
                            <a:srgbClr val="FF0000"/>
                          </a:solidFill>
                        </a:rPr>
                        <a:t>BIDOFFERFILETRK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From</a:t>
                      </a:r>
                    </a:p>
                    <a:p>
                      <a:r>
                        <a:rPr lang="en-AU" dirty="0"/>
                        <a:t>To &lt;optional&gt;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777259"/>
                  </a:ext>
                </a:extLst>
              </a:tr>
              <a:tr h="576326">
                <a:tc>
                  <a:txBody>
                    <a:bodyPr/>
                    <a:lstStyle/>
                    <a:p>
                      <a:r>
                        <a:rPr lang="en-AU" dirty="0"/>
                        <a:t>GET /</a:t>
                      </a:r>
                      <a:r>
                        <a:rPr lang="en-AU" dirty="0" err="1"/>
                        <a:t>viewSubmission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View submission:</a:t>
                      </a:r>
                    </a:p>
                    <a:p>
                      <a:r>
                        <a:rPr lang="en-AU" dirty="0"/>
                        <a:t>Return JSON payload as submitted</a:t>
                      </a:r>
                    </a:p>
                    <a:p>
                      <a:r>
                        <a:rPr lang="en-AU" sz="1200" dirty="0">
                          <a:solidFill>
                            <a:srgbClr val="FF0000"/>
                          </a:solidFill>
                        </a:rPr>
                        <a:t>Currently only available via FTP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Transaction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274213"/>
                  </a:ext>
                </a:extLst>
              </a:tr>
              <a:tr h="576326">
                <a:tc>
                  <a:txBody>
                    <a:bodyPr/>
                    <a:lstStyle/>
                    <a:p>
                      <a:r>
                        <a:rPr lang="en-AU" dirty="0"/>
                        <a:t>GET /</a:t>
                      </a:r>
                      <a:r>
                        <a:rPr lang="en-AU" dirty="0" err="1"/>
                        <a:t>viewResponse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View submission response:</a:t>
                      </a:r>
                    </a:p>
                    <a:p>
                      <a:r>
                        <a:rPr lang="en-AU" dirty="0"/>
                        <a:t>Return JSON response</a:t>
                      </a:r>
                    </a:p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>
                          <a:solidFill>
                            <a:srgbClr val="FF0000"/>
                          </a:solidFill>
                        </a:rPr>
                        <a:t>Currently only available via FTP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Transaction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429606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065CF8-15BF-4416-9EED-EF8E7BF9F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59" y="1461189"/>
            <a:ext cx="10255425" cy="542871"/>
          </a:xfrm>
        </p:spPr>
        <p:txBody>
          <a:bodyPr>
            <a:normAutofit/>
          </a:bodyPr>
          <a:lstStyle/>
          <a:p>
            <a:r>
              <a:rPr lang="en-AU" sz="1800" dirty="0"/>
              <a:t>Driven by web bidding decisions and design outcomes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0B1FBB3-F3BB-4E48-83DE-7449C6D1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27920" y="7006699"/>
            <a:ext cx="1522449" cy="402483"/>
          </a:xfrm>
        </p:spPr>
        <p:txBody>
          <a:bodyPr/>
          <a:lstStyle/>
          <a:p>
            <a:fld id="{A1BCD5CE-50B2-4AD0-AF69-20801E4E8051}" type="datetime1">
              <a:rPr lang="en-AU" smtClean="0"/>
              <a:pPr/>
              <a:t>22/11/2018</a:t>
            </a:fld>
            <a:endParaRPr lang="en-A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858023C-F8F8-44BA-97D1-B8EAF4BD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663" y="7006699"/>
            <a:ext cx="4679868" cy="402483"/>
          </a:xfrm>
        </p:spPr>
        <p:txBody>
          <a:bodyPr/>
          <a:lstStyle/>
          <a:p>
            <a:r>
              <a:rPr lang="en-AU" dirty="0"/>
              <a:t>Example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BB583B-A342-470F-BFF0-0969A18A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56751" y="7006699"/>
            <a:ext cx="505220" cy="402483"/>
          </a:xfrm>
        </p:spPr>
        <p:txBody>
          <a:bodyPr/>
          <a:lstStyle/>
          <a:p>
            <a:fld id="{4EC81F68-4976-451A-B2E9-79BCBD2F70CC}" type="slidenum">
              <a:rPr lang="en-AU" smtClean="0"/>
              <a:pPr/>
              <a:t>50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8433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66082-171B-45C8-AB99-51FA0AB10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Bidding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2A68D-9ADA-4697-9A75-D1396E3F2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46" y="2012413"/>
            <a:ext cx="10255425" cy="2854861"/>
          </a:xfrm>
        </p:spPr>
        <p:txBody>
          <a:bodyPr>
            <a:normAutofit lnSpcReduction="10000"/>
          </a:bodyPr>
          <a:lstStyle/>
          <a:p>
            <a:r>
              <a:rPr lang="en-AU" dirty="0"/>
              <a:t>Other possible options</a:t>
            </a:r>
          </a:p>
          <a:p>
            <a:pPr lvl="1"/>
            <a:r>
              <a:rPr lang="en-AU" dirty="0"/>
              <a:t>There was support at the last SWG for being able to vary an existing bid.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Others?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BAE53D-CD8C-41EF-A277-62605A109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481336"/>
              </p:ext>
            </p:extLst>
          </p:nvPr>
        </p:nvGraphicFramePr>
        <p:xfrm>
          <a:off x="402724" y="2867073"/>
          <a:ext cx="9733758" cy="1145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188">
                  <a:extLst>
                    <a:ext uri="{9D8B030D-6E8A-4147-A177-3AD203B41FA5}">
                      <a16:colId xmlns:a16="http://schemas.microsoft.com/office/drawing/2014/main" val="1627038262"/>
                    </a:ext>
                  </a:extLst>
                </a:gridCol>
                <a:gridCol w="4207984">
                  <a:extLst>
                    <a:ext uri="{9D8B030D-6E8A-4147-A177-3AD203B41FA5}">
                      <a16:colId xmlns:a16="http://schemas.microsoft.com/office/drawing/2014/main" val="2467889515"/>
                    </a:ext>
                  </a:extLst>
                </a:gridCol>
                <a:gridCol w="3244586">
                  <a:extLst>
                    <a:ext uri="{9D8B030D-6E8A-4147-A177-3AD203B41FA5}">
                      <a16:colId xmlns:a16="http://schemas.microsoft.com/office/drawing/2014/main" val="1025569564"/>
                    </a:ext>
                  </a:extLst>
                </a:gridCol>
              </a:tblGrid>
              <a:tr h="290415">
                <a:tc>
                  <a:txBody>
                    <a:bodyPr/>
                    <a:lstStyle/>
                    <a:p>
                      <a:r>
                        <a:rPr lang="en-AU" dirty="0"/>
                        <a:t>API 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Parameters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98365"/>
                  </a:ext>
                </a:extLst>
              </a:tr>
              <a:tr h="424078">
                <a:tc>
                  <a:txBody>
                    <a:bodyPr/>
                    <a:lstStyle/>
                    <a:p>
                      <a:r>
                        <a:rPr lang="en-AU" dirty="0"/>
                        <a:t>POST /</a:t>
                      </a:r>
                      <a:r>
                        <a:rPr lang="en-AU" dirty="0" err="1"/>
                        <a:t>varyBid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Vary an existing bid: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AU" dirty="0"/>
                        <a:t>JSON format to vary specific intervals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AU" dirty="0"/>
                        <a:t>Fails if no bid exists for that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490874"/>
                  </a:ext>
                </a:extLst>
              </a:tr>
            </a:tbl>
          </a:graphicData>
        </a:graphic>
      </p:graphicFrame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918F6D5-60BD-4972-AD5F-5127CA1BD5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27920" y="7006699"/>
            <a:ext cx="1522449" cy="402483"/>
          </a:xfrm>
        </p:spPr>
        <p:txBody>
          <a:bodyPr/>
          <a:lstStyle/>
          <a:p>
            <a:fld id="{A1BCD5CE-50B2-4AD0-AF69-20801E4E8051}" type="datetime1">
              <a:rPr lang="en-AU" smtClean="0"/>
              <a:pPr/>
              <a:t>22/11/2018</a:t>
            </a:fld>
            <a:endParaRPr lang="en-AU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C68F6F1-B1A3-4F52-84C4-2700EAAE4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663" y="7006699"/>
            <a:ext cx="4679868" cy="402483"/>
          </a:xfrm>
        </p:spPr>
        <p:txBody>
          <a:bodyPr/>
          <a:lstStyle/>
          <a:p>
            <a:r>
              <a:rPr lang="en-AU" dirty="0"/>
              <a:t>Example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4C4351C-C502-4140-8BDB-FE3BF00D8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56751" y="7006699"/>
            <a:ext cx="505220" cy="402483"/>
          </a:xfrm>
        </p:spPr>
        <p:txBody>
          <a:bodyPr/>
          <a:lstStyle/>
          <a:p>
            <a:fld id="{4EC81F68-4976-451A-B2E9-79BCBD2F70CC}" type="slidenum">
              <a:rPr lang="en-AU" smtClean="0"/>
              <a:pPr/>
              <a:t>51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99742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0543"/>
            <a:ext cx="8485691" cy="1042731"/>
          </a:xfrm>
        </p:spPr>
        <p:txBody>
          <a:bodyPr>
            <a:normAutofit/>
          </a:bodyPr>
          <a:lstStyle/>
          <a:p>
            <a:r>
              <a:rPr lang="en-AU" dirty="0"/>
              <a:t>Topic Objectives -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F569B-5AAC-4063-B15E-0A9ED852D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Provide an outline of AEMO’s API framework</a:t>
            </a:r>
          </a:p>
          <a:p>
            <a:r>
              <a:rPr lang="en-AU" dirty="0"/>
              <a:t>Discuss what APIs are required</a:t>
            </a:r>
          </a:p>
          <a:p>
            <a:r>
              <a:rPr lang="en-AU" dirty="0"/>
              <a:t>Discuss possible value add APIs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i="1" dirty="0"/>
              <a:t>The presented API detail is for discussion and likely to change based on AEMO system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8F52-F508-4786-84A3-4E4B712D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5CE-50B2-4AD0-AF69-20801E4E8051}" type="datetime1">
              <a:rPr lang="en-AU" smtClean="0"/>
              <a:pPr/>
              <a:t>22/11/2018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9A750-9EEA-4057-A21B-1782B601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52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80275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17FF-4595-4BB8-B98B-9AA598945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General questions and 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25726-1399-4675-9975-3810876BF8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Michael Sanders &amp; Hamish McNeish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0C3BC-7CA2-40C0-9695-2B1079BF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5AC9-D7BA-485E-B465-DE82470048ED}" type="datetime1">
              <a:rPr lang="en-AU" smtClean="0"/>
              <a:t>22/11/2018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C7EA7-7EB9-4B05-8489-1861C573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EE2FF-1E95-4CBB-9BE3-3AAEC6179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53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58186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36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F5F25-60F4-4531-A9C7-D7E94C65A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Rebid explanation field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70372-92D4-4C93-B0A9-D27AFD9533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Michael Sanders</a:t>
            </a:r>
          </a:p>
        </p:txBody>
      </p:sp>
    </p:spTree>
    <p:extLst>
      <p:ext uri="{BB962C8B-B14F-4D97-AF65-F5344CB8AC3E}">
        <p14:creationId xmlns:p14="http://schemas.microsoft.com/office/powerpoint/2010/main" val="3193681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A4BF0-B044-4000-A496-C2483B528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46" y="150494"/>
            <a:ext cx="9262573" cy="1310695"/>
          </a:xfrm>
        </p:spPr>
        <p:txBody>
          <a:bodyPr/>
          <a:lstStyle/>
          <a:p>
            <a:r>
              <a:rPr lang="en-AU" dirty="0"/>
              <a:t>Recap on REBIDEXPLANATION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98434-6B76-416B-8EE7-93F008734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46" y="1673351"/>
            <a:ext cx="10255425" cy="5735829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Discussed options for the REBIDEXPLANATION field at the Dispatch Focus Group meeting on 14 August 2018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b="1" dirty="0"/>
              <a:t>Recap:</a:t>
            </a:r>
          </a:p>
          <a:p>
            <a:r>
              <a:rPr lang="en-AU" dirty="0"/>
              <a:t>NER 3.8.22(c)(2) requires that all rebids are accompanied by:</a:t>
            </a:r>
          </a:p>
          <a:p>
            <a:pPr lvl="1"/>
            <a:r>
              <a:rPr lang="en-AU" dirty="0"/>
              <a:t>A brief, verifiable and specific reason for the rebid</a:t>
            </a:r>
          </a:p>
          <a:p>
            <a:pPr lvl="1"/>
            <a:r>
              <a:rPr lang="en-AU" dirty="0"/>
              <a:t>The time of the event used to justify the rebid</a:t>
            </a:r>
          </a:p>
          <a:p>
            <a:pPr lvl="1"/>
            <a:endParaRPr lang="en-AU" dirty="0"/>
          </a:p>
          <a:p>
            <a:r>
              <a:rPr lang="en-AU" dirty="0"/>
              <a:t>The AER’s </a:t>
            </a:r>
            <a:r>
              <a:rPr lang="en-AU" i="1" dirty="0"/>
              <a:t>Rebidding &amp; Technical Parameters Guideline </a:t>
            </a:r>
            <a:r>
              <a:rPr lang="en-AU" dirty="0"/>
              <a:t>recommends that all rebids are accompanied by:</a:t>
            </a:r>
          </a:p>
          <a:p>
            <a:pPr lvl="1"/>
            <a:r>
              <a:rPr lang="en-AU" dirty="0"/>
              <a:t>The time of the event used to justify the rebid (in HHMM format)</a:t>
            </a:r>
          </a:p>
          <a:p>
            <a:pPr lvl="1"/>
            <a:r>
              <a:rPr lang="en-AU" dirty="0"/>
              <a:t>The time the participant became aware of this event</a:t>
            </a:r>
          </a:p>
          <a:p>
            <a:pPr lvl="1"/>
            <a:r>
              <a:rPr lang="en-AU" dirty="0"/>
              <a:t>The category of rebid (P, A, F or E)</a:t>
            </a:r>
          </a:p>
          <a:p>
            <a:pPr lvl="1"/>
            <a:r>
              <a:rPr lang="en-AU" dirty="0"/>
              <a:t>A brief, verifiable and specific reason for the rebid</a:t>
            </a:r>
          </a:p>
          <a:p>
            <a:pPr lvl="1"/>
            <a:endParaRPr lang="en-AU" dirty="0"/>
          </a:p>
          <a:p>
            <a:r>
              <a:rPr lang="en-AU" dirty="0"/>
              <a:t>AEMO checks only that the REBIDEXPLANATION field is non-null before accepting a rebid</a:t>
            </a:r>
          </a:p>
          <a:p>
            <a:endParaRPr lang="en-AU" dirty="0"/>
          </a:p>
          <a:p>
            <a:r>
              <a:rPr lang="en-AU" dirty="0"/>
              <a:t>The REBIDEXPLANATION field is also used for fixed load [NER 3.8.19(b)(1)] and low ramp rates [NER 3.8.3A(e)]</a:t>
            </a:r>
          </a:p>
        </p:txBody>
      </p:sp>
    </p:spTree>
    <p:extLst>
      <p:ext uri="{BB962C8B-B14F-4D97-AF65-F5344CB8AC3E}">
        <p14:creationId xmlns:p14="http://schemas.microsoft.com/office/powerpoint/2010/main" val="3402316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97B10-61D3-4258-87B6-EB09C7759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REBIDEXPLANTION field -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6739F-8C12-449E-93C8-A29FDED06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83" y="2010507"/>
            <a:ext cx="10490030" cy="5549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Status quo: </a:t>
            </a:r>
            <a:r>
              <a:rPr lang="en-AU" dirty="0"/>
              <a:t>Current setting</a:t>
            </a:r>
            <a:endParaRPr lang="en-AU" b="1" dirty="0"/>
          </a:p>
          <a:p>
            <a:pPr marL="0" indent="0">
              <a:buNone/>
            </a:pPr>
            <a:endParaRPr lang="en-AU" b="1" dirty="0"/>
          </a:p>
          <a:p>
            <a:pPr marL="0" indent="0">
              <a:buNone/>
            </a:pPr>
            <a:endParaRPr lang="en-AU" b="1" dirty="0"/>
          </a:p>
          <a:p>
            <a:pPr marL="0" indent="0">
              <a:buNone/>
            </a:pPr>
            <a:r>
              <a:rPr lang="en-AU" b="1" dirty="0"/>
              <a:t>Option 1: </a:t>
            </a:r>
            <a:r>
              <a:rPr lang="en-AU" dirty="0"/>
              <a:t>Two mandatory fields in line with the Rules requirements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b="1" dirty="0"/>
          </a:p>
          <a:p>
            <a:pPr marL="0" indent="0">
              <a:buNone/>
            </a:pPr>
            <a:endParaRPr lang="en-AU" b="1" dirty="0"/>
          </a:p>
          <a:p>
            <a:pPr marL="0" indent="0">
              <a:buNone/>
            </a:pPr>
            <a:r>
              <a:rPr lang="en-AU" b="1" dirty="0"/>
              <a:t>Option 2: </a:t>
            </a:r>
            <a:r>
              <a:rPr lang="en-AU" dirty="0"/>
              <a:t>Two</a:t>
            </a:r>
            <a:r>
              <a:rPr lang="en-AU" b="1" dirty="0"/>
              <a:t> </a:t>
            </a:r>
            <a:r>
              <a:rPr lang="en-AU" dirty="0"/>
              <a:t>mandatory fields and two optional fields in line with AER guidelines</a:t>
            </a:r>
            <a:endParaRPr lang="en-AU" b="1" dirty="0"/>
          </a:p>
          <a:p>
            <a:pPr marL="0" indent="0">
              <a:buNone/>
            </a:pPr>
            <a:endParaRPr lang="en-AU" b="1" dirty="0"/>
          </a:p>
          <a:p>
            <a:pPr marL="0" indent="0">
              <a:buNone/>
            </a:pPr>
            <a:endParaRPr lang="en-AU" b="1" dirty="0"/>
          </a:p>
          <a:p>
            <a:pPr marL="0" indent="0">
              <a:buNone/>
            </a:pPr>
            <a:endParaRPr lang="en-AU" b="1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AU" sz="20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AU" sz="2000" dirty="0">
              <a:highlight>
                <a:srgbClr val="FFFF00"/>
              </a:highligh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E1D2BD5-74B7-43FF-91AD-CF8B740B32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823915"/>
              </p:ext>
            </p:extLst>
          </p:nvPr>
        </p:nvGraphicFramePr>
        <p:xfrm>
          <a:off x="1864265" y="2606887"/>
          <a:ext cx="7127875" cy="57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7875">
                  <a:extLst>
                    <a:ext uri="{9D8B030D-6E8A-4147-A177-3AD203B41FA5}">
                      <a16:colId xmlns:a16="http://schemas.microsoft.com/office/drawing/2014/main" val="1409444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500 character text field: used for time adduced, category, time of decision to rebid (if supplied) &amp; rebid reason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16124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BBCB21F-A0EA-43A7-82F6-76C3382CB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543288"/>
              </p:ext>
            </p:extLst>
          </p:nvPr>
        </p:nvGraphicFramePr>
        <p:xfrm>
          <a:off x="1897793" y="3948007"/>
          <a:ext cx="71278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7875">
                  <a:extLst>
                    <a:ext uri="{9D8B030D-6E8A-4147-A177-3AD203B41FA5}">
                      <a16:colId xmlns:a16="http://schemas.microsoft.com/office/drawing/2014/main" val="1409444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Time/date field: used for time adduced – compulsory for rebids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16124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CF8411D-195B-42E3-8520-8812265AE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299589"/>
              </p:ext>
            </p:extLst>
          </p:nvPr>
        </p:nvGraphicFramePr>
        <p:xfrm>
          <a:off x="1906937" y="4487503"/>
          <a:ext cx="71278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7875">
                  <a:extLst>
                    <a:ext uri="{9D8B030D-6E8A-4147-A177-3AD203B41FA5}">
                      <a16:colId xmlns:a16="http://schemas.microsoft.com/office/drawing/2014/main" val="1409444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Text field: used for reason – compulsory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16124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F2F08C2-B8A9-4B88-A9AD-BEAF2B1B0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87894"/>
              </p:ext>
            </p:extLst>
          </p:nvPr>
        </p:nvGraphicFramePr>
        <p:xfrm>
          <a:off x="1934369" y="5688094"/>
          <a:ext cx="71278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7875">
                  <a:extLst>
                    <a:ext uri="{9D8B030D-6E8A-4147-A177-3AD203B41FA5}">
                      <a16:colId xmlns:a16="http://schemas.microsoft.com/office/drawing/2014/main" val="1409444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Time/date field: used for time adduced – compulsory for rebids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16124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636AB76-D43D-463B-8817-64386A3B5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526509"/>
              </p:ext>
            </p:extLst>
          </p:nvPr>
        </p:nvGraphicFramePr>
        <p:xfrm>
          <a:off x="1940465" y="6166951"/>
          <a:ext cx="71278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7875">
                  <a:extLst>
                    <a:ext uri="{9D8B030D-6E8A-4147-A177-3AD203B41FA5}">
                      <a16:colId xmlns:a16="http://schemas.microsoft.com/office/drawing/2014/main" val="1409444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Single character text field: used for rebid category {P, A, F, E} - optional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16124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22967EE-ACF5-467C-A054-EEB208CA01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022470"/>
              </p:ext>
            </p:extLst>
          </p:nvPr>
        </p:nvGraphicFramePr>
        <p:xfrm>
          <a:off x="1949609" y="6617734"/>
          <a:ext cx="71278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7875">
                  <a:extLst>
                    <a:ext uri="{9D8B030D-6E8A-4147-A177-3AD203B41FA5}">
                      <a16:colId xmlns:a16="http://schemas.microsoft.com/office/drawing/2014/main" val="1409444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Time/date field: used for time of decision to rebid - optional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161243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8453B85-D587-4414-8380-14A473A2F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888164"/>
              </p:ext>
            </p:extLst>
          </p:nvPr>
        </p:nvGraphicFramePr>
        <p:xfrm>
          <a:off x="1952657" y="7097293"/>
          <a:ext cx="71278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7875">
                  <a:extLst>
                    <a:ext uri="{9D8B030D-6E8A-4147-A177-3AD203B41FA5}">
                      <a16:colId xmlns:a16="http://schemas.microsoft.com/office/drawing/2014/main" val="1409444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Text field: used for reason – compulsory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161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023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D3B23-322E-4A29-B0CE-8ABB6DFD0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REBIDEXPLANATION field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F2120-DF96-457D-BAD1-081C76D34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46" y="2012414"/>
            <a:ext cx="10255425" cy="5170706"/>
          </a:xfrm>
        </p:spPr>
        <p:txBody>
          <a:bodyPr/>
          <a:lstStyle/>
          <a:p>
            <a:r>
              <a:rPr lang="en-AU" dirty="0"/>
              <a:t>Based on feedback from dispatch focus group, AEMO understands that industry preference is to maintain the status quo.</a:t>
            </a:r>
          </a:p>
          <a:p>
            <a:r>
              <a:rPr lang="en-AU" dirty="0"/>
              <a:t>After reconsidering, AEMO believes that the REBIDEXPLANATION field currently performs too many functions and the status quo is not appropriate.</a:t>
            </a:r>
          </a:p>
          <a:p>
            <a:r>
              <a:rPr lang="en-AU" dirty="0"/>
              <a:t>AEMO’s preferred approach is option 2 (two compulsory and two optional fields) because: </a:t>
            </a:r>
          </a:p>
          <a:p>
            <a:pPr lvl="1"/>
            <a:r>
              <a:rPr lang="en-AU" dirty="0"/>
              <a:t>there is no significant difference between implementing option 1 and option 2</a:t>
            </a:r>
          </a:p>
          <a:p>
            <a:pPr lvl="1"/>
            <a:r>
              <a:rPr lang="en-AU" dirty="0"/>
              <a:t>option 2 provides more flexibility</a:t>
            </a:r>
          </a:p>
          <a:p>
            <a:pPr lvl="1"/>
            <a:r>
              <a:rPr lang="en-AU" dirty="0"/>
              <a:t>the incremental cost is considered to </a:t>
            </a:r>
            <a:r>
              <a:rPr lang="en-AU"/>
              <a:t>be small </a:t>
            </a:r>
            <a:r>
              <a:rPr lang="en-AU" dirty="0"/>
              <a:t>when implemented as part of 5MS</a:t>
            </a:r>
          </a:p>
        </p:txBody>
      </p:sp>
    </p:spTree>
    <p:extLst>
      <p:ext uri="{BB962C8B-B14F-4D97-AF65-F5344CB8AC3E}">
        <p14:creationId xmlns:p14="http://schemas.microsoft.com/office/powerpoint/2010/main" val="1411008806"/>
      </p:ext>
    </p:extLst>
  </p:cSld>
  <p:clrMapOvr>
    <a:masterClrMapping/>
  </p:clrMapOvr>
</p:sld>
</file>

<file path=ppt/theme/theme1.xml><?xml version="1.0" encoding="utf-8"?>
<a:theme xmlns:a="http://schemas.openxmlformats.org/drawingml/2006/main" name="AEMO 2018 A4 landscape">
  <a:themeElements>
    <a:clrScheme name="AEMO PPT 2018">
      <a:dk1>
        <a:srgbClr val="222324"/>
      </a:dk1>
      <a:lt1>
        <a:srgbClr val="FFFFFF"/>
      </a:lt1>
      <a:dk2>
        <a:srgbClr val="000000"/>
      </a:dk2>
      <a:lt2>
        <a:srgbClr val="E0E8EA"/>
      </a:lt2>
      <a:accent1>
        <a:srgbClr val="C41230"/>
      </a:accent1>
      <a:accent2>
        <a:srgbClr val="360F3C"/>
      </a:accent2>
      <a:accent3>
        <a:srgbClr val="F37421"/>
      </a:accent3>
      <a:accent4>
        <a:srgbClr val="FFC222"/>
      </a:accent4>
      <a:accent5>
        <a:srgbClr val="82859C"/>
      </a:accent5>
      <a:accent6>
        <a:srgbClr val="B3E0EE"/>
      </a:accent6>
      <a:hlink>
        <a:srgbClr val="C41230"/>
      </a:hlink>
      <a:folHlink>
        <a:srgbClr val="C41230"/>
      </a:folHlink>
    </a:clrScheme>
    <a:fontScheme name="AEMO TW Segoe">
      <a:majorFont>
        <a:latin typeface="Century Gothic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MO 2018 A4 landscape" id="{22A54129-71AA-4D41-B9F4-2AC7F2F42010}" vid="{06A90869-5A30-4725-8A1A-F8FF7B8EB7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EMOCustodian xmlns="a14523ce-dede-483e-883a-2d83261080bd">
      <UserInfo>
        <DisplayName/>
        <AccountId xsi:nil="true"/>
        <AccountType/>
      </UserInfo>
    </AEMOCustodian>
    <ArchiveDocument xmlns="a14523ce-dede-483e-883a-2d83261080bd">false</ArchiveDocument>
    <AEMODocumentTypeTaxHTField0 xmlns="a14523ce-dede-483e-883a-2d83261080bd">
      <Terms xmlns="http://schemas.microsoft.com/office/infopath/2007/PartnerControls">
        <TermInfo xmlns="http://schemas.microsoft.com/office/infopath/2007/PartnerControls">
          <TermName xmlns="http://schemas.microsoft.com/office/infopath/2007/PartnerControls">Operational Record</TermName>
          <TermId xmlns="http://schemas.microsoft.com/office/infopath/2007/PartnerControls">859762f2-4462-42eb-9744-c955c7e2c540</TermId>
        </TermInfo>
      </Terms>
    </AEMODocumentTypeTaxHTField0>
    <AEMOKeywordsTaxHTField0 xmlns="a14523ce-dede-483e-883a-2d83261080bd">
      <Terms xmlns="http://schemas.microsoft.com/office/infopath/2007/PartnerControls"/>
    </AEMOKeywordsTaxHTField0>
    <TaxCatchAll xmlns="a14523ce-dede-483e-883a-2d83261080bd">
      <Value>1</Value>
    </TaxCatchAll>
    <AEMODescription xmlns="a14523ce-dede-483e-883a-2d83261080bd" xsi:nil="true"/>
    <_dlc_DocId xmlns="a14523ce-dede-483e-883a-2d83261080bd">PROJECT-107690352-1293</_dlc_DocId>
    <_dlc_DocIdUrl xmlns="a14523ce-dede-483e-883a-2d83261080bd">
      <Url>http://sharedocs/projects/5ms/_layouts/15/DocIdRedir.aspx?ID=PROJECT-107690352-1293</Url>
      <Description>PROJECT-107690352-1293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EMODocument" ma:contentTypeID="0x0101009BE89D58CAF0934CA32A20BCFFD353DC00D090D6681D809D4D8FC2F677DB1CD59F" ma:contentTypeVersion="0" ma:contentTypeDescription="" ma:contentTypeScope="" ma:versionID="5f210c46fef8c3b1101fe9149cdec39d">
  <xsd:schema xmlns:xsd="http://www.w3.org/2001/XMLSchema" xmlns:xs="http://www.w3.org/2001/XMLSchema" xmlns:p="http://schemas.microsoft.com/office/2006/metadata/properties" xmlns:ns2="a14523ce-dede-483e-883a-2d83261080bd" targetNamespace="http://schemas.microsoft.com/office/2006/metadata/properties" ma:root="true" ma:fieldsID="7d74405751bc119387ad193d718cb389" ns2:_="">
    <xsd:import namespace="a14523ce-dede-483e-883a-2d83261080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2:AEMOCustodian" minOccurs="0"/>
                <xsd:element ref="ns2:AEMODescription" minOccurs="0"/>
                <xsd:element ref="ns2:AEMODocumentTypeTaxHTField0" minOccurs="0"/>
                <xsd:element ref="ns2:AEMOKeywordsTaxHTField0" minOccurs="0"/>
                <xsd:element ref="ns2:Archive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523ce-dede-483e-883a-2d83261080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93fb317b-587c-4d3f-8b3e-5de22a86522e}" ma:internalName="TaxCatchAll" ma:showField="CatchAllData" ma:web="dba14153-4303-4379-8f24-de02eb1e2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93fb317b-587c-4d3f-8b3e-5de22a86522e}" ma:internalName="TaxCatchAllLabel" ma:readOnly="true" ma:showField="CatchAllDataLabel" ma:web="dba14153-4303-4379-8f24-de02eb1e2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MOCustodian" ma:index="13" nillable="true" ma:displayName="AEMOCustodian" ma:list="UserInfo" ma:SharePointGroup="0" ma:internalName="AEMOCustodian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EMODescription" ma:index="14" nillable="true" ma:displayName="AEMODescription" ma:internalName="AEMODescription">
      <xsd:simpleType>
        <xsd:restriction base="dms:Note"/>
      </xsd:simpleType>
    </xsd:element>
    <xsd:element name="AEMODocumentTypeTaxHTField0" ma:index="15" nillable="true" ma:taxonomy="true" ma:internalName="AEMODocumentTypeTaxHTField0" ma:taxonomyFieldName="AEMODocumentType" ma:displayName="AEMODocumentType" ma:default="1;#Operational Record|859762f2-4462-42eb-9744-c955c7e2c540" ma:fieldId="{da861434-c661-4929-8c0f-a462c80621ee}" ma:sspId="409ac0fb-07cb-4169-8a26-def2760b5502" ma:termSetId="7d85e329-3a18-4351-8865-4c9585fd1c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EMOKeywordsTaxHTField0" ma:index="17" nillable="true" ma:taxonomy="true" ma:internalName="AEMOKeywordsTaxHTField0" ma:taxonomyFieldName="AEMOKeywords" ma:displayName="AEMOKeywords" ma:default="" ma:fieldId="{443585ba-fce9-427e-bd78-308c17c973aa}" ma:taxonomyMulti="true" ma:sspId="409ac0fb-07cb-4169-8a26-def2760b5502" ma:termSetId="70885f33-8be5-4917-bc67-8833a068ef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rchiveDocument" ma:index="19" nillable="true" ma:displayName="ArchiveDocument" ma:default="0" ma:description="Checking this box will send the document to the AEMO Archive and leave a link in its place." ma:internalName="ArchiveDocument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041CBA-5E12-4A02-B074-5A4E807F2BA8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14523ce-dede-483e-883a-2d83261080bd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615DB8B-603D-4D95-9864-4481BA5F6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4523ce-dede-483e-883a-2d83261080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80C2B8-3677-4E5B-A03F-BBCC42086BA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ED8487D-E9E1-4AAA-AA33-7A83BD6B70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AEMO 2018 A4 landscape</Template>
  <TotalTime>761</TotalTime>
  <Words>2825</Words>
  <Application>Microsoft Office PowerPoint</Application>
  <PresentationFormat>Custom</PresentationFormat>
  <Paragraphs>604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Century Gothic</vt:lpstr>
      <vt:lpstr>Futura Std Light</vt:lpstr>
      <vt:lpstr>Segoe UI Semilight</vt:lpstr>
      <vt:lpstr>Times New Roman</vt:lpstr>
      <vt:lpstr>AEMO 2018 A4 landscape</vt:lpstr>
      <vt:lpstr>5MS Dispatch Focus Group</vt:lpstr>
      <vt:lpstr>Agenda</vt:lpstr>
      <vt:lpstr>Notes and actions from previous meeting</vt:lpstr>
      <vt:lpstr>Actions from previous meeting (1)  22 October 2018, Brisbane</vt:lpstr>
      <vt:lpstr>Actions from previous meeting (2)  22 October 2018, Brisbane</vt:lpstr>
      <vt:lpstr>Rebid explanation field</vt:lpstr>
      <vt:lpstr>Recap on REBIDEXPLANATION field</vt:lpstr>
      <vt:lpstr>REBIDEXPLANTION field - options</vt:lpstr>
      <vt:lpstr>REBIDEXPLANATION field </vt:lpstr>
      <vt:lpstr>Bidding web user interface</vt:lpstr>
      <vt:lpstr>Topic Objectives</vt:lpstr>
      <vt:lpstr>Bidding Interfaces</vt:lpstr>
      <vt:lpstr>Existing Offer page</vt:lpstr>
      <vt:lpstr>Existing list of offer history</vt:lpstr>
      <vt:lpstr>Proposed site map</vt:lpstr>
      <vt:lpstr>Proposed Search Criteria</vt:lpstr>
      <vt:lpstr>Proposed list of submissions</vt:lpstr>
      <vt:lpstr>Proposed list of offers</vt:lpstr>
      <vt:lpstr>Common functionality</vt:lpstr>
      <vt:lpstr>List controls</vt:lpstr>
      <vt:lpstr>List controls (2)</vt:lpstr>
      <vt:lpstr>Offer Functionality</vt:lpstr>
      <vt:lpstr>Existing Offer page</vt:lpstr>
      <vt:lpstr>Edit Offer - Trade intervals</vt:lpstr>
      <vt:lpstr>Edit Offer –  Period range and specific value</vt:lpstr>
      <vt:lpstr>Compressed Offer View - 1</vt:lpstr>
      <vt:lpstr>Compressed Offer View – 1a</vt:lpstr>
      <vt:lpstr>Compressed Offer View – 2</vt:lpstr>
      <vt:lpstr>Save offer</vt:lpstr>
      <vt:lpstr>Complex submission</vt:lpstr>
      <vt:lpstr>Data shaping</vt:lpstr>
      <vt:lpstr>Import / export offer</vt:lpstr>
      <vt:lpstr>Upload offer</vt:lpstr>
      <vt:lpstr>NFRs</vt:lpstr>
      <vt:lpstr>View offer - Extensions</vt:lpstr>
      <vt:lpstr>View offer – Compare two offers</vt:lpstr>
      <vt:lpstr>Other Enhancements</vt:lpstr>
      <vt:lpstr>Topic Objectives - Recap</vt:lpstr>
      <vt:lpstr>Bidding APIs</vt:lpstr>
      <vt:lpstr>Topic Objectives</vt:lpstr>
      <vt:lpstr>API Framework</vt:lpstr>
      <vt:lpstr>Approach</vt:lpstr>
      <vt:lpstr>Access, Authentication and Authorisation</vt:lpstr>
      <vt:lpstr>Architecture</vt:lpstr>
      <vt:lpstr>Response Codes</vt:lpstr>
      <vt:lpstr>Request and Response</vt:lpstr>
      <vt:lpstr>Response Payload</vt:lpstr>
      <vt:lpstr>Bidding APIs</vt:lpstr>
      <vt:lpstr>Bidding Functions – Submit Bids</vt:lpstr>
      <vt:lpstr>Bidding Functions</vt:lpstr>
      <vt:lpstr>Bidding Functions</vt:lpstr>
      <vt:lpstr>Topic Objectives - Recap</vt:lpstr>
      <vt:lpstr>General questions and 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5MS Settlements Focus Group</dc:title>
  <dc:creator>Emily Brodie</dc:creator>
  <cp:lastModifiedBy>Emily Brodie</cp:lastModifiedBy>
  <cp:revision>32</cp:revision>
  <dcterms:created xsi:type="dcterms:W3CDTF">2018-11-05T03:22:50Z</dcterms:created>
  <dcterms:modified xsi:type="dcterms:W3CDTF">2018-11-22T03:44:24Z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0x0101009BE89D58CAF0934CA32A20BCFFD353DC00D090D6681D809D4D8FC2F677DB1CD59F</vt:lpwstr>
  </property>
  <property fmtid="{D5CDD505-2E9C-101B-9397-08002B2CF9AE}" pid="3" name="_dlc_DocIdItemGuid">
    <vt:lpwstr>a4e303bb-1b8f-4a64-be2a-caca2b50f296</vt:lpwstr>
  </property>
  <property fmtid="{D5CDD505-2E9C-101B-9397-08002B2CF9AE}" pid="4" name="AEMODocumentType">
    <vt:lpwstr>1;#Operational Record|859762f2-4462-42eb-9744-c955c7e2c540</vt:lpwstr>
  </property>
  <property fmtid="{D5CDD505-2E9C-101B-9397-08002B2CF9AE}" pid="5" name="AEMOKeywords">
    <vt:lpwstr/>
  </property>
</Properties>
</file>