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0"/>
  </p:notesMasterIdLst>
  <p:sldIdLst>
    <p:sldId id="359" r:id="rId5"/>
    <p:sldId id="259" r:id="rId6"/>
    <p:sldId id="376" r:id="rId7"/>
    <p:sldId id="258" r:id="rId8"/>
    <p:sldId id="368" r:id="rId9"/>
    <p:sldId id="378" r:id="rId10"/>
    <p:sldId id="379" r:id="rId11"/>
    <p:sldId id="380" r:id="rId12"/>
    <p:sldId id="381" r:id="rId13"/>
    <p:sldId id="382" r:id="rId14"/>
    <p:sldId id="383" r:id="rId15"/>
    <p:sldId id="370" r:id="rId16"/>
    <p:sldId id="361" r:id="rId17"/>
    <p:sldId id="375" r:id="rId18"/>
    <p:sldId id="268"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4B7C19-C69C-AF68-E8A9-F442E6DFEBD5}" name="Shari Bunney" initials="SB" userId="S::Shari.Perera@aemo.com.au::605d63f6-d7c6-4b67-9a0f-cc767cac4eb1" providerId="AD"/>
  <p188:author id="{03898EB0-733D-613D-B83D-AFE6CC3CA357}" name="Quinn Patterson" initials="QP" userId="S::quinn.patterson@aemo.com.au::5d9700dc-037a-403f-a44a-f314e73d6fbd" providerId="AD"/>
  <p188:author id="{F2E33CC5-7FA2-C7D7-9071-16B2EDF88A2F}" name="Samantha Lloyd" initials="SL" userId="S::Samantha.Lloyd@aemo.com.au::16c9d7c0-eb33-4572-bd61-d6c73e79fa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7BE09-6888-4E8A-8047-10AB39DC162B}" vWet="4" dt="2023-12-19T00:04:08.985"/>
    <p1510:client id="{37A9439C-247F-2A4B-09E8-8547C67523EE}" v="5" dt="2023-12-19T00:04:11.559"/>
    <p1510:client id="{A836E59D-870D-492A-BF7E-6392BE38A288}" v="7" dt="2023-12-19T04:48:35.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4AEE1-03D0-4C34-843C-53D113107C24}" type="doc">
      <dgm:prSet loTypeId="urn:microsoft.com/office/officeart/2005/8/layout/hProcess11" loCatId="process" qsTypeId="urn:microsoft.com/office/officeart/2005/8/quickstyle/simple1" qsCatId="simple" csTypeId="urn:microsoft.com/office/officeart/2005/8/colors/accent1_2" csCatId="accent1" phldr="1"/>
      <dgm:spPr/>
    </dgm:pt>
    <dgm:pt modelId="{4065EC8E-36BE-41CC-82A4-70E5680C396E}">
      <dgm:prSet phldrT="[Text]"/>
      <dgm:spPr/>
      <dgm:t>
        <a:bodyPr/>
        <a:lstStyle/>
        <a:p>
          <a:r>
            <a:rPr lang="en-AU" b="1" dirty="0"/>
            <a:t>26 October 2023 </a:t>
          </a:r>
          <a:br>
            <a:rPr lang="en-AU" b="1" dirty="0"/>
          </a:br>
          <a:r>
            <a:rPr lang="en-AU" dirty="0"/>
            <a:t>Project Specification Consultation Report (PSCR) published</a:t>
          </a:r>
        </a:p>
      </dgm:t>
    </dgm:pt>
    <dgm:pt modelId="{21ADBECE-F130-4EFB-A398-44E96342FB59}" type="parTrans" cxnId="{F4B30468-FE33-45A4-AE58-A4029CC3EC42}">
      <dgm:prSet/>
      <dgm:spPr/>
      <dgm:t>
        <a:bodyPr/>
        <a:lstStyle/>
        <a:p>
          <a:endParaRPr lang="en-AU"/>
        </a:p>
      </dgm:t>
    </dgm:pt>
    <dgm:pt modelId="{60EBB002-3D2B-4DC7-A7E2-10B3904B69F4}" type="sibTrans" cxnId="{F4B30468-FE33-45A4-AE58-A4029CC3EC42}">
      <dgm:prSet/>
      <dgm:spPr/>
      <dgm:t>
        <a:bodyPr/>
        <a:lstStyle/>
        <a:p>
          <a:endParaRPr lang="en-AU"/>
        </a:p>
      </dgm:t>
    </dgm:pt>
    <dgm:pt modelId="{14BC9E4B-D7BC-4381-8582-031D6FBAFDA9}">
      <dgm:prSet phldrT="[Text]"/>
      <dgm:spPr/>
      <dgm:t>
        <a:bodyPr/>
        <a:lstStyle/>
        <a:p>
          <a:r>
            <a:rPr lang="en-AU" b="1" dirty="0"/>
            <a:t>31 January 2024 </a:t>
          </a:r>
          <a:br>
            <a:rPr lang="en-AU" b="1" dirty="0"/>
          </a:br>
          <a:r>
            <a:rPr lang="en-AU" dirty="0"/>
            <a:t>PSCR submissions </a:t>
          </a:r>
          <a:r>
            <a:rPr lang="en-AU" dirty="0">
              <a:latin typeface="Calibri Light" panose="020F0302020204030204"/>
            </a:rPr>
            <a:t>close</a:t>
          </a:r>
          <a:endParaRPr lang="en-AU" dirty="0"/>
        </a:p>
      </dgm:t>
    </dgm:pt>
    <dgm:pt modelId="{C1BDABAC-1C70-4771-9FD4-428725D753EE}" type="parTrans" cxnId="{AEB5512C-004F-419A-ADFA-605306B72500}">
      <dgm:prSet/>
      <dgm:spPr/>
      <dgm:t>
        <a:bodyPr/>
        <a:lstStyle/>
        <a:p>
          <a:endParaRPr lang="en-AU"/>
        </a:p>
      </dgm:t>
    </dgm:pt>
    <dgm:pt modelId="{990C3727-CF7B-480C-9EF9-F41A263F9C3F}" type="sibTrans" cxnId="{AEB5512C-004F-419A-ADFA-605306B72500}">
      <dgm:prSet/>
      <dgm:spPr/>
      <dgm:t>
        <a:bodyPr/>
        <a:lstStyle/>
        <a:p>
          <a:endParaRPr lang="en-AU"/>
        </a:p>
      </dgm:t>
    </dgm:pt>
    <dgm:pt modelId="{91AF2CD7-460F-4525-8C87-83BBA3A27BD7}">
      <dgm:prSet phldrT="[Text]"/>
      <dgm:spPr/>
      <dgm:t>
        <a:bodyPr/>
        <a:lstStyle/>
        <a:p>
          <a:pPr rtl="0"/>
          <a:r>
            <a:rPr lang="en-AU" b="1" dirty="0">
              <a:solidFill>
                <a:srgbClr val="000000"/>
              </a:solidFill>
              <a:latin typeface="Calibri"/>
              <a:cs typeface="Calibri Light"/>
            </a:rPr>
            <a:t>29 March 2024</a:t>
          </a:r>
          <a:r>
            <a:rPr lang="en-AU" b="1" dirty="0">
              <a:latin typeface="Calibri"/>
              <a:cs typeface="Calibri"/>
            </a:rPr>
            <a:t> </a:t>
          </a:r>
          <a:br>
            <a:rPr lang="en-AU" b="1" dirty="0">
              <a:latin typeface="Calibri"/>
              <a:cs typeface="Calibri"/>
            </a:rPr>
          </a:br>
          <a:r>
            <a:rPr lang="en-AU" b="0" dirty="0"/>
            <a:t>Project Assessment Draft Report (PADR</a:t>
          </a:r>
          <a:r>
            <a:rPr lang="en-AU" dirty="0"/>
            <a:t>) expected release</a:t>
          </a:r>
        </a:p>
      </dgm:t>
    </dgm:pt>
    <dgm:pt modelId="{21B67413-1A22-46B2-937D-704E57117FD4}" type="parTrans" cxnId="{07CC3F7C-5668-48B1-A948-13DD32E5BE08}">
      <dgm:prSet/>
      <dgm:spPr/>
      <dgm:t>
        <a:bodyPr/>
        <a:lstStyle/>
        <a:p>
          <a:endParaRPr lang="en-AU"/>
        </a:p>
      </dgm:t>
    </dgm:pt>
    <dgm:pt modelId="{505E813F-ADCE-43BA-B08B-DC3FB3ED4CBA}" type="sibTrans" cxnId="{07CC3F7C-5668-48B1-A948-13DD32E5BE08}">
      <dgm:prSet/>
      <dgm:spPr/>
      <dgm:t>
        <a:bodyPr/>
        <a:lstStyle/>
        <a:p>
          <a:endParaRPr lang="en-AU"/>
        </a:p>
      </dgm:t>
    </dgm:pt>
    <dgm:pt modelId="{34D7812A-FF9A-4996-AF45-83FC00392668}">
      <dgm:prSet phldrT="[Text]"/>
      <dgm:spPr/>
      <dgm:t>
        <a:bodyPr/>
        <a:lstStyle/>
        <a:p>
          <a:pPr rtl="0"/>
          <a:r>
            <a:rPr lang="en-AU" b="1" dirty="0">
              <a:latin typeface="Calibri"/>
              <a:cs typeface="Calibri"/>
            </a:rPr>
            <a:t>28 June 2024</a:t>
          </a:r>
          <a:r>
            <a:rPr lang="en-AU" b="1" dirty="0"/>
            <a:t> </a:t>
          </a:r>
          <a:br>
            <a:rPr lang="en-AU" b="1" dirty="0"/>
          </a:br>
          <a:r>
            <a:rPr lang="en-AU" b="0" dirty="0"/>
            <a:t>Project Assessment Conclusions Report (PACR) expected </a:t>
          </a:r>
          <a:r>
            <a:rPr lang="en-AU" dirty="0"/>
            <a:t>release</a:t>
          </a:r>
        </a:p>
      </dgm:t>
    </dgm:pt>
    <dgm:pt modelId="{19D0D970-0083-470C-A36B-AFFB55803F7B}" type="parTrans" cxnId="{4FC487C7-3E0C-4F6C-B463-2EB1D887EB30}">
      <dgm:prSet/>
      <dgm:spPr/>
      <dgm:t>
        <a:bodyPr/>
        <a:lstStyle/>
        <a:p>
          <a:endParaRPr lang="en-AU"/>
        </a:p>
      </dgm:t>
    </dgm:pt>
    <dgm:pt modelId="{F8A1548B-B4B6-4DE1-B9D5-AE44AB51DFF8}" type="sibTrans" cxnId="{4FC487C7-3E0C-4F6C-B463-2EB1D887EB30}">
      <dgm:prSet/>
      <dgm:spPr/>
      <dgm:t>
        <a:bodyPr/>
        <a:lstStyle/>
        <a:p>
          <a:endParaRPr lang="en-AU"/>
        </a:p>
      </dgm:t>
    </dgm:pt>
    <dgm:pt modelId="{EEFB3D40-FAF6-40BB-AB9D-FC97C190C663}">
      <dgm:prSet phldrT="[Text]"/>
      <dgm:spPr/>
      <dgm:t>
        <a:bodyPr/>
        <a:lstStyle/>
        <a:p>
          <a:pPr rtl="0"/>
          <a:r>
            <a:rPr lang="en-AU" b="1" dirty="0">
              <a:latin typeface="Calibri"/>
              <a:cs typeface="Calibri"/>
            </a:rPr>
            <a:t>Q1 2025</a:t>
          </a:r>
          <a:r>
            <a:rPr lang="en-AU" b="1" dirty="0">
              <a:latin typeface="Calibri Light" panose="020F0302020204030204"/>
            </a:rPr>
            <a:t> </a:t>
          </a:r>
          <a:br>
            <a:rPr lang="en-AU" b="1" dirty="0"/>
          </a:br>
          <a:r>
            <a:rPr lang="en-AU" dirty="0">
              <a:latin typeface="Calibri Light" panose="020F0302020204030204"/>
            </a:rPr>
            <a:t>Earliest that non-network options are expected to be delivered</a:t>
          </a:r>
          <a:endParaRPr lang="en-AU" dirty="0"/>
        </a:p>
      </dgm:t>
    </dgm:pt>
    <dgm:pt modelId="{D054FB36-7B12-4978-A0D8-A2DA3087DFE5}" type="parTrans" cxnId="{709F2BDA-9239-44D8-AF69-52A13D3BDA50}">
      <dgm:prSet/>
      <dgm:spPr/>
      <dgm:t>
        <a:bodyPr/>
        <a:lstStyle/>
        <a:p>
          <a:endParaRPr lang="en-AU"/>
        </a:p>
      </dgm:t>
    </dgm:pt>
    <dgm:pt modelId="{854C73D6-E220-4758-BF27-25F2162D3531}" type="sibTrans" cxnId="{709F2BDA-9239-44D8-AF69-52A13D3BDA50}">
      <dgm:prSet/>
      <dgm:spPr/>
      <dgm:t>
        <a:bodyPr/>
        <a:lstStyle/>
        <a:p>
          <a:endParaRPr lang="en-AU"/>
        </a:p>
      </dgm:t>
    </dgm:pt>
    <dgm:pt modelId="{E59080D7-137B-49DE-AFA8-98305297D0D6}">
      <dgm:prSet phldrT="[Text]"/>
      <dgm:spPr/>
      <dgm:t>
        <a:bodyPr/>
        <a:lstStyle/>
        <a:p>
          <a:pPr rtl="0"/>
          <a:r>
            <a:rPr lang="en-AU" b="1" dirty="0">
              <a:latin typeface="Calibri"/>
              <a:cs typeface="Calibri"/>
            </a:rPr>
            <a:t>Q4 2026 – Q2-2027</a:t>
          </a:r>
          <a:br>
            <a:rPr lang="en-AU" b="1" dirty="0">
              <a:latin typeface="Calibri"/>
              <a:cs typeface="Calibri"/>
            </a:rPr>
          </a:br>
          <a:r>
            <a:rPr lang="en-AU" dirty="0">
              <a:latin typeface="Calibri Light" panose="020F0302020204030204"/>
            </a:rPr>
            <a:t>Earliest that network options are expected to be delivered</a:t>
          </a:r>
          <a:endParaRPr lang="en-AU" dirty="0"/>
        </a:p>
      </dgm:t>
    </dgm:pt>
    <dgm:pt modelId="{2BAAFBB0-8241-49EE-91D7-4A3380284DB6}" type="parTrans" cxnId="{A37843B5-710E-4315-B998-2C16C495FEB7}">
      <dgm:prSet/>
      <dgm:spPr/>
      <dgm:t>
        <a:bodyPr/>
        <a:lstStyle/>
        <a:p>
          <a:endParaRPr lang="en-AU"/>
        </a:p>
      </dgm:t>
    </dgm:pt>
    <dgm:pt modelId="{2E9BE41A-0735-4C97-AA46-187E6F850FF7}" type="sibTrans" cxnId="{A37843B5-710E-4315-B998-2C16C495FEB7}">
      <dgm:prSet/>
      <dgm:spPr/>
      <dgm:t>
        <a:bodyPr/>
        <a:lstStyle/>
        <a:p>
          <a:endParaRPr lang="en-AU"/>
        </a:p>
      </dgm:t>
    </dgm:pt>
    <dgm:pt modelId="{191CEB32-41FD-4F2F-970C-357F04C1129A}" type="pres">
      <dgm:prSet presAssocID="{4434AEE1-03D0-4C34-843C-53D113107C24}" presName="Name0" presStyleCnt="0">
        <dgm:presLayoutVars>
          <dgm:dir/>
          <dgm:resizeHandles val="exact"/>
        </dgm:presLayoutVars>
      </dgm:prSet>
      <dgm:spPr/>
    </dgm:pt>
    <dgm:pt modelId="{6FF7C118-655A-4C59-AAEE-8239F8F51287}" type="pres">
      <dgm:prSet presAssocID="{4434AEE1-03D0-4C34-843C-53D113107C24}" presName="arrow" presStyleLbl="bgShp" presStyleIdx="0" presStyleCnt="1"/>
      <dgm:spPr/>
    </dgm:pt>
    <dgm:pt modelId="{2A4A6322-0F2A-4959-AF27-481B3AAE2D7B}" type="pres">
      <dgm:prSet presAssocID="{4434AEE1-03D0-4C34-843C-53D113107C24}" presName="points" presStyleCnt="0"/>
      <dgm:spPr/>
    </dgm:pt>
    <dgm:pt modelId="{996FCD40-A9E0-40EE-B6E4-D1B87531A14D}" type="pres">
      <dgm:prSet presAssocID="{4065EC8E-36BE-41CC-82A4-70E5680C396E}" presName="compositeA" presStyleCnt="0"/>
      <dgm:spPr/>
    </dgm:pt>
    <dgm:pt modelId="{104B5DD0-79F2-4E1F-B48C-5ABABFF22031}" type="pres">
      <dgm:prSet presAssocID="{4065EC8E-36BE-41CC-82A4-70E5680C396E}" presName="textA" presStyleLbl="revTx" presStyleIdx="0" presStyleCnt="6">
        <dgm:presLayoutVars>
          <dgm:bulletEnabled val="1"/>
        </dgm:presLayoutVars>
      </dgm:prSet>
      <dgm:spPr/>
    </dgm:pt>
    <dgm:pt modelId="{010F9975-CB6B-40DC-AC84-D684ABEAFBD7}" type="pres">
      <dgm:prSet presAssocID="{4065EC8E-36BE-41CC-82A4-70E5680C396E}" presName="circleA" presStyleLbl="node1" presStyleIdx="0" presStyleCnt="6"/>
      <dgm:spPr/>
    </dgm:pt>
    <dgm:pt modelId="{C047F033-DADF-4E56-9C0F-6F3079A92EDA}" type="pres">
      <dgm:prSet presAssocID="{4065EC8E-36BE-41CC-82A4-70E5680C396E}" presName="spaceA" presStyleCnt="0"/>
      <dgm:spPr/>
    </dgm:pt>
    <dgm:pt modelId="{851344D3-CF26-48F2-941A-39B382322655}" type="pres">
      <dgm:prSet presAssocID="{60EBB002-3D2B-4DC7-A7E2-10B3904B69F4}" presName="space" presStyleCnt="0"/>
      <dgm:spPr/>
    </dgm:pt>
    <dgm:pt modelId="{BF295EB7-E689-4967-9E06-75CCB0F93E34}" type="pres">
      <dgm:prSet presAssocID="{14BC9E4B-D7BC-4381-8582-031D6FBAFDA9}" presName="compositeB" presStyleCnt="0"/>
      <dgm:spPr/>
    </dgm:pt>
    <dgm:pt modelId="{3C6AFB98-298C-4847-AA7A-2AAA5C119B02}" type="pres">
      <dgm:prSet presAssocID="{14BC9E4B-D7BC-4381-8582-031D6FBAFDA9}" presName="textB" presStyleLbl="revTx" presStyleIdx="1" presStyleCnt="6">
        <dgm:presLayoutVars>
          <dgm:bulletEnabled val="1"/>
        </dgm:presLayoutVars>
      </dgm:prSet>
      <dgm:spPr/>
    </dgm:pt>
    <dgm:pt modelId="{AF6FB136-C86D-475C-9E98-FD80F3891694}" type="pres">
      <dgm:prSet presAssocID="{14BC9E4B-D7BC-4381-8582-031D6FBAFDA9}" presName="circleB" presStyleLbl="node1" presStyleIdx="1" presStyleCnt="6"/>
      <dgm:spPr/>
    </dgm:pt>
    <dgm:pt modelId="{F283093D-6AB1-4C36-85CC-18DC3B3A2F05}" type="pres">
      <dgm:prSet presAssocID="{14BC9E4B-D7BC-4381-8582-031D6FBAFDA9}" presName="spaceB" presStyleCnt="0"/>
      <dgm:spPr/>
    </dgm:pt>
    <dgm:pt modelId="{A12CCD97-D747-493E-BDF6-620A118F0889}" type="pres">
      <dgm:prSet presAssocID="{990C3727-CF7B-480C-9EF9-F41A263F9C3F}" presName="space" presStyleCnt="0"/>
      <dgm:spPr/>
    </dgm:pt>
    <dgm:pt modelId="{C534BA18-5E26-4BDC-8B94-C83E05EE29A5}" type="pres">
      <dgm:prSet presAssocID="{91AF2CD7-460F-4525-8C87-83BBA3A27BD7}" presName="compositeA" presStyleCnt="0"/>
      <dgm:spPr/>
    </dgm:pt>
    <dgm:pt modelId="{25AE90F8-97C5-4D29-B358-245A2164F1E3}" type="pres">
      <dgm:prSet presAssocID="{91AF2CD7-460F-4525-8C87-83BBA3A27BD7}" presName="textA" presStyleLbl="revTx" presStyleIdx="2" presStyleCnt="6">
        <dgm:presLayoutVars>
          <dgm:bulletEnabled val="1"/>
        </dgm:presLayoutVars>
      </dgm:prSet>
      <dgm:spPr/>
    </dgm:pt>
    <dgm:pt modelId="{58B9E0D2-A3AB-4105-82DD-3D48F15BA82D}" type="pres">
      <dgm:prSet presAssocID="{91AF2CD7-460F-4525-8C87-83BBA3A27BD7}" presName="circleA" presStyleLbl="node1" presStyleIdx="2" presStyleCnt="6"/>
      <dgm:spPr/>
    </dgm:pt>
    <dgm:pt modelId="{02C9F96A-4B5A-4EE6-9B53-83516E25CF56}" type="pres">
      <dgm:prSet presAssocID="{91AF2CD7-460F-4525-8C87-83BBA3A27BD7}" presName="spaceA" presStyleCnt="0"/>
      <dgm:spPr/>
    </dgm:pt>
    <dgm:pt modelId="{A49A4020-935C-40AA-86B6-73A26699D1E0}" type="pres">
      <dgm:prSet presAssocID="{505E813F-ADCE-43BA-B08B-DC3FB3ED4CBA}" presName="space" presStyleCnt="0"/>
      <dgm:spPr/>
    </dgm:pt>
    <dgm:pt modelId="{B4E88EE1-A034-4FAC-B503-D9820414BAE4}" type="pres">
      <dgm:prSet presAssocID="{34D7812A-FF9A-4996-AF45-83FC00392668}" presName="compositeB" presStyleCnt="0"/>
      <dgm:spPr/>
    </dgm:pt>
    <dgm:pt modelId="{B18930E6-710A-4DFE-9242-D33404601EAD}" type="pres">
      <dgm:prSet presAssocID="{34D7812A-FF9A-4996-AF45-83FC00392668}" presName="textB" presStyleLbl="revTx" presStyleIdx="3" presStyleCnt="6">
        <dgm:presLayoutVars>
          <dgm:bulletEnabled val="1"/>
        </dgm:presLayoutVars>
      </dgm:prSet>
      <dgm:spPr/>
    </dgm:pt>
    <dgm:pt modelId="{C9C085F1-CE92-45BE-AB2E-5C827FCAF9BD}" type="pres">
      <dgm:prSet presAssocID="{34D7812A-FF9A-4996-AF45-83FC00392668}" presName="circleB" presStyleLbl="node1" presStyleIdx="3" presStyleCnt="6"/>
      <dgm:spPr/>
    </dgm:pt>
    <dgm:pt modelId="{19DC5F99-FF7D-40D7-BCFD-1AEA6CCB1F69}" type="pres">
      <dgm:prSet presAssocID="{34D7812A-FF9A-4996-AF45-83FC00392668}" presName="spaceB" presStyleCnt="0"/>
      <dgm:spPr/>
    </dgm:pt>
    <dgm:pt modelId="{F866DA03-C22C-404B-8643-E9C03C1B6878}" type="pres">
      <dgm:prSet presAssocID="{F8A1548B-B4B6-4DE1-B9D5-AE44AB51DFF8}" presName="space" presStyleCnt="0"/>
      <dgm:spPr/>
    </dgm:pt>
    <dgm:pt modelId="{7DAEFD94-0370-453C-928D-7F600473A57D}" type="pres">
      <dgm:prSet presAssocID="{EEFB3D40-FAF6-40BB-AB9D-FC97C190C663}" presName="compositeA" presStyleCnt="0"/>
      <dgm:spPr/>
    </dgm:pt>
    <dgm:pt modelId="{5A1F8391-81AD-47DD-A458-6CF6778BB770}" type="pres">
      <dgm:prSet presAssocID="{EEFB3D40-FAF6-40BB-AB9D-FC97C190C663}" presName="textA" presStyleLbl="revTx" presStyleIdx="4" presStyleCnt="6">
        <dgm:presLayoutVars>
          <dgm:bulletEnabled val="1"/>
        </dgm:presLayoutVars>
      </dgm:prSet>
      <dgm:spPr/>
    </dgm:pt>
    <dgm:pt modelId="{CB93BD02-8D3A-40EF-92B3-F8EEB80C89C2}" type="pres">
      <dgm:prSet presAssocID="{EEFB3D40-FAF6-40BB-AB9D-FC97C190C663}" presName="circleA" presStyleLbl="node1" presStyleIdx="4" presStyleCnt="6"/>
      <dgm:spPr/>
    </dgm:pt>
    <dgm:pt modelId="{F30E4FC7-7B2D-4A04-A063-9260808879ED}" type="pres">
      <dgm:prSet presAssocID="{EEFB3D40-FAF6-40BB-AB9D-FC97C190C663}" presName="spaceA" presStyleCnt="0"/>
      <dgm:spPr/>
    </dgm:pt>
    <dgm:pt modelId="{DA0542F0-8008-46BB-A028-FB45175F891C}" type="pres">
      <dgm:prSet presAssocID="{854C73D6-E220-4758-BF27-25F2162D3531}" presName="space" presStyleCnt="0"/>
      <dgm:spPr/>
    </dgm:pt>
    <dgm:pt modelId="{1198E6CB-EDE3-4FD7-9FB4-7C5442CC1274}" type="pres">
      <dgm:prSet presAssocID="{E59080D7-137B-49DE-AFA8-98305297D0D6}" presName="compositeB" presStyleCnt="0"/>
      <dgm:spPr/>
    </dgm:pt>
    <dgm:pt modelId="{03F5918B-3A6A-4952-8D4D-E4F711F6CBA2}" type="pres">
      <dgm:prSet presAssocID="{E59080D7-137B-49DE-AFA8-98305297D0D6}" presName="textB" presStyleLbl="revTx" presStyleIdx="5" presStyleCnt="6">
        <dgm:presLayoutVars>
          <dgm:bulletEnabled val="1"/>
        </dgm:presLayoutVars>
      </dgm:prSet>
      <dgm:spPr/>
    </dgm:pt>
    <dgm:pt modelId="{C9A6D88A-9C61-4721-83EE-23A8C814FE6F}" type="pres">
      <dgm:prSet presAssocID="{E59080D7-137B-49DE-AFA8-98305297D0D6}" presName="circleB" presStyleLbl="node1" presStyleIdx="5" presStyleCnt="6"/>
      <dgm:spPr/>
    </dgm:pt>
    <dgm:pt modelId="{95C918B7-3609-4F3B-A818-635F8790BCE1}" type="pres">
      <dgm:prSet presAssocID="{E59080D7-137B-49DE-AFA8-98305297D0D6}" presName="spaceB" presStyleCnt="0"/>
      <dgm:spPr/>
    </dgm:pt>
  </dgm:ptLst>
  <dgm:cxnLst>
    <dgm:cxn modelId="{BF3FA607-BD7F-4581-B7B0-D3DB23B1734B}" type="presOf" srcId="{EEFB3D40-FAF6-40BB-AB9D-FC97C190C663}" destId="{5A1F8391-81AD-47DD-A458-6CF6778BB770}" srcOrd="0" destOrd="0" presId="urn:microsoft.com/office/officeart/2005/8/layout/hProcess11"/>
    <dgm:cxn modelId="{AEB5512C-004F-419A-ADFA-605306B72500}" srcId="{4434AEE1-03D0-4C34-843C-53D113107C24}" destId="{14BC9E4B-D7BC-4381-8582-031D6FBAFDA9}" srcOrd="1" destOrd="0" parTransId="{C1BDABAC-1C70-4771-9FD4-428725D753EE}" sibTransId="{990C3727-CF7B-480C-9EF9-F41A263F9C3F}"/>
    <dgm:cxn modelId="{5BDA9738-8C39-421C-AC7C-2BA58C4EB9F5}" type="presOf" srcId="{91AF2CD7-460F-4525-8C87-83BBA3A27BD7}" destId="{25AE90F8-97C5-4D29-B358-245A2164F1E3}" srcOrd="0" destOrd="0" presId="urn:microsoft.com/office/officeart/2005/8/layout/hProcess11"/>
    <dgm:cxn modelId="{F4B30468-FE33-45A4-AE58-A4029CC3EC42}" srcId="{4434AEE1-03D0-4C34-843C-53D113107C24}" destId="{4065EC8E-36BE-41CC-82A4-70E5680C396E}" srcOrd="0" destOrd="0" parTransId="{21ADBECE-F130-4EFB-A398-44E96342FB59}" sibTransId="{60EBB002-3D2B-4DC7-A7E2-10B3904B69F4}"/>
    <dgm:cxn modelId="{3781DE74-7398-4AF6-ABDB-24D75CCB718C}" type="presOf" srcId="{34D7812A-FF9A-4996-AF45-83FC00392668}" destId="{B18930E6-710A-4DFE-9242-D33404601EAD}" srcOrd="0" destOrd="0" presId="urn:microsoft.com/office/officeart/2005/8/layout/hProcess11"/>
    <dgm:cxn modelId="{07CC3F7C-5668-48B1-A948-13DD32E5BE08}" srcId="{4434AEE1-03D0-4C34-843C-53D113107C24}" destId="{91AF2CD7-460F-4525-8C87-83BBA3A27BD7}" srcOrd="2" destOrd="0" parTransId="{21B67413-1A22-46B2-937D-704E57117FD4}" sibTransId="{505E813F-ADCE-43BA-B08B-DC3FB3ED4CBA}"/>
    <dgm:cxn modelId="{85C6FC7C-F316-4270-8E1A-EBFBDA2D3973}" type="presOf" srcId="{4434AEE1-03D0-4C34-843C-53D113107C24}" destId="{191CEB32-41FD-4F2F-970C-357F04C1129A}" srcOrd="0" destOrd="0" presId="urn:microsoft.com/office/officeart/2005/8/layout/hProcess11"/>
    <dgm:cxn modelId="{A37843B5-710E-4315-B998-2C16C495FEB7}" srcId="{4434AEE1-03D0-4C34-843C-53D113107C24}" destId="{E59080D7-137B-49DE-AFA8-98305297D0D6}" srcOrd="5" destOrd="0" parTransId="{2BAAFBB0-8241-49EE-91D7-4A3380284DB6}" sibTransId="{2E9BE41A-0735-4C97-AA46-187E6F850FF7}"/>
    <dgm:cxn modelId="{4FC487C7-3E0C-4F6C-B463-2EB1D887EB30}" srcId="{4434AEE1-03D0-4C34-843C-53D113107C24}" destId="{34D7812A-FF9A-4996-AF45-83FC00392668}" srcOrd="3" destOrd="0" parTransId="{19D0D970-0083-470C-A36B-AFFB55803F7B}" sibTransId="{F8A1548B-B4B6-4DE1-B9D5-AE44AB51DFF8}"/>
    <dgm:cxn modelId="{D7EAFED5-7219-4C64-BB19-61CBFC886C1B}" type="presOf" srcId="{E59080D7-137B-49DE-AFA8-98305297D0D6}" destId="{03F5918B-3A6A-4952-8D4D-E4F711F6CBA2}" srcOrd="0" destOrd="0" presId="urn:microsoft.com/office/officeart/2005/8/layout/hProcess11"/>
    <dgm:cxn modelId="{709F2BDA-9239-44D8-AF69-52A13D3BDA50}" srcId="{4434AEE1-03D0-4C34-843C-53D113107C24}" destId="{EEFB3D40-FAF6-40BB-AB9D-FC97C190C663}" srcOrd="4" destOrd="0" parTransId="{D054FB36-7B12-4978-A0D8-A2DA3087DFE5}" sibTransId="{854C73D6-E220-4758-BF27-25F2162D3531}"/>
    <dgm:cxn modelId="{C935EDE2-AD09-4DE4-9BDA-B00CF2016363}" type="presOf" srcId="{14BC9E4B-D7BC-4381-8582-031D6FBAFDA9}" destId="{3C6AFB98-298C-4847-AA7A-2AAA5C119B02}" srcOrd="0" destOrd="0" presId="urn:microsoft.com/office/officeart/2005/8/layout/hProcess11"/>
    <dgm:cxn modelId="{0896D8EB-D6A1-41BA-BEF1-4E8010E8D962}" type="presOf" srcId="{4065EC8E-36BE-41CC-82A4-70E5680C396E}" destId="{104B5DD0-79F2-4E1F-B48C-5ABABFF22031}" srcOrd="0" destOrd="0" presId="urn:microsoft.com/office/officeart/2005/8/layout/hProcess11"/>
    <dgm:cxn modelId="{EF89089B-F9DD-42BB-80CD-8E725671DA9A}" type="presParOf" srcId="{191CEB32-41FD-4F2F-970C-357F04C1129A}" destId="{6FF7C118-655A-4C59-AAEE-8239F8F51287}" srcOrd="0" destOrd="0" presId="urn:microsoft.com/office/officeart/2005/8/layout/hProcess11"/>
    <dgm:cxn modelId="{D209C111-35E1-48EA-938B-77028C2ADBD8}" type="presParOf" srcId="{191CEB32-41FD-4F2F-970C-357F04C1129A}" destId="{2A4A6322-0F2A-4959-AF27-481B3AAE2D7B}" srcOrd="1" destOrd="0" presId="urn:microsoft.com/office/officeart/2005/8/layout/hProcess11"/>
    <dgm:cxn modelId="{8C27F470-99FB-4FD8-99AB-5A68272D2441}" type="presParOf" srcId="{2A4A6322-0F2A-4959-AF27-481B3AAE2D7B}" destId="{996FCD40-A9E0-40EE-B6E4-D1B87531A14D}" srcOrd="0" destOrd="0" presId="urn:microsoft.com/office/officeart/2005/8/layout/hProcess11"/>
    <dgm:cxn modelId="{0CB55299-9D3E-445E-9B98-3CF225EF7670}" type="presParOf" srcId="{996FCD40-A9E0-40EE-B6E4-D1B87531A14D}" destId="{104B5DD0-79F2-4E1F-B48C-5ABABFF22031}" srcOrd="0" destOrd="0" presId="urn:microsoft.com/office/officeart/2005/8/layout/hProcess11"/>
    <dgm:cxn modelId="{31DE5092-1D92-49CE-A79D-9ABF7E616715}" type="presParOf" srcId="{996FCD40-A9E0-40EE-B6E4-D1B87531A14D}" destId="{010F9975-CB6B-40DC-AC84-D684ABEAFBD7}" srcOrd="1" destOrd="0" presId="urn:microsoft.com/office/officeart/2005/8/layout/hProcess11"/>
    <dgm:cxn modelId="{927737A5-C582-44AD-A647-3C9B78DCA79D}" type="presParOf" srcId="{996FCD40-A9E0-40EE-B6E4-D1B87531A14D}" destId="{C047F033-DADF-4E56-9C0F-6F3079A92EDA}" srcOrd="2" destOrd="0" presId="urn:microsoft.com/office/officeart/2005/8/layout/hProcess11"/>
    <dgm:cxn modelId="{74DFA798-72E1-43AB-9ED7-2F2FC5DD9651}" type="presParOf" srcId="{2A4A6322-0F2A-4959-AF27-481B3AAE2D7B}" destId="{851344D3-CF26-48F2-941A-39B382322655}" srcOrd="1" destOrd="0" presId="urn:microsoft.com/office/officeart/2005/8/layout/hProcess11"/>
    <dgm:cxn modelId="{6051A917-9232-46B6-AFAF-81085F74F04D}" type="presParOf" srcId="{2A4A6322-0F2A-4959-AF27-481B3AAE2D7B}" destId="{BF295EB7-E689-4967-9E06-75CCB0F93E34}" srcOrd="2" destOrd="0" presId="urn:microsoft.com/office/officeart/2005/8/layout/hProcess11"/>
    <dgm:cxn modelId="{457F22AE-3A6D-45E8-9AA5-33D8B1B78A77}" type="presParOf" srcId="{BF295EB7-E689-4967-9E06-75CCB0F93E34}" destId="{3C6AFB98-298C-4847-AA7A-2AAA5C119B02}" srcOrd="0" destOrd="0" presId="urn:microsoft.com/office/officeart/2005/8/layout/hProcess11"/>
    <dgm:cxn modelId="{35960B91-5EC4-4A3B-A6BE-59B26A7BD001}" type="presParOf" srcId="{BF295EB7-E689-4967-9E06-75CCB0F93E34}" destId="{AF6FB136-C86D-475C-9E98-FD80F3891694}" srcOrd="1" destOrd="0" presId="urn:microsoft.com/office/officeart/2005/8/layout/hProcess11"/>
    <dgm:cxn modelId="{E4D0C090-7698-4055-ABF7-1B6524A5F7AA}" type="presParOf" srcId="{BF295EB7-E689-4967-9E06-75CCB0F93E34}" destId="{F283093D-6AB1-4C36-85CC-18DC3B3A2F05}" srcOrd="2" destOrd="0" presId="urn:microsoft.com/office/officeart/2005/8/layout/hProcess11"/>
    <dgm:cxn modelId="{9E617B26-9BEF-470A-A482-F7E2C566842F}" type="presParOf" srcId="{2A4A6322-0F2A-4959-AF27-481B3AAE2D7B}" destId="{A12CCD97-D747-493E-BDF6-620A118F0889}" srcOrd="3" destOrd="0" presId="urn:microsoft.com/office/officeart/2005/8/layout/hProcess11"/>
    <dgm:cxn modelId="{E2644345-FC19-49FC-BE0F-0824DB1C331B}" type="presParOf" srcId="{2A4A6322-0F2A-4959-AF27-481B3AAE2D7B}" destId="{C534BA18-5E26-4BDC-8B94-C83E05EE29A5}" srcOrd="4" destOrd="0" presId="urn:microsoft.com/office/officeart/2005/8/layout/hProcess11"/>
    <dgm:cxn modelId="{F2940FAE-431E-4F7A-A87D-1A43EDAE7815}" type="presParOf" srcId="{C534BA18-5E26-4BDC-8B94-C83E05EE29A5}" destId="{25AE90F8-97C5-4D29-B358-245A2164F1E3}" srcOrd="0" destOrd="0" presId="urn:microsoft.com/office/officeart/2005/8/layout/hProcess11"/>
    <dgm:cxn modelId="{9E6EF766-7A04-4D0E-B60A-C587B3D44C73}" type="presParOf" srcId="{C534BA18-5E26-4BDC-8B94-C83E05EE29A5}" destId="{58B9E0D2-A3AB-4105-82DD-3D48F15BA82D}" srcOrd="1" destOrd="0" presId="urn:microsoft.com/office/officeart/2005/8/layout/hProcess11"/>
    <dgm:cxn modelId="{E0F5C025-9CB7-4AAC-BB0D-E73A5CADDEE6}" type="presParOf" srcId="{C534BA18-5E26-4BDC-8B94-C83E05EE29A5}" destId="{02C9F96A-4B5A-4EE6-9B53-83516E25CF56}" srcOrd="2" destOrd="0" presId="urn:microsoft.com/office/officeart/2005/8/layout/hProcess11"/>
    <dgm:cxn modelId="{5012F83C-8A9C-4A3C-8750-4F63E71D9552}" type="presParOf" srcId="{2A4A6322-0F2A-4959-AF27-481B3AAE2D7B}" destId="{A49A4020-935C-40AA-86B6-73A26699D1E0}" srcOrd="5" destOrd="0" presId="urn:microsoft.com/office/officeart/2005/8/layout/hProcess11"/>
    <dgm:cxn modelId="{BC5D0EAE-34C5-491F-A2F2-2932E76C8584}" type="presParOf" srcId="{2A4A6322-0F2A-4959-AF27-481B3AAE2D7B}" destId="{B4E88EE1-A034-4FAC-B503-D9820414BAE4}" srcOrd="6" destOrd="0" presId="urn:microsoft.com/office/officeart/2005/8/layout/hProcess11"/>
    <dgm:cxn modelId="{65B14C00-01BA-44A1-8E8D-D8B1AEF6AAA6}" type="presParOf" srcId="{B4E88EE1-A034-4FAC-B503-D9820414BAE4}" destId="{B18930E6-710A-4DFE-9242-D33404601EAD}" srcOrd="0" destOrd="0" presId="urn:microsoft.com/office/officeart/2005/8/layout/hProcess11"/>
    <dgm:cxn modelId="{A75F8C01-5785-42B5-96BF-01170F700665}" type="presParOf" srcId="{B4E88EE1-A034-4FAC-B503-D9820414BAE4}" destId="{C9C085F1-CE92-45BE-AB2E-5C827FCAF9BD}" srcOrd="1" destOrd="0" presId="urn:microsoft.com/office/officeart/2005/8/layout/hProcess11"/>
    <dgm:cxn modelId="{3F666FBB-4A4C-47C7-A5AE-C5AE5C2341E0}" type="presParOf" srcId="{B4E88EE1-A034-4FAC-B503-D9820414BAE4}" destId="{19DC5F99-FF7D-40D7-BCFD-1AEA6CCB1F69}" srcOrd="2" destOrd="0" presId="urn:microsoft.com/office/officeart/2005/8/layout/hProcess11"/>
    <dgm:cxn modelId="{A6C3D4BE-2402-4427-9AF6-216CA8DB2271}" type="presParOf" srcId="{2A4A6322-0F2A-4959-AF27-481B3AAE2D7B}" destId="{F866DA03-C22C-404B-8643-E9C03C1B6878}" srcOrd="7" destOrd="0" presId="urn:microsoft.com/office/officeart/2005/8/layout/hProcess11"/>
    <dgm:cxn modelId="{81AAA455-9623-4206-B659-CB234FF1BA98}" type="presParOf" srcId="{2A4A6322-0F2A-4959-AF27-481B3AAE2D7B}" destId="{7DAEFD94-0370-453C-928D-7F600473A57D}" srcOrd="8" destOrd="0" presId="urn:microsoft.com/office/officeart/2005/8/layout/hProcess11"/>
    <dgm:cxn modelId="{18A645D0-BE5C-43D3-B4C2-981D8BC034A9}" type="presParOf" srcId="{7DAEFD94-0370-453C-928D-7F600473A57D}" destId="{5A1F8391-81AD-47DD-A458-6CF6778BB770}" srcOrd="0" destOrd="0" presId="urn:microsoft.com/office/officeart/2005/8/layout/hProcess11"/>
    <dgm:cxn modelId="{27ADF9D5-3672-4ADE-8A7B-1E4C4D6E0B06}" type="presParOf" srcId="{7DAEFD94-0370-453C-928D-7F600473A57D}" destId="{CB93BD02-8D3A-40EF-92B3-F8EEB80C89C2}" srcOrd="1" destOrd="0" presId="urn:microsoft.com/office/officeart/2005/8/layout/hProcess11"/>
    <dgm:cxn modelId="{C73E5E6B-E5BA-4A48-BF97-524E7789A6B1}" type="presParOf" srcId="{7DAEFD94-0370-453C-928D-7F600473A57D}" destId="{F30E4FC7-7B2D-4A04-A063-9260808879ED}" srcOrd="2" destOrd="0" presId="urn:microsoft.com/office/officeart/2005/8/layout/hProcess11"/>
    <dgm:cxn modelId="{1915691A-EDCA-47BB-B81E-14B0AE68AFCC}" type="presParOf" srcId="{2A4A6322-0F2A-4959-AF27-481B3AAE2D7B}" destId="{DA0542F0-8008-46BB-A028-FB45175F891C}" srcOrd="9" destOrd="0" presId="urn:microsoft.com/office/officeart/2005/8/layout/hProcess11"/>
    <dgm:cxn modelId="{B53D41FC-FD78-4804-BD9A-5A7F60AA6A4C}" type="presParOf" srcId="{2A4A6322-0F2A-4959-AF27-481B3AAE2D7B}" destId="{1198E6CB-EDE3-4FD7-9FB4-7C5442CC1274}" srcOrd="10" destOrd="0" presId="urn:microsoft.com/office/officeart/2005/8/layout/hProcess11"/>
    <dgm:cxn modelId="{B4743D78-7F6E-441C-98CA-57D57CA758A4}" type="presParOf" srcId="{1198E6CB-EDE3-4FD7-9FB4-7C5442CC1274}" destId="{03F5918B-3A6A-4952-8D4D-E4F711F6CBA2}" srcOrd="0" destOrd="0" presId="urn:microsoft.com/office/officeart/2005/8/layout/hProcess11"/>
    <dgm:cxn modelId="{FE041AC9-7EDF-41DE-88A6-6A49BA445021}" type="presParOf" srcId="{1198E6CB-EDE3-4FD7-9FB4-7C5442CC1274}" destId="{C9A6D88A-9C61-4721-83EE-23A8C814FE6F}" srcOrd="1" destOrd="0" presId="urn:microsoft.com/office/officeart/2005/8/layout/hProcess11"/>
    <dgm:cxn modelId="{B5379DF3-CCE3-425D-BD43-FA8E2AFC2947}" type="presParOf" srcId="{1198E6CB-EDE3-4FD7-9FB4-7C5442CC1274}" destId="{95C918B7-3609-4F3B-A818-635F8790BCE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C118-655A-4C59-AAEE-8239F8F51287}">
      <dsp:nvSpPr>
        <dsp:cNvPr id="0" name=""/>
        <dsp:cNvSpPr/>
      </dsp:nvSpPr>
      <dsp:spPr>
        <a:xfrm>
          <a:off x="0" y="1225867"/>
          <a:ext cx="10726737" cy="16344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B5DD0-79F2-4E1F-B48C-5ABABFF22031}">
      <dsp:nvSpPr>
        <dsp:cNvPr id="0" name=""/>
        <dsp:cNvSpPr/>
      </dsp:nvSpPr>
      <dsp:spPr>
        <a:xfrm>
          <a:off x="2651" y="0"/>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AU" sz="1500" b="1" kern="1200" dirty="0"/>
            <a:t>26 October 2023 </a:t>
          </a:r>
          <a:br>
            <a:rPr lang="en-AU" sz="1500" b="1" kern="1200" dirty="0"/>
          </a:br>
          <a:r>
            <a:rPr lang="en-AU" sz="1500" kern="1200" dirty="0"/>
            <a:t>Project Specification Consultation Report (PSCR) published</a:t>
          </a:r>
        </a:p>
      </dsp:txBody>
      <dsp:txXfrm>
        <a:off x="2651" y="0"/>
        <a:ext cx="1543801" cy="1634490"/>
      </dsp:txXfrm>
    </dsp:sp>
    <dsp:sp modelId="{010F9975-CB6B-40DC-AC84-D684ABEAFBD7}">
      <dsp:nvSpPr>
        <dsp:cNvPr id="0" name=""/>
        <dsp:cNvSpPr/>
      </dsp:nvSpPr>
      <dsp:spPr>
        <a:xfrm>
          <a:off x="570241"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AFB98-298C-4847-AA7A-2AAA5C119B02}">
      <dsp:nvSpPr>
        <dsp:cNvPr id="0" name=""/>
        <dsp:cNvSpPr/>
      </dsp:nvSpPr>
      <dsp:spPr>
        <a:xfrm>
          <a:off x="1623643" y="2451734"/>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AU" sz="1500" b="1" kern="1200" dirty="0"/>
            <a:t>31 January 2024 </a:t>
          </a:r>
          <a:br>
            <a:rPr lang="en-AU" sz="1500" b="1" kern="1200" dirty="0"/>
          </a:br>
          <a:r>
            <a:rPr lang="en-AU" sz="1500" kern="1200" dirty="0"/>
            <a:t>PSCR submissions </a:t>
          </a:r>
          <a:r>
            <a:rPr lang="en-AU" sz="1500" kern="1200" dirty="0">
              <a:latin typeface="Calibri Light" panose="020F0302020204030204"/>
            </a:rPr>
            <a:t>close</a:t>
          </a:r>
          <a:endParaRPr lang="en-AU" sz="1500" kern="1200" dirty="0"/>
        </a:p>
      </dsp:txBody>
      <dsp:txXfrm>
        <a:off x="1623643" y="2451734"/>
        <a:ext cx="1543801" cy="1634490"/>
      </dsp:txXfrm>
    </dsp:sp>
    <dsp:sp modelId="{AF6FB136-C86D-475C-9E98-FD80F3891694}">
      <dsp:nvSpPr>
        <dsp:cNvPr id="0" name=""/>
        <dsp:cNvSpPr/>
      </dsp:nvSpPr>
      <dsp:spPr>
        <a:xfrm>
          <a:off x="2191232"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E90F8-97C5-4D29-B358-245A2164F1E3}">
      <dsp:nvSpPr>
        <dsp:cNvPr id="0" name=""/>
        <dsp:cNvSpPr/>
      </dsp:nvSpPr>
      <dsp:spPr>
        <a:xfrm>
          <a:off x="3244634" y="0"/>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rtl="0">
            <a:lnSpc>
              <a:spcPct val="90000"/>
            </a:lnSpc>
            <a:spcBef>
              <a:spcPct val="0"/>
            </a:spcBef>
            <a:spcAft>
              <a:spcPct val="35000"/>
            </a:spcAft>
            <a:buNone/>
          </a:pPr>
          <a:r>
            <a:rPr lang="en-AU" sz="1500" b="1" kern="1200" dirty="0">
              <a:solidFill>
                <a:srgbClr val="000000"/>
              </a:solidFill>
              <a:latin typeface="Calibri"/>
              <a:cs typeface="Calibri Light"/>
            </a:rPr>
            <a:t>29 March 2024</a:t>
          </a:r>
          <a:r>
            <a:rPr lang="en-AU" sz="1500" b="1" kern="1200" dirty="0">
              <a:latin typeface="Calibri"/>
              <a:cs typeface="Calibri"/>
            </a:rPr>
            <a:t> </a:t>
          </a:r>
          <a:br>
            <a:rPr lang="en-AU" sz="1500" b="1" kern="1200" dirty="0">
              <a:latin typeface="Calibri"/>
              <a:cs typeface="Calibri"/>
            </a:rPr>
          </a:br>
          <a:r>
            <a:rPr lang="en-AU" sz="1500" b="0" kern="1200" dirty="0"/>
            <a:t>Project Assessment Draft Report (PADR</a:t>
          </a:r>
          <a:r>
            <a:rPr lang="en-AU" sz="1500" kern="1200" dirty="0"/>
            <a:t>) expected release</a:t>
          </a:r>
        </a:p>
      </dsp:txBody>
      <dsp:txXfrm>
        <a:off x="3244634" y="0"/>
        <a:ext cx="1543801" cy="1634490"/>
      </dsp:txXfrm>
    </dsp:sp>
    <dsp:sp modelId="{58B9E0D2-A3AB-4105-82DD-3D48F15BA82D}">
      <dsp:nvSpPr>
        <dsp:cNvPr id="0" name=""/>
        <dsp:cNvSpPr/>
      </dsp:nvSpPr>
      <dsp:spPr>
        <a:xfrm>
          <a:off x="3812224"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930E6-710A-4DFE-9242-D33404601EAD}">
      <dsp:nvSpPr>
        <dsp:cNvPr id="0" name=""/>
        <dsp:cNvSpPr/>
      </dsp:nvSpPr>
      <dsp:spPr>
        <a:xfrm>
          <a:off x="4865626" y="2451734"/>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rtl="0">
            <a:lnSpc>
              <a:spcPct val="90000"/>
            </a:lnSpc>
            <a:spcBef>
              <a:spcPct val="0"/>
            </a:spcBef>
            <a:spcAft>
              <a:spcPct val="35000"/>
            </a:spcAft>
            <a:buNone/>
          </a:pPr>
          <a:r>
            <a:rPr lang="en-AU" sz="1500" b="1" kern="1200" dirty="0">
              <a:latin typeface="Calibri"/>
              <a:cs typeface="Calibri"/>
            </a:rPr>
            <a:t>28 June 2024</a:t>
          </a:r>
          <a:r>
            <a:rPr lang="en-AU" sz="1500" b="1" kern="1200" dirty="0"/>
            <a:t> </a:t>
          </a:r>
          <a:br>
            <a:rPr lang="en-AU" sz="1500" b="1" kern="1200" dirty="0"/>
          </a:br>
          <a:r>
            <a:rPr lang="en-AU" sz="1500" b="0" kern="1200" dirty="0"/>
            <a:t>Project Assessment Conclusions Report (PACR) expected </a:t>
          </a:r>
          <a:r>
            <a:rPr lang="en-AU" sz="1500" kern="1200" dirty="0"/>
            <a:t>release</a:t>
          </a:r>
        </a:p>
      </dsp:txBody>
      <dsp:txXfrm>
        <a:off x="4865626" y="2451734"/>
        <a:ext cx="1543801" cy="1634490"/>
      </dsp:txXfrm>
    </dsp:sp>
    <dsp:sp modelId="{C9C085F1-CE92-45BE-AB2E-5C827FCAF9BD}">
      <dsp:nvSpPr>
        <dsp:cNvPr id="0" name=""/>
        <dsp:cNvSpPr/>
      </dsp:nvSpPr>
      <dsp:spPr>
        <a:xfrm>
          <a:off x="5433216"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F8391-81AD-47DD-A458-6CF6778BB770}">
      <dsp:nvSpPr>
        <dsp:cNvPr id="0" name=""/>
        <dsp:cNvSpPr/>
      </dsp:nvSpPr>
      <dsp:spPr>
        <a:xfrm>
          <a:off x="6486618" y="0"/>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rtl="0">
            <a:lnSpc>
              <a:spcPct val="90000"/>
            </a:lnSpc>
            <a:spcBef>
              <a:spcPct val="0"/>
            </a:spcBef>
            <a:spcAft>
              <a:spcPct val="35000"/>
            </a:spcAft>
            <a:buNone/>
          </a:pPr>
          <a:r>
            <a:rPr lang="en-AU" sz="1500" b="1" kern="1200" dirty="0">
              <a:latin typeface="Calibri"/>
              <a:cs typeface="Calibri"/>
            </a:rPr>
            <a:t>Q1 2025</a:t>
          </a:r>
          <a:r>
            <a:rPr lang="en-AU" sz="1500" b="1" kern="1200" dirty="0">
              <a:latin typeface="Calibri Light" panose="020F0302020204030204"/>
            </a:rPr>
            <a:t> </a:t>
          </a:r>
          <a:br>
            <a:rPr lang="en-AU" sz="1500" b="1" kern="1200" dirty="0"/>
          </a:br>
          <a:r>
            <a:rPr lang="en-AU" sz="1500" kern="1200" dirty="0">
              <a:latin typeface="Calibri Light" panose="020F0302020204030204"/>
            </a:rPr>
            <a:t>Earliest that non-network options are expected to be delivered</a:t>
          </a:r>
          <a:endParaRPr lang="en-AU" sz="1500" kern="1200" dirty="0"/>
        </a:p>
      </dsp:txBody>
      <dsp:txXfrm>
        <a:off x="6486618" y="0"/>
        <a:ext cx="1543801" cy="1634490"/>
      </dsp:txXfrm>
    </dsp:sp>
    <dsp:sp modelId="{CB93BD02-8D3A-40EF-92B3-F8EEB80C89C2}">
      <dsp:nvSpPr>
        <dsp:cNvPr id="0" name=""/>
        <dsp:cNvSpPr/>
      </dsp:nvSpPr>
      <dsp:spPr>
        <a:xfrm>
          <a:off x="7054207"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5918B-3A6A-4952-8D4D-E4F711F6CBA2}">
      <dsp:nvSpPr>
        <dsp:cNvPr id="0" name=""/>
        <dsp:cNvSpPr/>
      </dsp:nvSpPr>
      <dsp:spPr>
        <a:xfrm>
          <a:off x="8107610" y="2451734"/>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rtl="0">
            <a:lnSpc>
              <a:spcPct val="90000"/>
            </a:lnSpc>
            <a:spcBef>
              <a:spcPct val="0"/>
            </a:spcBef>
            <a:spcAft>
              <a:spcPct val="35000"/>
            </a:spcAft>
            <a:buNone/>
          </a:pPr>
          <a:r>
            <a:rPr lang="en-AU" sz="1500" b="1" kern="1200" dirty="0">
              <a:latin typeface="Calibri"/>
              <a:cs typeface="Calibri"/>
            </a:rPr>
            <a:t>Q4 2026 – Q2-2027</a:t>
          </a:r>
          <a:br>
            <a:rPr lang="en-AU" sz="1500" b="1" kern="1200" dirty="0">
              <a:latin typeface="Calibri"/>
              <a:cs typeface="Calibri"/>
            </a:rPr>
          </a:br>
          <a:r>
            <a:rPr lang="en-AU" sz="1500" kern="1200" dirty="0">
              <a:latin typeface="Calibri Light" panose="020F0302020204030204"/>
            </a:rPr>
            <a:t>Earliest that network options are expected to be delivered</a:t>
          </a:r>
          <a:endParaRPr lang="en-AU" sz="1500" kern="1200" dirty="0"/>
        </a:p>
      </dsp:txBody>
      <dsp:txXfrm>
        <a:off x="8107610" y="2451734"/>
        <a:ext cx="1543801" cy="1634490"/>
      </dsp:txXfrm>
    </dsp:sp>
    <dsp:sp modelId="{C9A6D88A-9C61-4721-83EE-23A8C814FE6F}">
      <dsp:nvSpPr>
        <dsp:cNvPr id="0" name=""/>
        <dsp:cNvSpPr/>
      </dsp:nvSpPr>
      <dsp:spPr>
        <a:xfrm>
          <a:off x="8675199"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14EB6A6-EFEE-4618-A0B7-F4B4D7B6C2C1}" type="datetimeFigureOut">
              <a:rPr lang="en-AU" smtClean="0"/>
              <a:t>1/01/2024</a:t>
            </a:fld>
            <a:endParaRPr lang="en-AU"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2689958-7363-4AA7-B636-4C629D572F19}" type="slidenum">
              <a:rPr lang="en-AU" smtClean="0"/>
              <a:t>‹#›</a:t>
            </a:fld>
            <a:endParaRPr lang="en-AU" dirty="0"/>
          </a:p>
        </p:txBody>
      </p:sp>
    </p:spTree>
    <p:extLst>
      <p:ext uri="{BB962C8B-B14F-4D97-AF65-F5344CB8AC3E}">
        <p14:creationId xmlns:p14="http://schemas.microsoft.com/office/powerpoint/2010/main" val="185119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a:t>
            </a:fld>
            <a:endParaRPr lang="en-AU" dirty="0"/>
          </a:p>
        </p:txBody>
      </p:sp>
    </p:spTree>
    <p:extLst>
      <p:ext uri="{BB962C8B-B14F-4D97-AF65-F5344CB8AC3E}">
        <p14:creationId xmlns:p14="http://schemas.microsoft.com/office/powerpoint/2010/main" val="31146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10</a:t>
            </a:fld>
            <a:endParaRPr lang="en-AU" dirty="0"/>
          </a:p>
        </p:txBody>
      </p:sp>
    </p:spTree>
    <p:extLst>
      <p:ext uri="{BB962C8B-B14F-4D97-AF65-F5344CB8AC3E}">
        <p14:creationId xmlns:p14="http://schemas.microsoft.com/office/powerpoint/2010/main" val="50105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11</a:t>
            </a:fld>
            <a:endParaRPr lang="en-AU" dirty="0"/>
          </a:p>
        </p:txBody>
      </p:sp>
    </p:spTree>
    <p:extLst>
      <p:ext uri="{BB962C8B-B14F-4D97-AF65-F5344CB8AC3E}">
        <p14:creationId xmlns:p14="http://schemas.microsoft.com/office/powerpoint/2010/main" val="10881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12</a:t>
            </a:fld>
            <a:endParaRPr lang="en-AU" dirty="0"/>
          </a:p>
        </p:txBody>
      </p:sp>
    </p:spTree>
    <p:extLst>
      <p:ext uri="{BB962C8B-B14F-4D97-AF65-F5344CB8AC3E}">
        <p14:creationId xmlns:p14="http://schemas.microsoft.com/office/powerpoint/2010/main" val="388818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13</a:t>
            </a:fld>
            <a:endParaRPr lang="en-AU" dirty="0"/>
          </a:p>
        </p:txBody>
      </p:sp>
    </p:spTree>
    <p:extLst>
      <p:ext uri="{BB962C8B-B14F-4D97-AF65-F5344CB8AC3E}">
        <p14:creationId xmlns:p14="http://schemas.microsoft.com/office/powerpoint/2010/main" val="215314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14</a:t>
            </a:fld>
            <a:endParaRPr lang="en-AU" dirty="0"/>
          </a:p>
        </p:txBody>
      </p:sp>
    </p:spTree>
    <p:extLst>
      <p:ext uri="{BB962C8B-B14F-4D97-AF65-F5344CB8AC3E}">
        <p14:creationId xmlns:p14="http://schemas.microsoft.com/office/powerpoint/2010/main" val="396568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15</a:t>
            </a:fld>
            <a:endParaRPr lang="en-AU" dirty="0"/>
          </a:p>
        </p:txBody>
      </p:sp>
    </p:spTree>
    <p:extLst>
      <p:ext uri="{BB962C8B-B14F-4D97-AF65-F5344CB8AC3E}">
        <p14:creationId xmlns:p14="http://schemas.microsoft.com/office/powerpoint/2010/main" val="418176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2</a:t>
            </a:fld>
            <a:endParaRPr lang="en-AU" dirty="0"/>
          </a:p>
        </p:txBody>
      </p:sp>
    </p:spTree>
    <p:extLst>
      <p:ext uri="{BB962C8B-B14F-4D97-AF65-F5344CB8AC3E}">
        <p14:creationId xmlns:p14="http://schemas.microsoft.com/office/powerpoint/2010/main" val="142375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3</a:t>
            </a:fld>
            <a:endParaRPr lang="en-AU" dirty="0"/>
          </a:p>
        </p:txBody>
      </p:sp>
    </p:spTree>
    <p:extLst>
      <p:ext uri="{BB962C8B-B14F-4D97-AF65-F5344CB8AC3E}">
        <p14:creationId xmlns:p14="http://schemas.microsoft.com/office/powerpoint/2010/main" val="230839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4</a:t>
            </a:fld>
            <a:endParaRPr lang="en-AU" dirty="0"/>
          </a:p>
        </p:txBody>
      </p:sp>
    </p:spTree>
    <p:extLst>
      <p:ext uri="{BB962C8B-B14F-4D97-AF65-F5344CB8AC3E}">
        <p14:creationId xmlns:p14="http://schemas.microsoft.com/office/powerpoint/2010/main" val="204665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5</a:t>
            </a:fld>
            <a:endParaRPr lang="en-AU" dirty="0"/>
          </a:p>
        </p:txBody>
      </p:sp>
    </p:spTree>
    <p:extLst>
      <p:ext uri="{BB962C8B-B14F-4D97-AF65-F5344CB8AC3E}">
        <p14:creationId xmlns:p14="http://schemas.microsoft.com/office/powerpoint/2010/main" val="141596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6</a:t>
            </a:fld>
            <a:endParaRPr lang="en-AU" dirty="0"/>
          </a:p>
        </p:txBody>
      </p:sp>
    </p:spTree>
    <p:extLst>
      <p:ext uri="{BB962C8B-B14F-4D97-AF65-F5344CB8AC3E}">
        <p14:creationId xmlns:p14="http://schemas.microsoft.com/office/powerpoint/2010/main" val="33010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Kirk</a:t>
            </a:r>
          </a:p>
        </p:txBody>
      </p:sp>
      <p:sp>
        <p:nvSpPr>
          <p:cNvPr id="4" name="Slide Number Placeholder 3"/>
          <p:cNvSpPr>
            <a:spLocks noGrp="1"/>
          </p:cNvSpPr>
          <p:nvPr>
            <p:ph type="sldNum" sz="quarter" idx="5"/>
          </p:nvPr>
        </p:nvSpPr>
        <p:spPr/>
        <p:txBody>
          <a:bodyPr/>
          <a:lstStyle/>
          <a:p>
            <a:fld id="{22689958-7363-4AA7-B636-4C629D572F19}" type="slidenum">
              <a:rPr lang="en-AU" smtClean="0"/>
              <a:t>7</a:t>
            </a:fld>
            <a:endParaRPr lang="en-AU" dirty="0"/>
          </a:p>
        </p:txBody>
      </p:sp>
    </p:spTree>
    <p:extLst>
      <p:ext uri="{BB962C8B-B14F-4D97-AF65-F5344CB8AC3E}">
        <p14:creationId xmlns:p14="http://schemas.microsoft.com/office/powerpoint/2010/main" val="390332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8</a:t>
            </a:fld>
            <a:endParaRPr lang="en-AU" dirty="0"/>
          </a:p>
        </p:txBody>
      </p:sp>
    </p:spTree>
    <p:extLst>
      <p:ext uri="{BB962C8B-B14F-4D97-AF65-F5344CB8AC3E}">
        <p14:creationId xmlns:p14="http://schemas.microsoft.com/office/powerpoint/2010/main" val="169063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689958-7363-4AA7-B636-4C629D572F19}" type="slidenum">
              <a:rPr lang="en-AU" smtClean="0"/>
              <a:t>9</a:t>
            </a:fld>
            <a:endParaRPr lang="en-AU" dirty="0"/>
          </a:p>
        </p:txBody>
      </p:sp>
    </p:spTree>
    <p:extLst>
      <p:ext uri="{BB962C8B-B14F-4D97-AF65-F5344CB8AC3E}">
        <p14:creationId xmlns:p14="http://schemas.microsoft.com/office/powerpoint/2010/main" val="1415788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12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809F2292-95A8-492A-B9F8-81FC2FACEF03}" type="datetime1">
              <a:rPr lang="en-AU" smtClean="0"/>
              <a:t>1/01/2024</a:t>
            </a:fld>
            <a:endParaRPr lang="en-US" dirty="0"/>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r>
              <a:rPr lang="en-AU" dirty="0"/>
              <a:t>Ask your questions at www.Sli.do #AEMO</a:t>
            </a:r>
            <a:endParaRPr lang="en-US" dirty="0"/>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82086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61DC6DD4-1D33-45F7-930F-8E49F4C97130}" type="datetime1">
              <a:rPr lang="en-AU" smtClean="0"/>
              <a:t>1/01/2024</a:t>
            </a:fld>
            <a:endParaRPr lang="en-US" dirty="0"/>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r>
              <a:rPr lang="en-AU" dirty="0"/>
              <a:t>Ask your questions at www.Sli.do #AEMO</a:t>
            </a:r>
            <a:endParaRPr lang="en-US" dirty="0"/>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63894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D2124A0B-DCE2-4F3C-9735-8F5817B4DC19}" type="datetime1">
              <a:rPr lang="en-AU" smtClean="0"/>
              <a:t>1/01/2024</a:t>
            </a:fld>
            <a:endParaRPr lang="en-US" dirty="0"/>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r>
              <a:rPr lang="en-AU" dirty="0"/>
              <a:t>Ask your questions at www.Sli.do #AEMO</a:t>
            </a:r>
            <a:endParaRPr lang="en-US" dirty="0"/>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83951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6AC8391F-E777-464F-B87D-5A72CEFCE21F}" type="datetime1">
              <a:rPr lang="en-AU" smtClean="0"/>
              <a:t>1/01/2024</a:t>
            </a:fld>
            <a:endParaRPr lang="en-US" dirty="0"/>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r>
              <a:rPr lang="en-AU" dirty="0"/>
              <a:t>Ask your questions at www.Sli.do #AEMO</a:t>
            </a:r>
            <a:endParaRPr lang="en-US" dirty="0"/>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dirty="0"/>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82309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B6BEE119-1807-421D-B902-CF2131D5BC23}" type="datetime1">
              <a:rPr lang="en-AU" smtClean="0"/>
              <a:t>1/01/2024</a:t>
            </a:fld>
            <a:endParaRPr lang="en-US" dirty="0"/>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r>
              <a:rPr lang="en-AU" dirty="0"/>
              <a:t>Ask your questions at www.Sli.do #AEMO</a:t>
            </a:r>
            <a:endParaRPr lang="en-US" dirty="0"/>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dirty="0"/>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53160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9DCE26E3-E742-4706-9E29-4CB27575D82F}" type="datetime1">
              <a:rPr lang="en-AU" smtClean="0"/>
              <a:t>1/01/2024</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252985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ADCC76A-E645-4EC8-BBDD-72D14903C648}" type="datetime1">
              <a:rPr lang="en-AU" smtClean="0"/>
              <a:t>1/01/2024</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291446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1BAAD58A-EB91-4A84-8D82-D0753A080670}" type="datetime1">
              <a:rPr lang="en-AU" smtClean="0"/>
              <a:t>1/01/2024</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83072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dirty="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dirty="0">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3041393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831850" y="1709738"/>
            <a:ext cx="10515600" cy="2852737"/>
          </a:xfrm>
        </p:spPr>
        <p:txBody>
          <a:bodyPr anchor="b"/>
          <a:lstStyle>
            <a:lvl1pPr>
              <a:defRPr sz="4774"/>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831850" y="4589464"/>
            <a:ext cx="10515600" cy="1500187"/>
          </a:xfrm>
        </p:spPr>
        <p:txBody>
          <a:bodyPr/>
          <a:lstStyle>
            <a:lvl1pPr marL="0" indent="0">
              <a:buNone/>
              <a:defRPr sz="1910">
                <a:solidFill>
                  <a:schemeClr val="bg1"/>
                </a:solidFill>
              </a:defRPr>
            </a:lvl1pPr>
            <a:lvl2pPr marL="363755" indent="0">
              <a:buNone/>
              <a:defRPr sz="1591">
                <a:solidFill>
                  <a:schemeClr val="tx1">
                    <a:tint val="75000"/>
                  </a:schemeClr>
                </a:solidFill>
              </a:defRPr>
            </a:lvl2pPr>
            <a:lvl3pPr marL="727510" indent="0">
              <a:buNone/>
              <a:defRPr sz="1432">
                <a:solidFill>
                  <a:schemeClr val="tx1">
                    <a:tint val="75000"/>
                  </a:schemeClr>
                </a:solidFill>
              </a:defRPr>
            </a:lvl3pPr>
            <a:lvl4pPr marL="1091265" indent="0">
              <a:buNone/>
              <a:defRPr sz="1273">
                <a:solidFill>
                  <a:schemeClr val="tx1">
                    <a:tint val="75000"/>
                  </a:schemeClr>
                </a:solidFill>
              </a:defRPr>
            </a:lvl4pPr>
            <a:lvl5pPr marL="1455020" indent="0">
              <a:buNone/>
              <a:defRPr sz="1273">
                <a:solidFill>
                  <a:schemeClr val="tx1">
                    <a:tint val="75000"/>
                  </a:schemeClr>
                </a:solidFill>
              </a:defRPr>
            </a:lvl5pPr>
            <a:lvl6pPr marL="1818775" indent="0">
              <a:buNone/>
              <a:defRPr sz="1273">
                <a:solidFill>
                  <a:schemeClr val="tx1">
                    <a:tint val="75000"/>
                  </a:schemeClr>
                </a:solidFill>
              </a:defRPr>
            </a:lvl6pPr>
            <a:lvl7pPr marL="2182529" indent="0">
              <a:buNone/>
              <a:defRPr sz="1273">
                <a:solidFill>
                  <a:schemeClr val="tx1">
                    <a:tint val="75000"/>
                  </a:schemeClr>
                </a:solidFill>
              </a:defRPr>
            </a:lvl7pPr>
            <a:lvl8pPr marL="2546285" indent="0">
              <a:buNone/>
              <a:defRPr sz="1273">
                <a:solidFill>
                  <a:schemeClr val="tx1">
                    <a:tint val="75000"/>
                  </a:schemeClr>
                </a:solidFill>
              </a:defRPr>
            </a:lvl8pPr>
            <a:lvl9pPr marL="2910039" indent="0">
              <a:buNone/>
              <a:defRPr sz="12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91BA4395-BF98-424F-B54D-9D1A825C7BDE}" type="datetime1">
              <a:rPr lang="en-AU" smtClean="0"/>
              <a:t>1/01/2024</a:t>
            </a:fld>
            <a:endParaRPr lang="en-AU" dirty="0"/>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r>
              <a:rPr lang="en-AU" dirty="0"/>
              <a:t>Ask your questions at www.Sli.do #AEMO</a:t>
            </a:r>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dirty="0"/>
          </a:p>
        </p:txBody>
      </p:sp>
      <p:pic>
        <p:nvPicPr>
          <p:cNvPr id="7" name="Picture 6">
            <a:extLst>
              <a:ext uri="{FF2B5EF4-FFF2-40B4-BE49-F238E27FC236}">
                <a16:creationId xmlns:a16="http://schemas.microsoft.com/office/drawing/2014/main" id="{EE399150-2915-4920-A24D-8FAED5E18E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528" y="6218316"/>
            <a:ext cx="1736068" cy="454963"/>
          </a:xfrm>
          <a:prstGeom prst="rect">
            <a:avLst/>
          </a:prstGeom>
        </p:spPr>
      </p:pic>
    </p:spTree>
    <p:extLst>
      <p:ext uri="{BB962C8B-B14F-4D97-AF65-F5344CB8AC3E}">
        <p14:creationId xmlns:p14="http://schemas.microsoft.com/office/powerpoint/2010/main" val="14131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475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481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61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C9E083F4-CDEF-4661-B557-5227EB774C29}" type="datetime1">
              <a:rPr lang="en-AU" smtClean="0"/>
              <a:t>1/01/2024</a:t>
            </a:fld>
            <a:endParaRPr lang="en-US" dirty="0"/>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90361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48DEDDFD-6FA3-4CD9-B184-020FE91A6AC5}" type="datetime1">
              <a:rPr lang="en-AU" smtClean="0"/>
              <a:t>1/01/2024</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1635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2571D25B-2DB1-4625-AA96-AEECBBF0FA4C}" type="datetime1">
              <a:rPr lang="en-AU" smtClean="0"/>
              <a:t>1/01/2024</a:t>
            </a:fld>
            <a:endParaRPr lang="en-US" dirty="0"/>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r>
              <a:rPr lang="en-AU" dirty="0"/>
              <a:t>Ask your questions at www.Sli.do #AEMO</a:t>
            </a:r>
            <a:endParaRPr lang="en-US" dirty="0"/>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0828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24D1D2E4-EB63-4483-95D0-26510E83FEB7}" type="datetime1">
              <a:rPr lang="en-AU" smtClean="0"/>
              <a:t>1/01/2024</a:t>
            </a:fld>
            <a:endParaRPr lang="en-US" dirty="0"/>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r>
              <a:rPr lang="en-AU" dirty="0"/>
              <a:t>Ask your questions at www.Sli.do #AEMO</a:t>
            </a:r>
            <a:endParaRPr lang="en-US" dirty="0"/>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5510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C23AE02F-DB08-4930-8C23-65B5A4500DF0}" type="datetime1">
              <a:rPr lang="en-AU" smtClean="0"/>
              <a:t>1/01/2024</a:t>
            </a:fld>
            <a:endParaRPr lang="en-US" dirty="0"/>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r>
              <a:rPr lang="en-AU" dirty="0"/>
              <a:t>Ask your questions at www.Sli.do #AEMO</a:t>
            </a:r>
            <a:endParaRPr lang="en-US" dirty="0"/>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231895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5459317F-71C0-4D9E-A66B-55E89A9EF97C}" type="datetime1">
              <a:rPr lang="en-AU" smtClean="0"/>
              <a:t>1/01/2024</a:t>
            </a:fld>
            <a:endParaRPr lang="en-US" dirty="0"/>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dirty="0"/>
          </a:p>
        </p:txBody>
      </p:sp>
    </p:spTree>
    <p:extLst>
      <p:ext uri="{BB962C8B-B14F-4D97-AF65-F5344CB8AC3E}">
        <p14:creationId xmlns:p14="http://schemas.microsoft.com/office/powerpoint/2010/main" val="3850365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AVP_RIT-T@aemo.com.a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aemo.com.au/-/media/files/initiatives/metropolitan-melbourne-voltage-management-rit/metropolitan-melbourne-voltage-management-rit-t---pscr.pdf?la=e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6F07-DEAF-AF07-440C-B97ED7234C57}"/>
              </a:ext>
            </a:extLst>
          </p:cNvPr>
          <p:cNvSpPr>
            <a:spLocks noGrp="1"/>
          </p:cNvSpPr>
          <p:nvPr>
            <p:ph type="ctrTitle"/>
          </p:nvPr>
        </p:nvSpPr>
        <p:spPr>
          <a:xfrm>
            <a:off x="724932" y="675032"/>
            <a:ext cx="7241058" cy="3031524"/>
          </a:xfrm>
        </p:spPr>
        <p:txBody>
          <a:bodyPr/>
          <a:lstStyle/>
          <a:p>
            <a:r>
              <a:rPr lang="en-AU" dirty="0"/>
              <a:t>Metropolitan Melbourne Voltage Management RIT-T</a:t>
            </a:r>
          </a:p>
        </p:txBody>
      </p:sp>
      <p:sp>
        <p:nvSpPr>
          <p:cNvPr id="3" name="Subtitle 2">
            <a:extLst>
              <a:ext uri="{FF2B5EF4-FFF2-40B4-BE49-F238E27FC236}">
                <a16:creationId xmlns:a16="http://schemas.microsoft.com/office/drawing/2014/main" id="{7132E0F4-4E67-D1B8-C639-43CF0695C185}"/>
              </a:ext>
            </a:extLst>
          </p:cNvPr>
          <p:cNvSpPr>
            <a:spLocks noGrp="1"/>
          </p:cNvSpPr>
          <p:nvPr>
            <p:ph type="subTitle" idx="1"/>
          </p:nvPr>
        </p:nvSpPr>
        <p:spPr/>
        <p:txBody>
          <a:bodyPr vert="horz" lIns="91440" tIns="45720" rIns="91440" bIns="45720" rtlCol="0" anchor="t">
            <a:normAutofit/>
          </a:bodyPr>
          <a:lstStyle/>
          <a:p>
            <a:r>
              <a:rPr lang="en-AU" dirty="0"/>
              <a:t>Project Specification Consultation Report Webinar</a:t>
            </a:r>
          </a:p>
          <a:p>
            <a:r>
              <a:rPr lang="en-AU" dirty="0">
                <a:latin typeface="Century Gothic"/>
              </a:rPr>
              <a:t>December 2023</a:t>
            </a:r>
          </a:p>
        </p:txBody>
      </p:sp>
    </p:spTree>
    <p:extLst>
      <p:ext uri="{BB962C8B-B14F-4D97-AF65-F5344CB8AC3E}">
        <p14:creationId xmlns:p14="http://schemas.microsoft.com/office/powerpoint/2010/main" val="382813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2A0E-CA46-93EF-E8CB-5FDD9C186ACB}"/>
              </a:ext>
            </a:extLst>
          </p:cNvPr>
          <p:cNvSpPr>
            <a:spLocks noGrp="1"/>
          </p:cNvSpPr>
          <p:nvPr>
            <p:ph type="title"/>
          </p:nvPr>
        </p:nvSpPr>
        <p:spPr/>
        <p:txBody>
          <a:bodyPr>
            <a:normAutofit fontScale="90000"/>
          </a:bodyPr>
          <a:lstStyle/>
          <a:p>
            <a:r>
              <a:rPr lang="en-US" dirty="0">
                <a:latin typeface="Century Gothic"/>
              </a:rPr>
              <a:t>Indicative network reactive compensation solutions to meet the identified need</a:t>
            </a:r>
            <a:endParaRPr lang="en-US" dirty="0"/>
          </a:p>
        </p:txBody>
      </p:sp>
      <p:sp>
        <p:nvSpPr>
          <p:cNvPr id="5" name="Footer Placeholder 4">
            <a:extLst>
              <a:ext uri="{FF2B5EF4-FFF2-40B4-BE49-F238E27FC236}">
                <a16:creationId xmlns:a16="http://schemas.microsoft.com/office/drawing/2014/main" id="{9D556621-2892-389A-DA8E-531ACF094C7C}"/>
              </a:ext>
            </a:extLst>
          </p:cNvPr>
          <p:cNvSpPr>
            <a:spLocks noGrp="1"/>
          </p:cNvSpPr>
          <p:nvPr>
            <p:ph type="ftr" sz="quarter" idx="11"/>
          </p:nvPr>
        </p:nvSpPr>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22DFC49C-CBE4-4760-A670-99A7CB419906}"/>
              </a:ext>
            </a:extLst>
          </p:cNvPr>
          <p:cNvSpPr>
            <a:spLocks noGrp="1"/>
          </p:cNvSpPr>
          <p:nvPr>
            <p:ph type="sldNum" sz="quarter" idx="12"/>
          </p:nvPr>
        </p:nvSpPr>
        <p:spPr/>
        <p:txBody>
          <a:bodyPr/>
          <a:lstStyle/>
          <a:p>
            <a:fld id="{713AB538-E724-0A46-AEB0-E520B1BBAFEE}" type="slidenum">
              <a:rPr lang="en-US" smtClean="0"/>
              <a:t>10</a:t>
            </a:fld>
            <a:endParaRPr lang="en-US" dirty="0"/>
          </a:p>
        </p:txBody>
      </p:sp>
      <p:graphicFrame>
        <p:nvGraphicFramePr>
          <p:cNvPr id="9" name="Table 8">
            <a:extLst>
              <a:ext uri="{FF2B5EF4-FFF2-40B4-BE49-F238E27FC236}">
                <a16:creationId xmlns:a16="http://schemas.microsoft.com/office/drawing/2014/main" id="{D1BCEF90-033C-4B5E-E4F5-C7153C2F29B8}"/>
              </a:ext>
            </a:extLst>
          </p:cNvPr>
          <p:cNvGraphicFramePr>
            <a:graphicFrameLocks noGrp="1"/>
          </p:cNvGraphicFramePr>
          <p:nvPr>
            <p:extLst>
              <p:ext uri="{D42A27DB-BD31-4B8C-83A1-F6EECF244321}">
                <p14:modId xmlns:p14="http://schemas.microsoft.com/office/powerpoint/2010/main" val="966879932"/>
              </p:ext>
            </p:extLst>
          </p:nvPr>
        </p:nvGraphicFramePr>
        <p:xfrm>
          <a:off x="546846" y="1452281"/>
          <a:ext cx="7758814" cy="4338316"/>
        </p:xfrm>
        <a:graphic>
          <a:graphicData uri="http://schemas.openxmlformats.org/drawingml/2006/table">
            <a:tbl>
              <a:tblPr firstRow="1" bandRow="1">
                <a:tableStyleId>{5C22544A-7EE6-4342-B048-85BDC9FD1C3A}</a:tableStyleId>
              </a:tblPr>
              <a:tblGrid>
                <a:gridCol w="1013011">
                  <a:extLst>
                    <a:ext uri="{9D8B030D-6E8A-4147-A177-3AD203B41FA5}">
                      <a16:colId xmlns:a16="http://schemas.microsoft.com/office/drawing/2014/main" val="2696630065"/>
                    </a:ext>
                  </a:extLst>
                </a:gridCol>
                <a:gridCol w="1308843">
                  <a:extLst>
                    <a:ext uri="{9D8B030D-6E8A-4147-A177-3AD203B41FA5}">
                      <a16:colId xmlns:a16="http://schemas.microsoft.com/office/drawing/2014/main" val="3391915532"/>
                    </a:ext>
                  </a:extLst>
                </a:gridCol>
                <a:gridCol w="1044261">
                  <a:extLst>
                    <a:ext uri="{9D8B030D-6E8A-4147-A177-3AD203B41FA5}">
                      <a16:colId xmlns:a16="http://schemas.microsoft.com/office/drawing/2014/main" val="3461027666"/>
                    </a:ext>
                  </a:extLst>
                </a:gridCol>
                <a:gridCol w="717175">
                  <a:extLst>
                    <a:ext uri="{9D8B030D-6E8A-4147-A177-3AD203B41FA5}">
                      <a16:colId xmlns:a16="http://schemas.microsoft.com/office/drawing/2014/main" val="3343248185"/>
                    </a:ext>
                  </a:extLst>
                </a:gridCol>
                <a:gridCol w="717175">
                  <a:extLst>
                    <a:ext uri="{9D8B030D-6E8A-4147-A177-3AD203B41FA5}">
                      <a16:colId xmlns:a16="http://schemas.microsoft.com/office/drawing/2014/main" val="84075607"/>
                    </a:ext>
                  </a:extLst>
                </a:gridCol>
                <a:gridCol w="735105">
                  <a:extLst>
                    <a:ext uri="{9D8B030D-6E8A-4147-A177-3AD203B41FA5}">
                      <a16:colId xmlns:a16="http://schemas.microsoft.com/office/drawing/2014/main" val="673641370"/>
                    </a:ext>
                  </a:extLst>
                </a:gridCol>
                <a:gridCol w="726140">
                  <a:extLst>
                    <a:ext uri="{9D8B030D-6E8A-4147-A177-3AD203B41FA5}">
                      <a16:colId xmlns:a16="http://schemas.microsoft.com/office/drawing/2014/main" val="1167607071"/>
                    </a:ext>
                  </a:extLst>
                </a:gridCol>
                <a:gridCol w="735105">
                  <a:extLst>
                    <a:ext uri="{9D8B030D-6E8A-4147-A177-3AD203B41FA5}">
                      <a16:colId xmlns:a16="http://schemas.microsoft.com/office/drawing/2014/main" val="334860811"/>
                    </a:ext>
                  </a:extLst>
                </a:gridCol>
                <a:gridCol w="761999">
                  <a:extLst>
                    <a:ext uri="{9D8B030D-6E8A-4147-A177-3AD203B41FA5}">
                      <a16:colId xmlns:a16="http://schemas.microsoft.com/office/drawing/2014/main" val="1945825792"/>
                    </a:ext>
                  </a:extLst>
                </a:gridCol>
              </a:tblGrid>
              <a:tr h="370840">
                <a:tc rowSpan="2">
                  <a:txBody>
                    <a:bodyPr/>
                    <a:lstStyle/>
                    <a:p>
                      <a:endParaRPr lang="en-US" dirty="0"/>
                    </a:p>
                  </a:txBody>
                  <a:tcPr/>
                </a:tc>
                <a:tc rowSpan="2">
                  <a:txBody>
                    <a:bodyPr/>
                    <a:lstStyle/>
                    <a:p>
                      <a:r>
                        <a:rPr lang="en-US" sz="1200" dirty="0"/>
                        <a:t>Need location</a:t>
                      </a:r>
                    </a:p>
                  </a:txBody>
                  <a:tcPr/>
                </a:tc>
                <a:tc rowSpan="2">
                  <a:txBody>
                    <a:bodyPr/>
                    <a:lstStyle/>
                    <a:p>
                      <a:r>
                        <a:rPr lang="en-US" sz="1200" dirty="0"/>
                        <a:t>Technology type</a:t>
                      </a:r>
                    </a:p>
                  </a:txBody>
                  <a:tcPr/>
                </a:tc>
                <a:tc gridSpan="6">
                  <a:txBody>
                    <a:bodyPr/>
                    <a:lstStyle/>
                    <a:p>
                      <a:pPr algn="ctr"/>
                      <a:r>
                        <a:rPr lang="en-US" sz="1200" dirty="0"/>
                        <a:t>Indicative MVAr support required</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1920533"/>
                  </a:ext>
                </a:extLst>
              </a:tr>
              <a:tr h="3708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buNone/>
                      </a:pPr>
                      <a:r>
                        <a:rPr lang="en-US" sz="1200" b="1" dirty="0">
                          <a:solidFill>
                            <a:schemeClr val="bg1"/>
                          </a:solidFill>
                        </a:rPr>
                        <a:t>2023-24</a:t>
                      </a:r>
                    </a:p>
                  </a:txBody>
                  <a:tcPr>
                    <a:solidFill>
                      <a:schemeClr val="accent2"/>
                    </a:solidFill>
                  </a:tcPr>
                </a:tc>
                <a:tc>
                  <a:txBody>
                    <a:bodyPr/>
                    <a:lstStyle/>
                    <a:p>
                      <a:pPr lvl="0">
                        <a:buNone/>
                      </a:pPr>
                      <a:r>
                        <a:rPr lang="en-US" sz="1200" b="1" dirty="0">
                          <a:solidFill>
                            <a:schemeClr val="bg1"/>
                          </a:solidFill>
                        </a:rPr>
                        <a:t>2024-25</a:t>
                      </a:r>
                    </a:p>
                  </a:txBody>
                  <a:tcPr>
                    <a:solidFill>
                      <a:schemeClr val="accent2"/>
                    </a:solidFill>
                  </a:tcPr>
                </a:tc>
                <a:tc>
                  <a:txBody>
                    <a:bodyPr/>
                    <a:lstStyle/>
                    <a:p>
                      <a:pPr lvl="0">
                        <a:buNone/>
                      </a:pPr>
                      <a:r>
                        <a:rPr lang="en-US" sz="1200" b="1" dirty="0">
                          <a:solidFill>
                            <a:schemeClr val="bg1"/>
                          </a:solidFill>
                        </a:rPr>
                        <a:t>2025-26</a:t>
                      </a:r>
                    </a:p>
                  </a:txBody>
                  <a:tcPr>
                    <a:solidFill>
                      <a:schemeClr val="accent2"/>
                    </a:solidFill>
                  </a:tcPr>
                </a:tc>
                <a:tc>
                  <a:txBody>
                    <a:bodyPr/>
                    <a:lstStyle/>
                    <a:p>
                      <a:pPr lvl="0">
                        <a:buNone/>
                      </a:pPr>
                      <a:r>
                        <a:rPr lang="en-US" sz="1200" b="1" dirty="0">
                          <a:solidFill>
                            <a:schemeClr val="bg1"/>
                          </a:solidFill>
                        </a:rPr>
                        <a:t>2026-27</a:t>
                      </a:r>
                    </a:p>
                  </a:txBody>
                  <a:tcPr>
                    <a:solidFill>
                      <a:schemeClr val="accent2"/>
                    </a:solidFill>
                  </a:tcPr>
                </a:tc>
                <a:tc>
                  <a:txBody>
                    <a:bodyPr/>
                    <a:lstStyle/>
                    <a:p>
                      <a:pPr lvl="0">
                        <a:buNone/>
                      </a:pPr>
                      <a:r>
                        <a:rPr lang="en-US" sz="1200" b="1" dirty="0">
                          <a:solidFill>
                            <a:schemeClr val="bg1"/>
                          </a:solidFill>
                        </a:rPr>
                        <a:t>2027-28</a:t>
                      </a:r>
                    </a:p>
                  </a:txBody>
                  <a:tcPr>
                    <a:solidFill>
                      <a:schemeClr val="accent2"/>
                    </a:solidFill>
                  </a:tcPr>
                </a:tc>
                <a:tc>
                  <a:txBody>
                    <a:bodyPr/>
                    <a:lstStyle/>
                    <a:p>
                      <a:pPr lvl="0">
                        <a:buNone/>
                      </a:pPr>
                      <a:r>
                        <a:rPr lang="en-US" sz="1200" b="1" dirty="0">
                          <a:solidFill>
                            <a:schemeClr val="bg1"/>
                          </a:solidFill>
                        </a:rPr>
                        <a:t>2032-33</a:t>
                      </a:r>
                    </a:p>
                  </a:txBody>
                  <a:tcPr>
                    <a:solidFill>
                      <a:schemeClr val="accent2"/>
                    </a:solidFill>
                  </a:tcPr>
                </a:tc>
                <a:extLst>
                  <a:ext uri="{0D108BD9-81ED-4DB2-BD59-A6C34878D82A}">
                    <a16:rowId xmlns:a16="http://schemas.microsoft.com/office/drawing/2014/main" val="1445832926"/>
                  </a:ext>
                </a:extLst>
              </a:tr>
              <a:tr h="370840">
                <a:tc rowSpan="3">
                  <a:txBody>
                    <a:bodyPr/>
                    <a:lstStyle/>
                    <a:p>
                      <a:r>
                        <a:rPr lang="en-US" sz="1200" b="1" dirty="0"/>
                        <a:t>Combination 1</a:t>
                      </a:r>
                    </a:p>
                  </a:txBody>
                  <a:tcPr>
                    <a:solidFill>
                      <a:schemeClr val="accent2">
                        <a:lumMod val="20000"/>
                        <a:lumOff val="80000"/>
                      </a:schemeClr>
                    </a:solidFill>
                  </a:tcPr>
                </a:tc>
                <a:tc>
                  <a:txBody>
                    <a:bodyPr/>
                    <a:lstStyle/>
                    <a:p>
                      <a:r>
                        <a:rPr lang="en-US" sz="1200" dirty="0"/>
                        <a:t>Deer Park 220 kV</a:t>
                      </a:r>
                    </a:p>
                  </a:txBody>
                  <a:tcPr/>
                </a:tc>
                <a:tc>
                  <a:txBody>
                    <a:bodyPr/>
                    <a:lstStyle/>
                    <a:p>
                      <a:r>
                        <a:rPr lang="en-US" sz="1200" dirty="0"/>
                        <a:t>Capacitor</a:t>
                      </a:r>
                    </a:p>
                  </a:txBody>
                  <a:tcPr/>
                </a:tc>
                <a:tc>
                  <a:txBody>
                    <a:bodyPr/>
                    <a:lstStyle/>
                    <a:p>
                      <a:r>
                        <a:rPr lang="en-US" sz="1200" dirty="0"/>
                        <a:t>+100</a:t>
                      </a:r>
                    </a:p>
                  </a:txBody>
                  <a:tcPr/>
                </a:tc>
                <a:tc>
                  <a:txBody>
                    <a:bodyPr/>
                    <a:lstStyle/>
                    <a:p>
                      <a:r>
                        <a:rPr lang="en-US" sz="1200" dirty="0"/>
                        <a:t>+100</a:t>
                      </a:r>
                    </a:p>
                  </a:txBody>
                  <a:tcPr/>
                </a:tc>
                <a:tc>
                  <a:txBody>
                    <a:bodyPr/>
                    <a:lstStyle/>
                    <a:p>
                      <a:r>
                        <a:rPr lang="en-US" sz="1200" dirty="0"/>
                        <a:t>+100</a:t>
                      </a:r>
                    </a:p>
                  </a:txBody>
                  <a:tcPr/>
                </a:tc>
                <a:tc>
                  <a:txBody>
                    <a:bodyPr/>
                    <a:lstStyle/>
                    <a:p>
                      <a:r>
                        <a:rPr lang="en-US" sz="1200" dirty="0"/>
                        <a:t>+150</a:t>
                      </a:r>
                    </a:p>
                  </a:txBody>
                  <a:tcPr/>
                </a:tc>
                <a:tc>
                  <a:txBody>
                    <a:bodyPr/>
                    <a:lstStyle/>
                    <a:p>
                      <a:r>
                        <a:rPr lang="en-US" sz="1200" dirty="0"/>
                        <a:t>+150</a:t>
                      </a:r>
                    </a:p>
                  </a:txBody>
                  <a:tcPr/>
                </a:tc>
                <a:tc>
                  <a:txBody>
                    <a:bodyPr/>
                    <a:lstStyle/>
                    <a:p>
                      <a:r>
                        <a:rPr lang="en-US" sz="1200" dirty="0"/>
                        <a:t>+200</a:t>
                      </a:r>
                    </a:p>
                  </a:txBody>
                  <a:tcPr/>
                </a:tc>
                <a:extLst>
                  <a:ext uri="{0D108BD9-81ED-4DB2-BD59-A6C34878D82A}">
                    <a16:rowId xmlns:a16="http://schemas.microsoft.com/office/drawing/2014/main" val="2032942059"/>
                  </a:ext>
                </a:extLst>
              </a:tr>
              <a:tr h="370840">
                <a:tc vMerge="1">
                  <a:txBody>
                    <a:bodyPr/>
                    <a:lstStyle/>
                    <a:p>
                      <a:endParaRPr lang="en-US"/>
                    </a:p>
                  </a:txBody>
                  <a:tcPr/>
                </a:tc>
                <a:tc>
                  <a:txBody>
                    <a:bodyPr/>
                    <a:lstStyle/>
                    <a:p>
                      <a:r>
                        <a:rPr lang="en-US" sz="1200" dirty="0"/>
                        <a:t>Tyabb 220 kV</a:t>
                      </a:r>
                    </a:p>
                  </a:txBody>
                  <a:tcPr/>
                </a:tc>
                <a:tc>
                  <a:txBody>
                    <a:bodyPr/>
                    <a:lstStyle/>
                    <a:p>
                      <a:r>
                        <a:rPr lang="en-US" sz="1200" dirty="0"/>
                        <a:t>Capacitor</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+150</a:t>
                      </a:r>
                    </a:p>
                  </a:txBody>
                  <a:tcPr/>
                </a:tc>
                <a:extLst>
                  <a:ext uri="{0D108BD9-81ED-4DB2-BD59-A6C34878D82A}">
                    <a16:rowId xmlns:a16="http://schemas.microsoft.com/office/drawing/2014/main" val="4052871391"/>
                  </a:ext>
                </a:extLst>
              </a:tr>
              <a:tr h="370839">
                <a:tc vMerge="1">
                  <a:txBody>
                    <a:bodyPr/>
                    <a:lstStyle/>
                    <a:p>
                      <a:endParaRPr lang="en-US"/>
                    </a:p>
                  </a:txBody>
                  <a:tcPr/>
                </a:tc>
                <a:tc>
                  <a:txBody>
                    <a:bodyPr/>
                    <a:lstStyle/>
                    <a:p>
                      <a:r>
                        <a:rPr lang="en-US" sz="1200" dirty="0"/>
                        <a:t>Keilor 500 kV</a:t>
                      </a:r>
                    </a:p>
                  </a:txBody>
                  <a:tcPr/>
                </a:tc>
                <a:tc>
                  <a:txBody>
                    <a:bodyPr/>
                    <a:lstStyle/>
                    <a:p>
                      <a:r>
                        <a:rPr lang="en-US" sz="1200" dirty="0"/>
                        <a:t>Reactor</a:t>
                      </a:r>
                    </a:p>
                  </a:txBody>
                  <a:tcPr/>
                </a:tc>
                <a:tc>
                  <a:txBody>
                    <a:bodyPr/>
                    <a:lstStyle/>
                    <a:p>
                      <a:r>
                        <a:rPr lang="en-US" sz="1200" dirty="0"/>
                        <a:t>-</a:t>
                      </a:r>
                    </a:p>
                  </a:txBody>
                  <a:tcPr/>
                </a:tc>
                <a:tc>
                  <a:txBody>
                    <a:bodyPr/>
                    <a:lstStyle/>
                    <a:p>
                      <a:r>
                        <a:rPr lang="en-US" sz="1200" dirty="0"/>
                        <a:t>-150</a:t>
                      </a:r>
                    </a:p>
                  </a:txBody>
                  <a:tcPr/>
                </a:tc>
                <a:tc>
                  <a:txBody>
                    <a:bodyPr/>
                    <a:lstStyle/>
                    <a:p>
                      <a:r>
                        <a:rPr lang="en-US" sz="1200" dirty="0"/>
                        <a:t>-300</a:t>
                      </a:r>
                    </a:p>
                  </a:txBody>
                  <a:tcPr/>
                </a:tc>
                <a:tc>
                  <a:txBody>
                    <a:bodyPr/>
                    <a:lstStyle/>
                    <a:p>
                      <a:r>
                        <a:rPr lang="en-US" sz="1200" dirty="0"/>
                        <a:t>-500</a:t>
                      </a:r>
                    </a:p>
                  </a:txBody>
                  <a:tcPr/>
                </a:tc>
                <a:tc>
                  <a:txBody>
                    <a:bodyPr/>
                    <a:lstStyle/>
                    <a:p>
                      <a:r>
                        <a:rPr lang="en-US" sz="1200" dirty="0"/>
                        <a:t>-350</a:t>
                      </a:r>
                    </a:p>
                  </a:txBody>
                  <a:tcPr/>
                </a:tc>
                <a:tc>
                  <a:txBody>
                    <a:bodyPr/>
                    <a:lstStyle/>
                    <a:p>
                      <a:r>
                        <a:rPr lang="en-US" sz="1200" dirty="0"/>
                        <a:t>-750</a:t>
                      </a:r>
                    </a:p>
                  </a:txBody>
                  <a:tcPr/>
                </a:tc>
                <a:extLst>
                  <a:ext uri="{0D108BD9-81ED-4DB2-BD59-A6C34878D82A}">
                    <a16:rowId xmlns:a16="http://schemas.microsoft.com/office/drawing/2014/main" val="2166541272"/>
                  </a:ext>
                </a:extLst>
              </a:tr>
              <a:tr h="370840">
                <a:tc rowSpan="3">
                  <a:txBody>
                    <a:bodyPr/>
                    <a:lstStyle/>
                    <a:p>
                      <a:r>
                        <a:rPr lang="en-US" sz="1200" b="1" dirty="0"/>
                        <a:t>Combination 2</a:t>
                      </a:r>
                    </a:p>
                  </a:txBody>
                  <a:tcPr>
                    <a:solidFill>
                      <a:schemeClr val="accent2">
                        <a:lumMod val="20000"/>
                        <a:lumOff val="80000"/>
                      </a:schemeClr>
                    </a:solidFill>
                  </a:tcPr>
                </a:tc>
                <a:tc>
                  <a:txBody>
                    <a:bodyPr/>
                    <a:lstStyle/>
                    <a:p>
                      <a:pPr lvl="0">
                        <a:buNone/>
                      </a:pPr>
                      <a:r>
                        <a:rPr lang="en-US" sz="1200" dirty="0"/>
                        <a:t>Deer Park 220 kV</a:t>
                      </a:r>
                    </a:p>
                  </a:txBody>
                  <a:tcPr/>
                </a:tc>
                <a:tc>
                  <a:txBody>
                    <a:bodyPr/>
                    <a:lstStyle/>
                    <a:p>
                      <a:r>
                        <a:rPr lang="en-US" sz="1200" dirty="0"/>
                        <a:t>Dynamic reactive plant</a:t>
                      </a:r>
                    </a:p>
                  </a:txBody>
                  <a:tcPr/>
                </a:tc>
                <a:tc>
                  <a:txBody>
                    <a:bodyPr/>
                    <a:lstStyle/>
                    <a:p>
                      <a:pPr lvl="0">
                        <a:buNone/>
                      </a:pPr>
                      <a:r>
                        <a:rPr lang="en-US" sz="1200" b="0" i="0" u="none" strike="noStrike" baseline="0"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±150</a:t>
                      </a:r>
                      <a:endParaRPr lang="en-US" sz="1200" dirty="0"/>
                    </a:p>
                  </a:txBody>
                  <a:tcPr/>
                </a:tc>
                <a:tc>
                  <a:txBody>
                    <a:bodyPr/>
                    <a:lstStyle/>
                    <a:p>
                      <a:pPr lvl="0">
                        <a:buNone/>
                      </a:pPr>
                      <a:r>
                        <a:rPr lang="en-US" sz="1200" b="0" i="0" u="none" strike="noStrike" noProof="0" dirty="0">
                          <a:solidFill>
                            <a:srgbClr val="424242"/>
                          </a:solidFill>
                          <a:latin typeface="Calibri"/>
                        </a:rPr>
                        <a:t>±150</a:t>
                      </a:r>
                      <a:endParaRPr lang="en-US" sz="1200" dirty="0"/>
                    </a:p>
                  </a:txBody>
                  <a:tcPr/>
                </a:tc>
                <a:tc>
                  <a:txBody>
                    <a:bodyPr/>
                    <a:lstStyle/>
                    <a:p>
                      <a:pPr lvl="0">
                        <a:buNone/>
                      </a:pPr>
                      <a:r>
                        <a:rPr lang="en-US" sz="1200" b="0" i="0" u="none" strike="noStrike" noProof="0" dirty="0">
                          <a:solidFill>
                            <a:srgbClr val="424242"/>
                          </a:solidFill>
                          <a:latin typeface="Calibri"/>
                        </a:rPr>
                        <a:t>±200</a:t>
                      </a:r>
                      <a:endParaRPr lang="en-US" sz="1200" dirty="0"/>
                    </a:p>
                  </a:txBody>
                  <a:tcPr/>
                </a:tc>
                <a:extLst>
                  <a:ext uri="{0D108BD9-81ED-4DB2-BD59-A6C34878D82A}">
                    <a16:rowId xmlns:a16="http://schemas.microsoft.com/office/drawing/2014/main" val="1508540622"/>
                  </a:ext>
                </a:extLst>
              </a:tr>
              <a:tr h="370840">
                <a:tc vMerge="1">
                  <a:txBody>
                    <a:bodyPr/>
                    <a:lstStyle/>
                    <a:p>
                      <a:endParaRPr lang="en-US"/>
                    </a:p>
                  </a:txBody>
                  <a:tcPr>
                    <a:solidFill>
                      <a:schemeClr val="accent2">
                        <a:lumMod val="20000"/>
                        <a:lumOff val="80000"/>
                      </a:schemeClr>
                    </a:solidFill>
                  </a:tcPr>
                </a:tc>
                <a:tc>
                  <a:txBody>
                    <a:bodyPr/>
                    <a:lstStyle/>
                    <a:p>
                      <a:pPr lvl="0">
                        <a:buNone/>
                      </a:pPr>
                      <a:r>
                        <a:rPr lang="en-US" sz="1200" dirty="0"/>
                        <a:t>Tyabb 220 kV</a:t>
                      </a:r>
                    </a:p>
                  </a:txBody>
                  <a:tcPr/>
                </a:tc>
                <a:tc>
                  <a:txBody>
                    <a:bodyPr/>
                    <a:lstStyle/>
                    <a:p>
                      <a:r>
                        <a:rPr lang="en-US" sz="1200" dirty="0"/>
                        <a:t>Capacitor</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+150</a:t>
                      </a:r>
                    </a:p>
                  </a:txBody>
                  <a:tcPr/>
                </a:tc>
                <a:extLst>
                  <a:ext uri="{0D108BD9-81ED-4DB2-BD59-A6C34878D82A}">
                    <a16:rowId xmlns:a16="http://schemas.microsoft.com/office/drawing/2014/main" val="740699354"/>
                  </a:ext>
                </a:extLst>
              </a:tr>
              <a:tr h="370840">
                <a:tc vMerge="1">
                  <a:txBody>
                    <a:bodyPr/>
                    <a:lstStyle/>
                    <a:p>
                      <a:endParaRPr lang="en-US"/>
                    </a:p>
                  </a:txBody>
                  <a:tcPr>
                    <a:solidFill>
                      <a:schemeClr val="accent2">
                        <a:lumMod val="20000"/>
                        <a:lumOff val="80000"/>
                      </a:schemeClr>
                    </a:solidFill>
                  </a:tcPr>
                </a:tc>
                <a:tc>
                  <a:txBody>
                    <a:bodyPr/>
                    <a:lstStyle/>
                    <a:p>
                      <a:pPr lvl="0">
                        <a:buNone/>
                      </a:pPr>
                      <a:r>
                        <a:rPr lang="en-US" sz="1200" dirty="0"/>
                        <a:t>Keilor 500 kV</a:t>
                      </a:r>
                    </a:p>
                  </a:txBody>
                  <a:tcPr/>
                </a:tc>
                <a:tc>
                  <a:txBody>
                    <a:bodyPr/>
                    <a:lstStyle/>
                    <a:p>
                      <a:r>
                        <a:rPr lang="en-US" sz="1200" dirty="0"/>
                        <a:t>Reactor</a:t>
                      </a:r>
                    </a:p>
                  </a:txBody>
                  <a:tcPr/>
                </a:tc>
                <a:tc>
                  <a:txBody>
                    <a:bodyPr/>
                    <a:lstStyle/>
                    <a:p>
                      <a:r>
                        <a:rPr lang="en-US" sz="1200" dirty="0"/>
                        <a:t>-</a:t>
                      </a:r>
                    </a:p>
                  </a:txBody>
                  <a:tcPr/>
                </a:tc>
                <a:tc>
                  <a:txBody>
                    <a:bodyPr/>
                    <a:lstStyle/>
                    <a:p>
                      <a:r>
                        <a:rPr lang="en-US" sz="1200" dirty="0"/>
                        <a:t>-100</a:t>
                      </a:r>
                    </a:p>
                  </a:txBody>
                  <a:tcPr/>
                </a:tc>
                <a:tc>
                  <a:txBody>
                    <a:bodyPr/>
                    <a:lstStyle/>
                    <a:p>
                      <a:r>
                        <a:rPr lang="en-US" sz="1200" dirty="0"/>
                        <a:t>-250</a:t>
                      </a:r>
                    </a:p>
                  </a:txBody>
                  <a:tcPr/>
                </a:tc>
                <a:tc>
                  <a:txBody>
                    <a:bodyPr/>
                    <a:lstStyle/>
                    <a:p>
                      <a:r>
                        <a:rPr lang="en-US" sz="1200" dirty="0"/>
                        <a:t>-400</a:t>
                      </a:r>
                    </a:p>
                  </a:txBody>
                  <a:tcPr/>
                </a:tc>
                <a:tc>
                  <a:txBody>
                    <a:bodyPr/>
                    <a:lstStyle/>
                    <a:p>
                      <a:r>
                        <a:rPr lang="en-US" sz="1200" dirty="0"/>
                        <a:t>-250</a:t>
                      </a:r>
                    </a:p>
                  </a:txBody>
                  <a:tcPr/>
                </a:tc>
                <a:tc>
                  <a:txBody>
                    <a:bodyPr/>
                    <a:lstStyle/>
                    <a:p>
                      <a:r>
                        <a:rPr lang="en-US" sz="1200" dirty="0"/>
                        <a:t>-650</a:t>
                      </a:r>
                    </a:p>
                  </a:txBody>
                  <a:tcPr/>
                </a:tc>
                <a:extLst>
                  <a:ext uri="{0D108BD9-81ED-4DB2-BD59-A6C34878D82A}">
                    <a16:rowId xmlns:a16="http://schemas.microsoft.com/office/drawing/2014/main" val="1536723635"/>
                  </a:ext>
                </a:extLst>
              </a:tr>
              <a:tr h="370839">
                <a:tc rowSpan="3">
                  <a:txBody>
                    <a:bodyPr/>
                    <a:lstStyle/>
                    <a:p>
                      <a:pPr lvl="0">
                        <a:buNone/>
                      </a:pPr>
                      <a:r>
                        <a:rPr lang="en-US" sz="1200" b="1" dirty="0"/>
                        <a:t>Combination 3</a:t>
                      </a:r>
                    </a:p>
                  </a:txBody>
                  <a:tcPr>
                    <a:solidFill>
                      <a:schemeClr val="accent2">
                        <a:lumMod val="20000"/>
                        <a:lumOff val="80000"/>
                      </a:schemeClr>
                    </a:solidFill>
                  </a:tcPr>
                </a:tc>
                <a:tc>
                  <a:txBody>
                    <a:bodyPr/>
                    <a:lstStyle/>
                    <a:p>
                      <a:pPr lvl="0">
                        <a:buNone/>
                      </a:pPr>
                      <a:r>
                        <a:rPr lang="en-US" sz="1200" dirty="0"/>
                        <a:t>Deer Park 220 kV</a:t>
                      </a:r>
                    </a:p>
                  </a:txBody>
                  <a:tcPr/>
                </a:tc>
                <a:tc>
                  <a:txBody>
                    <a:bodyPr/>
                    <a:lstStyle/>
                    <a:p>
                      <a:pPr lvl="0">
                        <a:buNone/>
                      </a:pPr>
                      <a:r>
                        <a:rPr lang="en-US" sz="1200" dirty="0"/>
                        <a:t>Dynamic reactive plant</a:t>
                      </a:r>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±150</a:t>
                      </a:r>
                      <a:endParaRPr lang="en-US" sz="1200" dirty="0"/>
                    </a:p>
                  </a:txBody>
                  <a:tcPr/>
                </a:tc>
                <a:tc>
                  <a:txBody>
                    <a:bodyPr/>
                    <a:lstStyle/>
                    <a:p>
                      <a:pPr lvl="0">
                        <a:buNone/>
                      </a:pPr>
                      <a:r>
                        <a:rPr lang="en-US" sz="1200" b="0" i="0" u="none" strike="noStrike" noProof="0" dirty="0">
                          <a:solidFill>
                            <a:srgbClr val="424242"/>
                          </a:solidFill>
                          <a:latin typeface="Calibri"/>
                        </a:rPr>
                        <a:t>±200</a:t>
                      </a:r>
                      <a:endParaRPr lang="en-US" sz="1200" dirty="0"/>
                    </a:p>
                  </a:txBody>
                  <a:tcPr/>
                </a:tc>
                <a:extLst>
                  <a:ext uri="{0D108BD9-81ED-4DB2-BD59-A6C34878D82A}">
                    <a16:rowId xmlns:a16="http://schemas.microsoft.com/office/drawing/2014/main" val="848528473"/>
                  </a:ext>
                </a:extLst>
              </a:tr>
              <a:tr h="370838">
                <a:tc vMerge="1">
                  <a:txBody>
                    <a:bodyPr/>
                    <a:lstStyle/>
                    <a:p>
                      <a:endParaRPr lang="en-US"/>
                    </a:p>
                  </a:txBody>
                  <a:tcPr>
                    <a:solidFill>
                      <a:schemeClr val="accent2">
                        <a:lumMod val="20000"/>
                        <a:lumOff val="80000"/>
                      </a:schemeClr>
                    </a:solidFill>
                  </a:tcPr>
                </a:tc>
                <a:tc>
                  <a:txBody>
                    <a:bodyPr/>
                    <a:lstStyle/>
                    <a:p>
                      <a:pPr lvl="0">
                        <a:buNone/>
                      </a:pPr>
                      <a:r>
                        <a:rPr lang="en-US" sz="1200" dirty="0"/>
                        <a:t>Tyabb 220 kV</a:t>
                      </a:r>
                    </a:p>
                  </a:txBody>
                  <a:tcPr/>
                </a:tc>
                <a:tc>
                  <a:txBody>
                    <a:bodyPr/>
                    <a:lstStyle/>
                    <a:p>
                      <a:pPr lvl="0">
                        <a:buNone/>
                      </a:pPr>
                      <a:r>
                        <a:rPr lang="en-US" sz="1200" dirty="0"/>
                        <a:t>Capacitor</a:t>
                      </a:r>
                    </a:p>
                  </a:txBody>
                  <a:tcPr/>
                </a:tc>
                <a:tc>
                  <a:txBody>
                    <a:bodyPr/>
                    <a:lstStyle/>
                    <a:p>
                      <a:pPr lvl="0">
                        <a:buNone/>
                      </a:pPr>
                      <a:r>
                        <a:rPr lang="en-US" sz="1200" dirty="0"/>
                        <a:t>-</a:t>
                      </a:r>
                    </a:p>
                  </a:txBody>
                  <a:tcPr/>
                </a:tc>
                <a:tc>
                  <a:txBody>
                    <a:bodyPr/>
                    <a:lstStyle/>
                    <a:p>
                      <a:pPr lvl="0">
                        <a:buNone/>
                      </a:pPr>
                      <a:r>
                        <a:rPr lang="en-US" sz="1200" dirty="0"/>
                        <a:t>-</a:t>
                      </a:r>
                    </a:p>
                  </a:txBody>
                  <a:tcPr/>
                </a:tc>
                <a:tc>
                  <a:txBody>
                    <a:bodyPr/>
                    <a:lstStyle/>
                    <a:p>
                      <a:pPr lvl="0">
                        <a:buNone/>
                      </a:pPr>
                      <a:r>
                        <a:rPr lang="en-US" sz="1200" dirty="0"/>
                        <a:t>-</a:t>
                      </a:r>
                    </a:p>
                  </a:txBody>
                  <a:tcPr/>
                </a:tc>
                <a:tc>
                  <a:txBody>
                    <a:bodyPr/>
                    <a:lstStyle/>
                    <a:p>
                      <a:pPr lvl="0">
                        <a:buNone/>
                      </a:pPr>
                      <a:r>
                        <a:rPr lang="en-US" sz="1200" dirty="0"/>
                        <a:t>-</a:t>
                      </a:r>
                    </a:p>
                  </a:txBody>
                  <a:tcPr/>
                </a:tc>
                <a:tc>
                  <a:txBody>
                    <a:bodyPr/>
                    <a:lstStyle/>
                    <a:p>
                      <a:pPr lvl="0">
                        <a:buNone/>
                      </a:pPr>
                      <a:r>
                        <a:rPr lang="en-US" sz="1200" dirty="0"/>
                        <a:t>-</a:t>
                      </a:r>
                    </a:p>
                  </a:txBody>
                  <a:tcPr/>
                </a:tc>
                <a:tc>
                  <a:txBody>
                    <a:bodyPr/>
                    <a:lstStyle/>
                    <a:p>
                      <a:pPr lvl="0">
                        <a:buNone/>
                      </a:pPr>
                      <a:r>
                        <a:rPr lang="en-US" sz="1200" dirty="0"/>
                        <a:t>+100</a:t>
                      </a:r>
                    </a:p>
                  </a:txBody>
                  <a:tcPr/>
                </a:tc>
                <a:extLst>
                  <a:ext uri="{0D108BD9-81ED-4DB2-BD59-A6C34878D82A}">
                    <a16:rowId xmlns:a16="http://schemas.microsoft.com/office/drawing/2014/main" val="535684993"/>
                  </a:ext>
                </a:extLst>
              </a:tr>
              <a:tr h="370840">
                <a:tc vMerge="1">
                  <a:txBody>
                    <a:bodyPr/>
                    <a:lstStyle/>
                    <a:p>
                      <a:endParaRPr lang="en-US"/>
                    </a:p>
                  </a:txBody>
                  <a:tcPr>
                    <a:solidFill>
                      <a:schemeClr val="accent2">
                        <a:lumMod val="20000"/>
                        <a:lumOff val="80000"/>
                      </a:schemeClr>
                    </a:solidFill>
                  </a:tcPr>
                </a:tc>
                <a:tc>
                  <a:txBody>
                    <a:bodyPr/>
                    <a:lstStyle/>
                    <a:p>
                      <a:pPr lvl="0">
                        <a:buNone/>
                      </a:pPr>
                      <a:r>
                        <a:rPr lang="en-US" sz="1200" dirty="0"/>
                        <a:t>Keilor 500 kV</a:t>
                      </a:r>
                    </a:p>
                  </a:txBody>
                  <a:tcPr/>
                </a:tc>
                <a:tc>
                  <a:txBody>
                    <a:bodyPr/>
                    <a:lstStyle/>
                    <a:p>
                      <a:r>
                        <a:rPr lang="en-US" sz="1200" dirty="0"/>
                        <a:t>Dynamic reactive plant</a:t>
                      </a:r>
                    </a:p>
                  </a:txBody>
                  <a:tcPr/>
                </a:tc>
                <a:tc>
                  <a:txBody>
                    <a:bodyPr/>
                    <a:lstStyle/>
                    <a:p>
                      <a:r>
                        <a:rPr lang="en-US" sz="1200" dirty="0"/>
                        <a:t>-</a:t>
                      </a:r>
                    </a:p>
                  </a:txBody>
                  <a:tcPr/>
                </a:tc>
                <a:tc>
                  <a:txBody>
                    <a:bodyPr/>
                    <a:lstStyle/>
                    <a:p>
                      <a:pPr lvl="0">
                        <a:buNone/>
                      </a:pPr>
                      <a:r>
                        <a:rPr lang="en-US" sz="1200" b="0" i="0" u="none" strike="noStrike" noProof="0" dirty="0">
                          <a:solidFill>
                            <a:srgbClr val="424242"/>
                          </a:solidFill>
                          <a:latin typeface="Calibri"/>
                        </a:rPr>
                        <a:t>±100</a:t>
                      </a:r>
                      <a:endParaRPr lang="en-US" sz="1200" dirty="0"/>
                    </a:p>
                  </a:txBody>
                  <a:tcPr/>
                </a:tc>
                <a:tc>
                  <a:txBody>
                    <a:bodyPr/>
                    <a:lstStyle/>
                    <a:p>
                      <a:pPr lvl="0">
                        <a:buNone/>
                      </a:pPr>
                      <a:r>
                        <a:rPr lang="en-US" sz="1200" b="0" i="0" u="none" strike="noStrike" noProof="0" dirty="0">
                          <a:solidFill>
                            <a:srgbClr val="424242"/>
                          </a:solidFill>
                          <a:latin typeface="Calibri"/>
                        </a:rPr>
                        <a:t>±250</a:t>
                      </a:r>
                      <a:endParaRPr lang="en-US" sz="1200" dirty="0"/>
                    </a:p>
                  </a:txBody>
                  <a:tcPr/>
                </a:tc>
                <a:tc>
                  <a:txBody>
                    <a:bodyPr/>
                    <a:lstStyle/>
                    <a:p>
                      <a:pPr lvl="0">
                        <a:buNone/>
                      </a:pPr>
                      <a:r>
                        <a:rPr lang="en-US" sz="1200" b="0" i="0" u="none" strike="noStrike" noProof="0" dirty="0">
                          <a:solidFill>
                            <a:srgbClr val="424242"/>
                          </a:solidFill>
                          <a:latin typeface="Calibri"/>
                        </a:rPr>
                        <a:t>±400</a:t>
                      </a:r>
                      <a:endParaRPr lang="en-US" sz="1200" dirty="0"/>
                    </a:p>
                  </a:txBody>
                  <a:tcPr/>
                </a:tc>
                <a:tc>
                  <a:txBody>
                    <a:bodyPr/>
                    <a:lstStyle/>
                    <a:p>
                      <a:pPr lvl="0">
                        <a:buNone/>
                      </a:pPr>
                      <a:r>
                        <a:rPr lang="en-US" sz="1200" b="0" i="0" u="none" strike="noStrike" noProof="0" dirty="0">
                          <a:solidFill>
                            <a:srgbClr val="424242"/>
                          </a:solidFill>
                          <a:latin typeface="Calibri"/>
                        </a:rPr>
                        <a:t>±250</a:t>
                      </a:r>
                      <a:endParaRPr lang="en-US" sz="1200" dirty="0"/>
                    </a:p>
                  </a:txBody>
                  <a:tcPr/>
                </a:tc>
                <a:tc>
                  <a:txBody>
                    <a:bodyPr/>
                    <a:lstStyle/>
                    <a:p>
                      <a:pPr lvl="0">
                        <a:buNone/>
                      </a:pPr>
                      <a:r>
                        <a:rPr lang="en-US" sz="1200" b="0" i="0" u="none" strike="noStrike" noProof="0" dirty="0">
                          <a:solidFill>
                            <a:srgbClr val="424242"/>
                          </a:solidFill>
                          <a:latin typeface="Calibri"/>
                        </a:rPr>
                        <a:t>±650</a:t>
                      </a:r>
                      <a:endParaRPr lang="en-US" sz="1200" dirty="0"/>
                    </a:p>
                  </a:txBody>
                  <a:tcPr/>
                </a:tc>
                <a:extLst>
                  <a:ext uri="{0D108BD9-81ED-4DB2-BD59-A6C34878D82A}">
                    <a16:rowId xmlns:a16="http://schemas.microsoft.com/office/drawing/2014/main" val="2444019609"/>
                  </a:ext>
                </a:extLst>
              </a:tr>
            </a:tbl>
          </a:graphicData>
        </a:graphic>
      </p:graphicFrame>
      <p:sp>
        <p:nvSpPr>
          <p:cNvPr id="11" name="Text Placeholder 3">
            <a:extLst>
              <a:ext uri="{FF2B5EF4-FFF2-40B4-BE49-F238E27FC236}">
                <a16:creationId xmlns:a16="http://schemas.microsoft.com/office/drawing/2014/main" id="{7B2C9B22-1746-7B9B-8633-26EF5A03A680}"/>
              </a:ext>
            </a:extLst>
          </p:cNvPr>
          <p:cNvSpPr>
            <a:spLocks noGrp="1"/>
          </p:cNvSpPr>
          <p:nvPr>
            <p:ph type="body" sz="half" idx="2"/>
          </p:nvPr>
        </p:nvSpPr>
        <p:spPr>
          <a:xfrm>
            <a:off x="8376381" y="3164541"/>
            <a:ext cx="3161197" cy="2641695"/>
          </a:xfrm>
        </p:spPr>
        <p:txBody>
          <a:bodyPr vert="horz" lIns="91440" tIns="45720" rIns="91440" bIns="45720" rtlCol="0" anchor="t">
            <a:normAutofit/>
          </a:bodyPr>
          <a:lstStyle/>
          <a:p>
            <a:pPr marL="285750" indent="-285750">
              <a:buChar char="•"/>
            </a:pPr>
            <a:r>
              <a:rPr lang="en-US" dirty="0">
                <a:solidFill>
                  <a:srgbClr val="424242"/>
                </a:solidFill>
                <a:latin typeface="Arial Nova"/>
              </a:rPr>
              <a:t>These currently stand as the most effective locations for installing reactive compensation, based only on the technical ability to meet the need. </a:t>
            </a:r>
            <a:endParaRPr lang="en-US" dirty="0">
              <a:solidFill>
                <a:srgbClr val="424242"/>
              </a:solidFill>
            </a:endParaRPr>
          </a:p>
          <a:p>
            <a:pPr marL="285750" indent="-285750">
              <a:buChar char="•"/>
            </a:pPr>
            <a:r>
              <a:rPr lang="en-US" dirty="0">
                <a:solidFill>
                  <a:srgbClr val="424242"/>
                </a:solidFill>
                <a:latin typeface="Arial Nova"/>
              </a:rPr>
              <a:t>Different locations in the vicinity to these may come out as optimal based on other factors such as land and planning constraints. </a:t>
            </a:r>
            <a:endParaRPr lang="en-US" dirty="0">
              <a:solidFill>
                <a:srgbClr val="424242"/>
              </a:solidFill>
            </a:endParaRPr>
          </a:p>
        </p:txBody>
      </p:sp>
      <p:pic>
        <p:nvPicPr>
          <p:cNvPr id="12" name="Picture 11" descr="A close up of a message&#10;&#10;Description automatically generated">
            <a:extLst>
              <a:ext uri="{FF2B5EF4-FFF2-40B4-BE49-F238E27FC236}">
                <a16:creationId xmlns:a16="http://schemas.microsoft.com/office/drawing/2014/main" id="{2856C1D0-4168-D301-2499-25F924DCE935}"/>
              </a:ext>
            </a:extLst>
          </p:cNvPr>
          <p:cNvPicPr>
            <a:picLocks noChangeAspect="1"/>
          </p:cNvPicPr>
          <p:nvPr/>
        </p:nvPicPr>
        <p:blipFill>
          <a:blip r:embed="rId3"/>
          <a:stretch>
            <a:fillRect/>
          </a:stretch>
        </p:blipFill>
        <p:spPr>
          <a:xfrm>
            <a:off x="510988" y="5767194"/>
            <a:ext cx="8211670" cy="953448"/>
          </a:xfrm>
          <a:prstGeom prst="rect">
            <a:avLst/>
          </a:prstGeom>
        </p:spPr>
      </p:pic>
    </p:spTree>
    <p:extLst>
      <p:ext uri="{BB962C8B-B14F-4D97-AF65-F5344CB8AC3E}">
        <p14:creationId xmlns:p14="http://schemas.microsoft.com/office/powerpoint/2010/main" val="58951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BE9A-E899-B17E-968B-0ECB27C4CF43}"/>
              </a:ext>
            </a:extLst>
          </p:cNvPr>
          <p:cNvSpPr>
            <a:spLocks noGrp="1"/>
          </p:cNvSpPr>
          <p:nvPr>
            <p:ph type="title"/>
          </p:nvPr>
        </p:nvSpPr>
        <p:spPr/>
        <p:txBody>
          <a:bodyPr>
            <a:normAutofit fontScale="90000"/>
          </a:bodyPr>
          <a:lstStyle/>
          <a:p>
            <a:r>
              <a:rPr lang="en-US" dirty="0">
                <a:latin typeface="Century Gothic"/>
              </a:rPr>
              <a:t>Indicative non-network solutions to meet the identified need</a:t>
            </a:r>
            <a:endParaRPr lang="en-US" dirty="0"/>
          </a:p>
        </p:txBody>
      </p:sp>
      <p:sp>
        <p:nvSpPr>
          <p:cNvPr id="4" name="Text Placeholder 3">
            <a:extLst>
              <a:ext uri="{FF2B5EF4-FFF2-40B4-BE49-F238E27FC236}">
                <a16:creationId xmlns:a16="http://schemas.microsoft.com/office/drawing/2014/main" id="{3A3AB952-BA32-CB04-6A38-B7A4F11A32A4}"/>
              </a:ext>
            </a:extLst>
          </p:cNvPr>
          <p:cNvSpPr>
            <a:spLocks noGrp="1"/>
          </p:cNvSpPr>
          <p:nvPr>
            <p:ph type="body" sz="half" idx="2"/>
          </p:nvPr>
        </p:nvSpPr>
        <p:spPr>
          <a:xfrm>
            <a:off x="550192" y="1432251"/>
            <a:ext cx="6998090" cy="4093976"/>
          </a:xfrm>
        </p:spPr>
        <p:txBody>
          <a:bodyPr vert="horz" lIns="91440" tIns="45720" rIns="91440" bIns="45720" rtlCol="0" anchor="t">
            <a:normAutofit/>
          </a:bodyPr>
          <a:lstStyle/>
          <a:p>
            <a:pPr marL="285750" indent="-285750">
              <a:buChar char="•"/>
            </a:pPr>
            <a:r>
              <a:rPr lang="en-US" sz="1400" b="1" dirty="0">
                <a:latin typeface="Arial Nova"/>
              </a:rPr>
              <a:t>Demand response and decentralised storage: </a:t>
            </a:r>
          </a:p>
          <a:p>
            <a:pPr marL="285750" indent="-285750">
              <a:buChar char="•"/>
            </a:pPr>
            <a:endParaRPr lang="en-US" sz="1400" dirty="0">
              <a:latin typeface="Arial Nova"/>
            </a:endParaRPr>
          </a:p>
          <a:p>
            <a:pPr marL="285750" indent="-285750">
              <a:buChar char="•"/>
            </a:pPr>
            <a:endParaRPr lang="en-US" sz="1400" dirty="0">
              <a:latin typeface="Arial Nova"/>
            </a:endParaRPr>
          </a:p>
          <a:p>
            <a:pPr marL="285750" indent="-285750">
              <a:buChar char="•"/>
            </a:pPr>
            <a:endParaRPr lang="en-US" sz="1400" dirty="0">
              <a:latin typeface="Arial Nova"/>
            </a:endParaRPr>
          </a:p>
          <a:p>
            <a:pPr marL="285750" indent="-285750">
              <a:buChar char="•"/>
            </a:pPr>
            <a:endParaRPr lang="en-US" sz="1400" dirty="0">
              <a:latin typeface="Arial Nova"/>
            </a:endParaRPr>
          </a:p>
          <a:p>
            <a:pPr marL="285750" indent="-285750">
              <a:buChar char="•"/>
            </a:pPr>
            <a:endParaRPr lang="en-US" sz="1400" dirty="0">
              <a:latin typeface="Arial Nova"/>
            </a:endParaRPr>
          </a:p>
          <a:p>
            <a:endParaRPr lang="en-US" sz="1400" dirty="0">
              <a:latin typeface="Arial Nova"/>
            </a:endParaRPr>
          </a:p>
          <a:p>
            <a:pPr marL="285750" indent="-285750">
              <a:buChar char="•"/>
            </a:pPr>
            <a:r>
              <a:rPr lang="en-US" sz="1400" b="1" dirty="0">
                <a:latin typeface="Arial Nova"/>
              </a:rPr>
              <a:t>Additional reactive power support from grid-connected generators and BESSs, or distributed PV reactive power support: </a:t>
            </a:r>
            <a:endParaRPr lang="en-US" sz="1400" b="1" dirty="0"/>
          </a:p>
        </p:txBody>
      </p:sp>
      <p:sp>
        <p:nvSpPr>
          <p:cNvPr id="5" name="Footer Placeholder 4">
            <a:extLst>
              <a:ext uri="{FF2B5EF4-FFF2-40B4-BE49-F238E27FC236}">
                <a16:creationId xmlns:a16="http://schemas.microsoft.com/office/drawing/2014/main" id="{06B909FD-B0DE-375A-D33D-E30EC4224C7E}"/>
              </a:ext>
            </a:extLst>
          </p:cNvPr>
          <p:cNvSpPr>
            <a:spLocks noGrp="1"/>
          </p:cNvSpPr>
          <p:nvPr>
            <p:ph type="ftr" sz="quarter" idx="11"/>
          </p:nvPr>
        </p:nvSpPr>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2E5D1AA3-1423-7D7A-74AE-C37D5F98A7F6}"/>
              </a:ext>
            </a:extLst>
          </p:cNvPr>
          <p:cNvSpPr>
            <a:spLocks noGrp="1"/>
          </p:cNvSpPr>
          <p:nvPr>
            <p:ph type="sldNum" sz="quarter" idx="12"/>
          </p:nvPr>
        </p:nvSpPr>
        <p:spPr/>
        <p:txBody>
          <a:bodyPr/>
          <a:lstStyle/>
          <a:p>
            <a:fld id="{713AB538-E724-0A46-AEB0-E520B1BBAFEE}" type="slidenum">
              <a:rPr lang="en-US" smtClean="0"/>
              <a:t>11</a:t>
            </a:fld>
            <a:endParaRPr lang="en-US" dirty="0"/>
          </a:p>
        </p:txBody>
      </p:sp>
      <p:graphicFrame>
        <p:nvGraphicFramePr>
          <p:cNvPr id="11" name="Table 10">
            <a:extLst>
              <a:ext uri="{FF2B5EF4-FFF2-40B4-BE49-F238E27FC236}">
                <a16:creationId xmlns:a16="http://schemas.microsoft.com/office/drawing/2014/main" id="{6A745A58-F31B-B204-AEDC-DDC364B5D758}"/>
              </a:ext>
            </a:extLst>
          </p:cNvPr>
          <p:cNvGraphicFramePr>
            <a:graphicFrameLocks noGrp="1"/>
          </p:cNvGraphicFramePr>
          <p:nvPr>
            <p:extLst>
              <p:ext uri="{D42A27DB-BD31-4B8C-83A1-F6EECF244321}">
                <p14:modId xmlns:p14="http://schemas.microsoft.com/office/powerpoint/2010/main" val="1281661723"/>
              </p:ext>
            </p:extLst>
          </p:nvPr>
        </p:nvGraphicFramePr>
        <p:xfrm>
          <a:off x="932329" y="1712258"/>
          <a:ext cx="8634797" cy="1854200"/>
        </p:xfrm>
        <a:graphic>
          <a:graphicData uri="http://schemas.openxmlformats.org/drawingml/2006/table">
            <a:tbl>
              <a:tblPr firstRow="1" bandRow="1">
                <a:tableStyleId>{5C22544A-7EE6-4342-B048-85BDC9FD1C3A}</a:tableStyleId>
              </a:tblPr>
              <a:tblGrid>
                <a:gridCol w="1461247">
                  <a:extLst>
                    <a:ext uri="{9D8B030D-6E8A-4147-A177-3AD203B41FA5}">
                      <a16:colId xmlns:a16="http://schemas.microsoft.com/office/drawing/2014/main" val="443809026"/>
                    </a:ext>
                  </a:extLst>
                </a:gridCol>
                <a:gridCol w="1352267">
                  <a:extLst>
                    <a:ext uri="{9D8B030D-6E8A-4147-A177-3AD203B41FA5}">
                      <a16:colId xmlns:a16="http://schemas.microsoft.com/office/drawing/2014/main" val="2188717589"/>
                    </a:ext>
                  </a:extLst>
                </a:gridCol>
                <a:gridCol w="965632">
                  <a:extLst>
                    <a:ext uri="{9D8B030D-6E8A-4147-A177-3AD203B41FA5}">
                      <a16:colId xmlns:a16="http://schemas.microsoft.com/office/drawing/2014/main" val="352452838"/>
                    </a:ext>
                  </a:extLst>
                </a:gridCol>
                <a:gridCol w="1041443">
                  <a:extLst>
                    <a:ext uri="{9D8B030D-6E8A-4147-A177-3AD203B41FA5}">
                      <a16:colId xmlns:a16="http://schemas.microsoft.com/office/drawing/2014/main" val="3087553687"/>
                    </a:ext>
                  </a:extLst>
                </a:gridCol>
                <a:gridCol w="956159">
                  <a:extLst>
                    <a:ext uri="{9D8B030D-6E8A-4147-A177-3AD203B41FA5}">
                      <a16:colId xmlns:a16="http://schemas.microsoft.com/office/drawing/2014/main" val="1801049710"/>
                    </a:ext>
                  </a:extLst>
                </a:gridCol>
                <a:gridCol w="946682">
                  <a:extLst>
                    <a:ext uri="{9D8B030D-6E8A-4147-A177-3AD203B41FA5}">
                      <a16:colId xmlns:a16="http://schemas.microsoft.com/office/drawing/2014/main" val="2131567787"/>
                    </a:ext>
                  </a:extLst>
                </a:gridCol>
                <a:gridCol w="965632">
                  <a:extLst>
                    <a:ext uri="{9D8B030D-6E8A-4147-A177-3AD203B41FA5}">
                      <a16:colId xmlns:a16="http://schemas.microsoft.com/office/drawing/2014/main" val="1543018771"/>
                    </a:ext>
                  </a:extLst>
                </a:gridCol>
                <a:gridCol w="945735">
                  <a:extLst>
                    <a:ext uri="{9D8B030D-6E8A-4147-A177-3AD203B41FA5}">
                      <a16:colId xmlns:a16="http://schemas.microsoft.com/office/drawing/2014/main" val="3426309567"/>
                    </a:ext>
                  </a:extLst>
                </a:gridCol>
              </a:tblGrid>
              <a:tr h="370840">
                <a:tc rowSpan="2">
                  <a:txBody>
                    <a:bodyPr/>
                    <a:lstStyle/>
                    <a:p>
                      <a:pPr lvl="0" algn="l">
                        <a:lnSpc>
                          <a:spcPct val="100000"/>
                        </a:lnSpc>
                        <a:spcBef>
                          <a:spcPts val="0"/>
                        </a:spcBef>
                        <a:spcAft>
                          <a:spcPts val="0"/>
                        </a:spcAft>
                        <a:buNone/>
                      </a:pPr>
                      <a:r>
                        <a:rPr lang="en-US" sz="1200" b="1" i="0" u="none" strike="noStrike" noProof="0" dirty="0">
                          <a:solidFill>
                            <a:srgbClr val="FFFFFF"/>
                          </a:solidFill>
                          <a:latin typeface="Calibri"/>
                        </a:rPr>
                        <a:t>Need Pillar being met</a:t>
                      </a:r>
                    </a:p>
                  </a:txBody>
                  <a:tcPr/>
                </a:tc>
                <a:tc rowSpan="2">
                  <a:txBody>
                    <a:bodyPr/>
                    <a:lstStyle/>
                    <a:p>
                      <a:pPr lvl="0">
                        <a:buNone/>
                      </a:pPr>
                      <a:r>
                        <a:rPr lang="en-US" sz="1200" b="1" i="0" u="none" strike="noStrike" noProof="0" dirty="0">
                          <a:solidFill>
                            <a:srgbClr val="FFFFFF"/>
                          </a:solidFill>
                          <a:latin typeface="Calibri"/>
                        </a:rPr>
                        <a:t>Critical Site</a:t>
                      </a:r>
                      <a:endParaRPr lang="en-US" dirty="0"/>
                    </a:p>
                  </a:txBody>
                  <a:tcPr/>
                </a:tc>
                <a:tc gridSpan="6">
                  <a:txBody>
                    <a:bodyPr/>
                    <a:lstStyle/>
                    <a:p>
                      <a:pPr algn="ctr"/>
                      <a:r>
                        <a:rPr lang="en-US" sz="1200" dirty="0"/>
                        <a:t>Load reduction requirement (MW) to meet the need</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663246"/>
                  </a:ext>
                </a:extLst>
              </a:tr>
              <a:tr h="370840">
                <a:tc vMerge="1">
                  <a:txBody>
                    <a:bodyPr/>
                    <a:lstStyle/>
                    <a:p>
                      <a:endParaRPr lang="en-US"/>
                    </a:p>
                  </a:txBody>
                  <a:tcPr/>
                </a:tc>
                <a:tc vMerge="1">
                  <a:txBody>
                    <a:bodyPr/>
                    <a:lstStyle/>
                    <a:p>
                      <a:endParaRPr lang="en-US"/>
                    </a:p>
                  </a:txBody>
                  <a:tcPr/>
                </a:tc>
                <a:tc>
                  <a:txBody>
                    <a:bodyPr/>
                    <a:lstStyle/>
                    <a:p>
                      <a:r>
                        <a:rPr lang="en-US" sz="1200" b="1" dirty="0">
                          <a:solidFill>
                            <a:schemeClr val="bg1"/>
                          </a:solidFill>
                        </a:rPr>
                        <a:t>2023-24</a:t>
                      </a:r>
                    </a:p>
                  </a:txBody>
                  <a:tcPr>
                    <a:solidFill>
                      <a:schemeClr val="accent2"/>
                    </a:solidFill>
                  </a:tcPr>
                </a:tc>
                <a:tc>
                  <a:txBody>
                    <a:bodyPr/>
                    <a:lstStyle/>
                    <a:p>
                      <a:r>
                        <a:rPr lang="en-US" sz="1200" b="1" dirty="0">
                          <a:solidFill>
                            <a:schemeClr val="bg1"/>
                          </a:solidFill>
                        </a:rPr>
                        <a:t>2024-25</a:t>
                      </a:r>
                    </a:p>
                  </a:txBody>
                  <a:tcPr>
                    <a:solidFill>
                      <a:schemeClr val="accent2"/>
                    </a:solidFill>
                  </a:tcPr>
                </a:tc>
                <a:tc>
                  <a:txBody>
                    <a:bodyPr/>
                    <a:lstStyle/>
                    <a:p>
                      <a:r>
                        <a:rPr lang="en-US" sz="1200" b="1" dirty="0">
                          <a:solidFill>
                            <a:schemeClr val="bg1"/>
                          </a:solidFill>
                        </a:rPr>
                        <a:t>2025-26</a:t>
                      </a:r>
                    </a:p>
                  </a:txBody>
                  <a:tcPr>
                    <a:solidFill>
                      <a:schemeClr val="accent2"/>
                    </a:solidFill>
                  </a:tcPr>
                </a:tc>
                <a:tc>
                  <a:txBody>
                    <a:bodyPr/>
                    <a:lstStyle/>
                    <a:p>
                      <a:r>
                        <a:rPr lang="en-US" sz="1200" b="1" dirty="0">
                          <a:solidFill>
                            <a:schemeClr val="bg1"/>
                          </a:solidFill>
                        </a:rPr>
                        <a:t>2026-27</a:t>
                      </a:r>
                    </a:p>
                  </a:txBody>
                  <a:tcPr>
                    <a:solidFill>
                      <a:schemeClr val="accent2"/>
                    </a:solidFill>
                  </a:tcPr>
                </a:tc>
                <a:tc>
                  <a:txBody>
                    <a:bodyPr/>
                    <a:lstStyle/>
                    <a:p>
                      <a:r>
                        <a:rPr lang="en-US" sz="1200" b="1" dirty="0">
                          <a:solidFill>
                            <a:schemeClr val="bg1"/>
                          </a:solidFill>
                        </a:rPr>
                        <a:t>2027-28</a:t>
                      </a:r>
                    </a:p>
                  </a:txBody>
                  <a:tcPr>
                    <a:solidFill>
                      <a:schemeClr val="accent2"/>
                    </a:solidFill>
                  </a:tcPr>
                </a:tc>
                <a:tc>
                  <a:txBody>
                    <a:bodyPr/>
                    <a:lstStyle/>
                    <a:p>
                      <a:r>
                        <a:rPr lang="en-US" sz="1200" b="1" dirty="0">
                          <a:solidFill>
                            <a:schemeClr val="bg1"/>
                          </a:solidFill>
                        </a:rPr>
                        <a:t>2032-33</a:t>
                      </a:r>
                    </a:p>
                  </a:txBody>
                  <a:tcPr>
                    <a:solidFill>
                      <a:schemeClr val="accent2"/>
                    </a:solidFill>
                  </a:tcPr>
                </a:tc>
                <a:extLst>
                  <a:ext uri="{0D108BD9-81ED-4DB2-BD59-A6C34878D82A}">
                    <a16:rowId xmlns:a16="http://schemas.microsoft.com/office/drawing/2014/main" val="2648730547"/>
                  </a:ext>
                </a:extLst>
              </a:tr>
              <a:tr h="370840">
                <a:tc rowSpan="3">
                  <a:txBody>
                    <a:bodyPr/>
                    <a:lstStyle/>
                    <a:p>
                      <a:r>
                        <a:rPr lang="en-US" sz="1200" dirty="0"/>
                        <a:t>1: need to maintain under-voltages</a:t>
                      </a:r>
                    </a:p>
                  </a:txBody>
                  <a:tcPr/>
                </a:tc>
                <a:tc>
                  <a:txBody>
                    <a:bodyPr/>
                    <a:lstStyle/>
                    <a:p>
                      <a:pPr lvl="0">
                        <a:buNone/>
                      </a:pPr>
                      <a:r>
                        <a:rPr lang="en-US" sz="1200" dirty="0"/>
                        <a:t>Deer Park 220 kV</a:t>
                      </a:r>
                    </a:p>
                  </a:txBody>
                  <a:tcPr/>
                </a:tc>
                <a:tc>
                  <a:txBody>
                    <a:bodyPr/>
                    <a:lstStyle/>
                    <a:p>
                      <a:r>
                        <a:rPr lang="en-US" sz="1200" dirty="0"/>
                        <a:t>20</a:t>
                      </a:r>
                    </a:p>
                  </a:txBody>
                  <a:tcPr/>
                </a:tc>
                <a:tc>
                  <a:txBody>
                    <a:bodyPr/>
                    <a:lstStyle/>
                    <a:p>
                      <a:r>
                        <a:rPr lang="en-US" sz="1200" dirty="0"/>
                        <a:t>70</a:t>
                      </a:r>
                    </a:p>
                  </a:txBody>
                  <a:tcPr/>
                </a:tc>
                <a:tc>
                  <a:txBody>
                    <a:bodyPr/>
                    <a:lstStyle/>
                    <a:p>
                      <a:r>
                        <a:rPr lang="en-US" sz="1200" dirty="0"/>
                        <a:t>80</a:t>
                      </a:r>
                    </a:p>
                  </a:txBody>
                  <a:tcPr/>
                </a:tc>
                <a:tc>
                  <a:txBody>
                    <a:bodyPr/>
                    <a:lstStyle/>
                    <a:p>
                      <a:r>
                        <a:rPr lang="en-US" sz="1200" dirty="0"/>
                        <a:t>90</a:t>
                      </a:r>
                    </a:p>
                  </a:txBody>
                  <a:tcPr/>
                </a:tc>
                <a:tc>
                  <a:txBody>
                    <a:bodyPr/>
                    <a:lstStyle/>
                    <a:p>
                      <a:r>
                        <a:rPr lang="en-US" sz="1200" dirty="0"/>
                        <a:t>100</a:t>
                      </a:r>
                    </a:p>
                  </a:txBody>
                  <a:tcPr/>
                </a:tc>
                <a:tc>
                  <a:txBody>
                    <a:bodyPr/>
                    <a:lstStyle/>
                    <a:p>
                      <a:r>
                        <a:rPr lang="en-US" sz="1200" dirty="0"/>
                        <a:t>150</a:t>
                      </a:r>
                    </a:p>
                  </a:txBody>
                  <a:tcPr/>
                </a:tc>
                <a:extLst>
                  <a:ext uri="{0D108BD9-81ED-4DB2-BD59-A6C34878D82A}">
                    <a16:rowId xmlns:a16="http://schemas.microsoft.com/office/drawing/2014/main" val="3182355576"/>
                  </a:ext>
                </a:extLst>
              </a:tr>
              <a:tr h="370840">
                <a:tc vMerge="1">
                  <a:txBody>
                    <a:bodyPr/>
                    <a:lstStyle/>
                    <a:p>
                      <a:endParaRPr lang="en-US"/>
                    </a:p>
                  </a:txBody>
                  <a:tcPr/>
                </a:tc>
                <a:tc>
                  <a:txBody>
                    <a:bodyPr/>
                    <a:lstStyle/>
                    <a:p>
                      <a:pPr lvl="0">
                        <a:buNone/>
                      </a:pPr>
                      <a:r>
                        <a:rPr lang="en-US" sz="1200" dirty="0"/>
                        <a:t>Tyabb 220 kV</a:t>
                      </a:r>
                    </a:p>
                  </a:txBody>
                  <a:tcPr/>
                </a:tc>
                <a:tc>
                  <a:txBody>
                    <a:bodyPr/>
                    <a:lstStyle/>
                    <a:p>
                      <a:r>
                        <a:rPr lang="en-US" sz="1200" dirty="0"/>
                        <a:t>Nil</a:t>
                      </a:r>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r>
                        <a:rPr lang="en-US" sz="1200" dirty="0"/>
                        <a:t>120</a:t>
                      </a:r>
                    </a:p>
                  </a:txBody>
                  <a:tcPr/>
                </a:tc>
                <a:extLst>
                  <a:ext uri="{0D108BD9-81ED-4DB2-BD59-A6C34878D82A}">
                    <a16:rowId xmlns:a16="http://schemas.microsoft.com/office/drawing/2014/main" val="2395087396"/>
                  </a:ext>
                </a:extLst>
              </a:tr>
              <a:tr h="370840">
                <a:tc vMerge="1">
                  <a:txBody>
                    <a:bodyPr/>
                    <a:lstStyle/>
                    <a:p>
                      <a:endParaRPr lang="en-US"/>
                    </a:p>
                  </a:txBody>
                  <a:tcPr/>
                </a:tc>
                <a:tc>
                  <a:txBody>
                    <a:bodyPr/>
                    <a:lstStyle/>
                    <a:p>
                      <a:pPr lvl="0">
                        <a:buNone/>
                      </a:pPr>
                      <a:r>
                        <a:rPr lang="en-US" sz="1200" dirty="0"/>
                        <a:t>Rowville 220 kV</a:t>
                      </a:r>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r>
                        <a:rPr lang="en-US" sz="1200" dirty="0"/>
                        <a:t>&lt;1</a:t>
                      </a:r>
                    </a:p>
                  </a:txBody>
                  <a:tcPr/>
                </a:tc>
                <a:extLst>
                  <a:ext uri="{0D108BD9-81ED-4DB2-BD59-A6C34878D82A}">
                    <a16:rowId xmlns:a16="http://schemas.microsoft.com/office/drawing/2014/main" val="2971950488"/>
                  </a:ext>
                </a:extLst>
              </a:tr>
            </a:tbl>
          </a:graphicData>
        </a:graphic>
      </p:graphicFrame>
      <p:graphicFrame>
        <p:nvGraphicFramePr>
          <p:cNvPr id="13" name="Table 12">
            <a:extLst>
              <a:ext uri="{FF2B5EF4-FFF2-40B4-BE49-F238E27FC236}">
                <a16:creationId xmlns:a16="http://schemas.microsoft.com/office/drawing/2014/main" id="{B13C2CC5-FBB1-433A-83C2-48661644F38D}"/>
              </a:ext>
            </a:extLst>
          </p:cNvPr>
          <p:cNvGraphicFramePr>
            <a:graphicFrameLocks noGrp="1"/>
          </p:cNvGraphicFramePr>
          <p:nvPr>
            <p:extLst>
              <p:ext uri="{D42A27DB-BD31-4B8C-83A1-F6EECF244321}">
                <p14:modId xmlns:p14="http://schemas.microsoft.com/office/powerpoint/2010/main" val="1156660683"/>
              </p:ext>
            </p:extLst>
          </p:nvPr>
        </p:nvGraphicFramePr>
        <p:xfrm>
          <a:off x="914399" y="4105835"/>
          <a:ext cx="8652726" cy="2311400"/>
        </p:xfrm>
        <a:graphic>
          <a:graphicData uri="http://schemas.openxmlformats.org/drawingml/2006/table">
            <a:tbl>
              <a:tblPr firstRow="1" bandRow="1">
                <a:tableStyleId>{5C22544A-7EE6-4342-B048-85BDC9FD1C3A}</a:tableStyleId>
              </a:tblPr>
              <a:tblGrid>
                <a:gridCol w="1497105">
                  <a:extLst>
                    <a:ext uri="{9D8B030D-6E8A-4147-A177-3AD203B41FA5}">
                      <a16:colId xmlns:a16="http://schemas.microsoft.com/office/drawing/2014/main" val="443809026"/>
                    </a:ext>
                  </a:extLst>
                </a:gridCol>
                <a:gridCol w="1322251">
                  <a:extLst>
                    <a:ext uri="{9D8B030D-6E8A-4147-A177-3AD203B41FA5}">
                      <a16:colId xmlns:a16="http://schemas.microsoft.com/office/drawing/2014/main" val="2188717589"/>
                    </a:ext>
                  </a:extLst>
                </a:gridCol>
                <a:gridCol w="967638">
                  <a:extLst>
                    <a:ext uri="{9D8B030D-6E8A-4147-A177-3AD203B41FA5}">
                      <a16:colId xmlns:a16="http://schemas.microsoft.com/office/drawing/2014/main" val="352452838"/>
                    </a:ext>
                  </a:extLst>
                </a:gridCol>
                <a:gridCol w="1043606">
                  <a:extLst>
                    <a:ext uri="{9D8B030D-6E8A-4147-A177-3AD203B41FA5}">
                      <a16:colId xmlns:a16="http://schemas.microsoft.com/office/drawing/2014/main" val="3087553687"/>
                    </a:ext>
                  </a:extLst>
                </a:gridCol>
                <a:gridCol w="958143">
                  <a:extLst>
                    <a:ext uri="{9D8B030D-6E8A-4147-A177-3AD203B41FA5}">
                      <a16:colId xmlns:a16="http://schemas.microsoft.com/office/drawing/2014/main" val="1801049710"/>
                    </a:ext>
                  </a:extLst>
                </a:gridCol>
                <a:gridCol w="948646">
                  <a:extLst>
                    <a:ext uri="{9D8B030D-6E8A-4147-A177-3AD203B41FA5}">
                      <a16:colId xmlns:a16="http://schemas.microsoft.com/office/drawing/2014/main" val="2131567787"/>
                    </a:ext>
                  </a:extLst>
                </a:gridCol>
                <a:gridCol w="967639">
                  <a:extLst>
                    <a:ext uri="{9D8B030D-6E8A-4147-A177-3AD203B41FA5}">
                      <a16:colId xmlns:a16="http://schemas.microsoft.com/office/drawing/2014/main" val="1543018771"/>
                    </a:ext>
                  </a:extLst>
                </a:gridCol>
                <a:gridCol w="947698">
                  <a:extLst>
                    <a:ext uri="{9D8B030D-6E8A-4147-A177-3AD203B41FA5}">
                      <a16:colId xmlns:a16="http://schemas.microsoft.com/office/drawing/2014/main" val="3426309567"/>
                    </a:ext>
                  </a:extLst>
                </a:gridCol>
              </a:tblGrid>
              <a:tr h="370840">
                <a:tc rowSpan="2">
                  <a:txBody>
                    <a:bodyPr/>
                    <a:lstStyle/>
                    <a:p>
                      <a:pPr lvl="0" algn="l">
                        <a:lnSpc>
                          <a:spcPct val="100000"/>
                        </a:lnSpc>
                        <a:spcBef>
                          <a:spcPts val="0"/>
                        </a:spcBef>
                        <a:spcAft>
                          <a:spcPts val="0"/>
                        </a:spcAft>
                        <a:buNone/>
                      </a:pPr>
                      <a:r>
                        <a:rPr lang="en-US" sz="1200" b="1" i="0" u="none" strike="noStrike" noProof="0" dirty="0">
                          <a:solidFill>
                            <a:srgbClr val="FFFFFF"/>
                          </a:solidFill>
                          <a:latin typeface="Calibri"/>
                        </a:rPr>
                        <a:t>Need Pillar being met</a:t>
                      </a:r>
                    </a:p>
                  </a:txBody>
                  <a:tcPr/>
                </a:tc>
                <a:tc rowSpan="2">
                  <a:txBody>
                    <a:bodyPr/>
                    <a:lstStyle/>
                    <a:p>
                      <a:pPr lvl="0">
                        <a:buNone/>
                      </a:pPr>
                      <a:r>
                        <a:rPr lang="en-US" sz="1200" b="1" i="0" u="none" strike="noStrike" noProof="0" dirty="0">
                          <a:solidFill>
                            <a:srgbClr val="FFFFFF"/>
                          </a:solidFill>
                          <a:latin typeface="Calibri"/>
                        </a:rPr>
                        <a:t>Critical Site</a:t>
                      </a:r>
                      <a:endParaRPr lang="en-US" dirty="0"/>
                    </a:p>
                  </a:txBody>
                  <a:tcPr/>
                </a:tc>
                <a:tc gridSpan="6">
                  <a:txBody>
                    <a:bodyPr/>
                    <a:lstStyle/>
                    <a:p>
                      <a:pPr algn="ctr"/>
                      <a:r>
                        <a:rPr lang="en-US" sz="1200" dirty="0"/>
                        <a:t>Reactive power requirement (MVAr) to meet the need</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663246"/>
                  </a:ext>
                </a:extLst>
              </a:tr>
              <a:tr h="370840">
                <a:tc vMerge="1">
                  <a:txBody>
                    <a:bodyPr/>
                    <a:lstStyle/>
                    <a:p>
                      <a:endParaRPr lang="en-US"/>
                    </a:p>
                  </a:txBody>
                  <a:tcPr/>
                </a:tc>
                <a:tc vMerge="1">
                  <a:txBody>
                    <a:bodyPr/>
                    <a:lstStyle/>
                    <a:p>
                      <a:endParaRPr lang="en-US"/>
                    </a:p>
                  </a:txBody>
                  <a:tcPr/>
                </a:tc>
                <a:tc>
                  <a:txBody>
                    <a:bodyPr/>
                    <a:lstStyle/>
                    <a:p>
                      <a:r>
                        <a:rPr lang="en-US" sz="1200" b="1" dirty="0">
                          <a:solidFill>
                            <a:schemeClr val="bg1"/>
                          </a:solidFill>
                        </a:rPr>
                        <a:t>2023-24</a:t>
                      </a:r>
                    </a:p>
                  </a:txBody>
                  <a:tcPr>
                    <a:solidFill>
                      <a:schemeClr val="accent2"/>
                    </a:solidFill>
                  </a:tcPr>
                </a:tc>
                <a:tc>
                  <a:txBody>
                    <a:bodyPr/>
                    <a:lstStyle/>
                    <a:p>
                      <a:r>
                        <a:rPr lang="en-US" sz="1200" b="1" dirty="0">
                          <a:solidFill>
                            <a:schemeClr val="bg1"/>
                          </a:solidFill>
                        </a:rPr>
                        <a:t>2024-25</a:t>
                      </a:r>
                    </a:p>
                  </a:txBody>
                  <a:tcPr>
                    <a:solidFill>
                      <a:schemeClr val="accent2"/>
                    </a:solidFill>
                  </a:tcPr>
                </a:tc>
                <a:tc>
                  <a:txBody>
                    <a:bodyPr/>
                    <a:lstStyle/>
                    <a:p>
                      <a:r>
                        <a:rPr lang="en-US" sz="1200" b="1" dirty="0">
                          <a:solidFill>
                            <a:schemeClr val="bg1"/>
                          </a:solidFill>
                        </a:rPr>
                        <a:t>2025-26</a:t>
                      </a:r>
                    </a:p>
                  </a:txBody>
                  <a:tcPr>
                    <a:solidFill>
                      <a:schemeClr val="accent2"/>
                    </a:solidFill>
                  </a:tcPr>
                </a:tc>
                <a:tc>
                  <a:txBody>
                    <a:bodyPr/>
                    <a:lstStyle/>
                    <a:p>
                      <a:r>
                        <a:rPr lang="en-US" sz="1200" b="1" dirty="0">
                          <a:solidFill>
                            <a:schemeClr val="bg1"/>
                          </a:solidFill>
                        </a:rPr>
                        <a:t>2026-27</a:t>
                      </a:r>
                    </a:p>
                  </a:txBody>
                  <a:tcPr>
                    <a:solidFill>
                      <a:schemeClr val="accent2"/>
                    </a:solidFill>
                  </a:tcPr>
                </a:tc>
                <a:tc>
                  <a:txBody>
                    <a:bodyPr/>
                    <a:lstStyle/>
                    <a:p>
                      <a:r>
                        <a:rPr lang="en-US" sz="1200" b="1" dirty="0">
                          <a:solidFill>
                            <a:schemeClr val="bg1"/>
                          </a:solidFill>
                        </a:rPr>
                        <a:t>2027-28</a:t>
                      </a:r>
                    </a:p>
                  </a:txBody>
                  <a:tcPr>
                    <a:solidFill>
                      <a:schemeClr val="accent2"/>
                    </a:solidFill>
                  </a:tcPr>
                </a:tc>
                <a:tc>
                  <a:txBody>
                    <a:bodyPr/>
                    <a:lstStyle/>
                    <a:p>
                      <a:r>
                        <a:rPr lang="en-US" sz="1200" b="1" dirty="0">
                          <a:solidFill>
                            <a:schemeClr val="bg1"/>
                          </a:solidFill>
                        </a:rPr>
                        <a:t>2032-33</a:t>
                      </a:r>
                    </a:p>
                  </a:txBody>
                  <a:tcPr>
                    <a:solidFill>
                      <a:schemeClr val="accent2"/>
                    </a:solidFill>
                  </a:tcPr>
                </a:tc>
                <a:extLst>
                  <a:ext uri="{0D108BD9-81ED-4DB2-BD59-A6C34878D82A}">
                    <a16:rowId xmlns:a16="http://schemas.microsoft.com/office/drawing/2014/main" val="2648730547"/>
                  </a:ext>
                </a:extLst>
              </a:tr>
              <a:tr h="370840">
                <a:tc rowSpan="3">
                  <a:txBody>
                    <a:bodyPr/>
                    <a:lstStyle/>
                    <a:p>
                      <a:r>
                        <a:rPr lang="en-US" sz="1200" dirty="0"/>
                        <a:t>1: need to maintain under-voltages</a:t>
                      </a:r>
                    </a:p>
                  </a:txBody>
                  <a:tcPr/>
                </a:tc>
                <a:tc>
                  <a:txBody>
                    <a:bodyPr/>
                    <a:lstStyle/>
                    <a:p>
                      <a:pPr lvl="0">
                        <a:buNone/>
                      </a:pPr>
                      <a:r>
                        <a:rPr lang="en-US" sz="1200" dirty="0"/>
                        <a:t>Deer Park 220 kV</a:t>
                      </a:r>
                    </a:p>
                  </a:txBody>
                  <a:tcPr/>
                </a:tc>
                <a:tc>
                  <a:txBody>
                    <a:bodyPr/>
                    <a:lstStyle/>
                    <a:p>
                      <a:r>
                        <a:rPr lang="en-US" sz="1200" dirty="0"/>
                        <a:t>+20</a:t>
                      </a:r>
                    </a:p>
                  </a:txBody>
                  <a:tcPr/>
                </a:tc>
                <a:tc>
                  <a:txBody>
                    <a:bodyPr/>
                    <a:lstStyle/>
                    <a:p>
                      <a:r>
                        <a:rPr lang="en-US" sz="1200" dirty="0"/>
                        <a:t>+90</a:t>
                      </a:r>
                    </a:p>
                  </a:txBody>
                  <a:tcPr/>
                </a:tc>
                <a:tc>
                  <a:txBody>
                    <a:bodyPr/>
                    <a:lstStyle/>
                    <a:p>
                      <a:r>
                        <a:rPr lang="en-US" sz="1200" dirty="0"/>
                        <a:t>+100</a:t>
                      </a:r>
                    </a:p>
                  </a:txBody>
                  <a:tcPr/>
                </a:tc>
                <a:tc>
                  <a:txBody>
                    <a:bodyPr/>
                    <a:lstStyle/>
                    <a:p>
                      <a:r>
                        <a:rPr lang="en-US" sz="1200" dirty="0"/>
                        <a:t>+110</a:t>
                      </a:r>
                    </a:p>
                  </a:txBody>
                  <a:tcPr/>
                </a:tc>
                <a:tc>
                  <a:txBody>
                    <a:bodyPr/>
                    <a:lstStyle/>
                    <a:p>
                      <a:r>
                        <a:rPr lang="en-US" sz="1200" dirty="0"/>
                        <a:t>+120</a:t>
                      </a:r>
                    </a:p>
                  </a:txBody>
                  <a:tcPr/>
                </a:tc>
                <a:tc>
                  <a:txBody>
                    <a:bodyPr/>
                    <a:lstStyle/>
                    <a:p>
                      <a:r>
                        <a:rPr lang="en-US" sz="1200" dirty="0"/>
                        <a:t>+200</a:t>
                      </a:r>
                    </a:p>
                  </a:txBody>
                  <a:tcPr/>
                </a:tc>
                <a:extLst>
                  <a:ext uri="{0D108BD9-81ED-4DB2-BD59-A6C34878D82A}">
                    <a16:rowId xmlns:a16="http://schemas.microsoft.com/office/drawing/2014/main" val="3182355576"/>
                  </a:ext>
                </a:extLst>
              </a:tr>
              <a:tr h="370840">
                <a:tc vMerge="1">
                  <a:txBody>
                    <a:bodyPr/>
                    <a:lstStyle/>
                    <a:p>
                      <a:endParaRPr lang="en-US"/>
                    </a:p>
                  </a:txBody>
                  <a:tcPr/>
                </a:tc>
                <a:tc>
                  <a:txBody>
                    <a:bodyPr/>
                    <a:lstStyle/>
                    <a:p>
                      <a:pPr lvl="0">
                        <a:buNone/>
                      </a:pPr>
                      <a:r>
                        <a:rPr lang="en-US" sz="1200" dirty="0"/>
                        <a:t>Tyabb 220 kV</a:t>
                      </a:r>
                    </a:p>
                  </a:txBody>
                  <a:tcPr/>
                </a:tc>
                <a:tc>
                  <a:txBody>
                    <a:bodyPr/>
                    <a:lstStyle/>
                    <a:p>
                      <a:r>
                        <a:rPr lang="en-US" sz="1200" dirty="0"/>
                        <a:t>Nil</a:t>
                      </a:r>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r>
                        <a:rPr lang="en-US" sz="1200" dirty="0"/>
                        <a:t>+130</a:t>
                      </a:r>
                    </a:p>
                  </a:txBody>
                  <a:tcPr/>
                </a:tc>
                <a:extLst>
                  <a:ext uri="{0D108BD9-81ED-4DB2-BD59-A6C34878D82A}">
                    <a16:rowId xmlns:a16="http://schemas.microsoft.com/office/drawing/2014/main" val="2395087396"/>
                  </a:ext>
                </a:extLst>
              </a:tr>
              <a:tr h="370840">
                <a:tc vMerge="1">
                  <a:txBody>
                    <a:bodyPr/>
                    <a:lstStyle/>
                    <a:p>
                      <a:endParaRPr lang="en-US"/>
                    </a:p>
                  </a:txBody>
                  <a:tcPr/>
                </a:tc>
                <a:tc>
                  <a:txBody>
                    <a:bodyPr/>
                    <a:lstStyle/>
                    <a:p>
                      <a:pPr lvl="0">
                        <a:buNone/>
                      </a:pPr>
                      <a:r>
                        <a:rPr lang="en-US" sz="1200" dirty="0"/>
                        <a:t>Rowville 220 kV</a:t>
                      </a:r>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pPr lvl="0">
                        <a:buNone/>
                      </a:pPr>
                      <a:r>
                        <a:rPr lang="en-US" sz="1200" b="0" i="0" u="none" strike="noStrike" noProof="0" dirty="0">
                          <a:solidFill>
                            <a:srgbClr val="424242"/>
                          </a:solidFill>
                          <a:latin typeface="Calibri"/>
                        </a:rPr>
                        <a:t>Nil</a:t>
                      </a:r>
                      <a:endParaRPr lang="en-US" dirty="0"/>
                    </a:p>
                  </a:txBody>
                  <a:tcPr/>
                </a:tc>
                <a:tc>
                  <a:txBody>
                    <a:bodyPr/>
                    <a:lstStyle/>
                    <a:p>
                      <a:r>
                        <a:rPr lang="en-US" sz="1200" dirty="0"/>
                        <a:t>+30</a:t>
                      </a:r>
                    </a:p>
                  </a:txBody>
                  <a:tcPr/>
                </a:tc>
                <a:extLst>
                  <a:ext uri="{0D108BD9-81ED-4DB2-BD59-A6C34878D82A}">
                    <a16:rowId xmlns:a16="http://schemas.microsoft.com/office/drawing/2014/main" val="2971950488"/>
                  </a:ext>
                </a:extLst>
              </a:tr>
              <a:tr h="370839">
                <a:tc>
                  <a:txBody>
                    <a:bodyPr/>
                    <a:lstStyle/>
                    <a:p>
                      <a:pPr lvl="0">
                        <a:buNone/>
                      </a:pPr>
                      <a:r>
                        <a:rPr lang="en-US" sz="1200" dirty="0"/>
                        <a:t>2: need to maintain over-voltages</a:t>
                      </a:r>
                    </a:p>
                  </a:txBody>
                  <a:tcPr/>
                </a:tc>
                <a:tc>
                  <a:txBody>
                    <a:bodyPr/>
                    <a:lstStyle/>
                    <a:p>
                      <a:pPr lvl="0">
                        <a:buNone/>
                      </a:pPr>
                      <a:r>
                        <a:rPr lang="en-US" sz="1200" dirty="0"/>
                        <a:t>Keilor 500 kV</a:t>
                      </a:r>
                    </a:p>
                  </a:txBody>
                  <a:tcPr/>
                </a:tc>
                <a:tc>
                  <a:txBody>
                    <a:bodyPr/>
                    <a:lstStyle/>
                    <a:p>
                      <a:pPr lvl="0">
                        <a:buNone/>
                      </a:pPr>
                      <a:r>
                        <a:rPr lang="en-US" sz="1200" b="0" i="0" u="none" strike="noStrike" noProof="0" dirty="0">
                          <a:solidFill>
                            <a:srgbClr val="424242"/>
                          </a:solidFill>
                          <a:latin typeface="Calibri"/>
                        </a:rPr>
                        <a:t>Nil</a:t>
                      </a:r>
                    </a:p>
                  </a:txBody>
                  <a:tcPr/>
                </a:tc>
                <a:tc>
                  <a:txBody>
                    <a:bodyPr/>
                    <a:lstStyle/>
                    <a:p>
                      <a:pPr lvl="0">
                        <a:buNone/>
                      </a:pPr>
                      <a:r>
                        <a:rPr lang="en-US" sz="1200" b="0" i="0" u="none" strike="noStrike" noProof="0" dirty="0">
                          <a:solidFill>
                            <a:srgbClr val="424242"/>
                          </a:solidFill>
                          <a:latin typeface="Calibri"/>
                        </a:rPr>
                        <a:t>-150</a:t>
                      </a:r>
                    </a:p>
                  </a:txBody>
                  <a:tcPr/>
                </a:tc>
                <a:tc>
                  <a:txBody>
                    <a:bodyPr/>
                    <a:lstStyle/>
                    <a:p>
                      <a:pPr lvl="0">
                        <a:buNone/>
                      </a:pPr>
                      <a:r>
                        <a:rPr lang="en-US" sz="1200" b="0" i="0" u="none" strike="noStrike" noProof="0" dirty="0">
                          <a:solidFill>
                            <a:srgbClr val="424242"/>
                          </a:solidFill>
                          <a:latin typeface="Calibri"/>
                        </a:rPr>
                        <a:t>-270</a:t>
                      </a:r>
                    </a:p>
                  </a:txBody>
                  <a:tcPr/>
                </a:tc>
                <a:tc>
                  <a:txBody>
                    <a:bodyPr/>
                    <a:lstStyle/>
                    <a:p>
                      <a:pPr lvl="0">
                        <a:buNone/>
                      </a:pPr>
                      <a:r>
                        <a:rPr lang="en-US" sz="1200" b="0" i="0" u="none" strike="noStrike" noProof="0" dirty="0">
                          <a:solidFill>
                            <a:srgbClr val="424242"/>
                          </a:solidFill>
                          <a:latin typeface="Calibri"/>
                        </a:rPr>
                        <a:t>-460</a:t>
                      </a:r>
                    </a:p>
                  </a:txBody>
                  <a:tcPr/>
                </a:tc>
                <a:tc>
                  <a:txBody>
                    <a:bodyPr/>
                    <a:lstStyle/>
                    <a:p>
                      <a:pPr lvl="0">
                        <a:buNone/>
                      </a:pPr>
                      <a:r>
                        <a:rPr lang="en-US" sz="1200" b="0" i="0" u="none" strike="noStrike" noProof="0" dirty="0">
                          <a:solidFill>
                            <a:srgbClr val="424242"/>
                          </a:solidFill>
                          <a:latin typeface="Calibri"/>
                        </a:rPr>
                        <a:t>-310</a:t>
                      </a:r>
                    </a:p>
                  </a:txBody>
                  <a:tcPr/>
                </a:tc>
                <a:tc>
                  <a:txBody>
                    <a:bodyPr/>
                    <a:lstStyle/>
                    <a:p>
                      <a:pPr lvl="0">
                        <a:buNone/>
                      </a:pPr>
                      <a:r>
                        <a:rPr lang="en-US" sz="1200" dirty="0"/>
                        <a:t>-750</a:t>
                      </a:r>
                    </a:p>
                  </a:txBody>
                  <a:tcPr/>
                </a:tc>
                <a:extLst>
                  <a:ext uri="{0D108BD9-81ED-4DB2-BD59-A6C34878D82A}">
                    <a16:rowId xmlns:a16="http://schemas.microsoft.com/office/drawing/2014/main" val="1050467952"/>
                  </a:ext>
                </a:extLst>
              </a:tr>
            </a:tbl>
          </a:graphicData>
        </a:graphic>
      </p:graphicFrame>
    </p:spTree>
    <p:extLst>
      <p:ext uri="{BB962C8B-B14F-4D97-AF65-F5344CB8AC3E}">
        <p14:creationId xmlns:p14="http://schemas.microsoft.com/office/powerpoint/2010/main" val="155192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1AF-4C39-BBF5-EB52-2D2FD7394352}"/>
              </a:ext>
            </a:extLst>
          </p:cNvPr>
          <p:cNvSpPr>
            <a:spLocks noGrp="1"/>
          </p:cNvSpPr>
          <p:nvPr>
            <p:ph type="title"/>
          </p:nvPr>
        </p:nvSpPr>
        <p:spPr/>
        <p:txBody>
          <a:bodyPr>
            <a:normAutofit/>
          </a:bodyPr>
          <a:lstStyle/>
          <a:p>
            <a:r>
              <a:rPr lang="en-AU" dirty="0">
                <a:latin typeface="Century Gothic"/>
              </a:rPr>
              <a:t>Indicative Timeline</a:t>
            </a:r>
            <a:endParaRPr lang="en-AU" dirty="0"/>
          </a:p>
        </p:txBody>
      </p:sp>
      <p:graphicFrame>
        <p:nvGraphicFramePr>
          <p:cNvPr id="5" name="Content Placeholder 4">
            <a:extLst>
              <a:ext uri="{FF2B5EF4-FFF2-40B4-BE49-F238E27FC236}">
                <a16:creationId xmlns:a16="http://schemas.microsoft.com/office/drawing/2014/main" id="{7EBA3322-C8A6-21C5-2EBE-5181E5A562F5}"/>
              </a:ext>
            </a:extLst>
          </p:cNvPr>
          <p:cNvGraphicFramePr>
            <a:graphicFrameLocks noGrp="1"/>
          </p:cNvGraphicFramePr>
          <p:nvPr>
            <p:ph idx="1"/>
            <p:extLst>
              <p:ext uri="{D42A27DB-BD31-4B8C-83A1-F6EECF244321}">
                <p14:modId xmlns:p14="http://schemas.microsoft.com/office/powerpoint/2010/main" val="2195763129"/>
              </p:ext>
            </p:extLst>
          </p:nvPr>
        </p:nvGraphicFramePr>
        <p:xfrm>
          <a:off x="550191" y="1643063"/>
          <a:ext cx="10726737"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D43747D-A31A-5064-79A3-7F1838DB8E72}"/>
              </a:ext>
            </a:extLst>
          </p:cNvPr>
          <p:cNvSpPr>
            <a:spLocks noGrp="1"/>
          </p:cNvSpPr>
          <p:nvPr>
            <p:ph type="sldNum" sz="quarter" idx="12"/>
          </p:nvPr>
        </p:nvSpPr>
        <p:spPr/>
        <p:txBody>
          <a:bodyPr/>
          <a:lstStyle/>
          <a:p>
            <a:fld id="{713AB538-E724-0A46-AEB0-E520B1BBAFEE}" type="slidenum">
              <a:rPr lang="en-US" smtClean="0"/>
              <a:t>12</a:t>
            </a:fld>
            <a:endParaRPr lang="en-US" dirty="0"/>
          </a:p>
        </p:txBody>
      </p:sp>
      <p:sp>
        <p:nvSpPr>
          <p:cNvPr id="3" name="Footer Placeholder 2">
            <a:extLst>
              <a:ext uri="{FF2B5EF4-FFF2-40B4-BE49-F238E27FC236}">
                <a16:creationId xmlns:a16="http://schemas.microsoft.com/office/drawing/2014/main" id="{02065BEA-7F63-FAF2-E887-91F27532A414}"/>
              </a:ext>
            </a:extLst>
          </p:cNvPr>
          <p:cNvSpPr>
            <a:spLocks noGrp="1"/>
          </p:cNvSpPr>
          <p:nvPr>
            <p:ph type="ftr" sz="quarter" idx="11"/>
          </p:nvPr>
        </p:nvSpPr>
        <p:spPr/>
        <p:txBody>
          <a:bodyPr/>
          <a:lstStyle/>
          <a:p>
            <a:r>
              <a:rPr lang="en-AU" dirty="0"/>
              <a:t>Ask your questions at www.Sli.do #AEMO</a:t>
            </a:r>
            <a:endParaRPr lang="en-US" dirty="0"/>
          </a:p>
        </p:txBody>
      </p:sp>
    </p:spTree>
    <p:extLst>
      <p:ext uri="{BB962C8B-B14F-4D97-AF65-F5344CB8AC3E}">
        <p14:creationId xmlns:p14="http://schemas.microsoft.com/office/powerpoint/2010/main" val="334317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AF3-B8F5-E22B-280B-1A0D2E96BD4F}"/>
              </a:ext>
            </a:extLst>
          </p:cNvPr>
          <p:cNvSpPr>
            <a:spLocks noGrp="1"/>
          </p:cNvSpPr>
          <p:nvPr>
            <p:ph type="title"/>
          </p:nvPr>
        </p:nvSpPr>
        <p:spPr>
          <a:xfrm>
            <a:off x="550191" y="409576"/>
            <a:ext cx="9887917" cy="1374400"/>
          </a:xfrm>
        </p:spPr>
        <p:txBody>
          <a:bodyPr>
            <a:normAutofit/>
          </a:bodyPr>
          <a:lstStyle/>
          <a:p>
            <a:r>
              <a:rPr lang="en-AU" dirty="0"/>
              <a:t>Next Steps</a:t>
            </a:r>
          </a:p>
        </p:txBody>
      </p:sp>
      <p:sp>
        <p:nvSpPr>
          <p:cNvPr id="4" name="Slide Number Placeholder 3">
            <a:extLst>
              <a:ext uri="{FF2B5EF4-FFF2-40B4-BE49-F238E27FC236}">
                <a16:creationId xmlns:a16="http://schemas.microsoft.com/office/drawing/2014/main" id="{E4492935-5D53-995D-933B-26F4E3C76D9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3AB538-E724-0A46-AEB0-E520B1BBAFEE}" type="slidenum">
              <a:rPr kumimoji="0" lang="en-US" sz="1200" b="0" i="0" u="none" strike="noStrike" kern="1200" cap="none" spc="0" normalizeH="0" baseline="0" noProof="0" smtClean="0">
                <a:ln>
                  <a:noFill/>
                </a:ln>
                <a:solidFill>
                  <a:srgbClr val="424242">
                    <a:tint val="75000"/>
                  </a:srgbClr>
                </a:solidFill>
                <a:effectLst/>
                <a:uLnTx/>
                <a:uFillTx/>
                <a:latin typeface="Arial Nova" panose="020B05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24242">
                  <a:tint val="75000"/>
                </a:srgbClr>
              </a:solidFill>
              <a:effectLst/>
              <a:uLnTx/>
              <a:uFillTx/>
              <a:latin typeface="Arial Nova" panose="020B0504020202020204" pitchFamily="34" charset="0"/>
              <a:ea typeface="+mn-ea"/>
              <a:cs typeface="+mn-cs"/>
            </a:endParaRPr>
          </a:p>
        </p:txBody>
      </p:sp>
      <p:sp>
        <p:nvSpPr>
          <p:cNvPr id="3" name="Content Placeholder 5">
            <a:extLst>
              <a:ext uri="{FF2B5EF4-FFF2-40B4-BE49-F238E27FC236}">
                <a16:creationId xmlns:a16="http://schemas.microsoft.com/office/drawing/2014/main" id="{9E6C08C9-8BD2-F224-ED1D-1C45E1C39B8D}"/>
              </a:ext>
            </a:extLst>
          </p:cNvPr>
          <p:cNvSpPr>
            <a:spLocks noGrp="1"/>
          </p:cNvSpPr>
          <p:nvPr>
            <p:ph idx="1"/>
          </p:nvPr>
        </p:nvSpPr>
        <p:spPr>
          <a:xfrm>
            <a:off x="550191" y="1419497"/>
            <a:ext cx="10727409" cy="4807132"/>
          </a:xfrm>
        </p:spPr>
        <p:txBody>
          <a:bodyPr vert="horz" lIns="91440" tIns="45720" rIns="91440" bIns="45720" rtlCol="0" anchor="t">
            <a:normAutofit/>
          </a:bodyPr>
          <a:lstStyle/>
          <a:p>
            <a:pPr>
              <a:lnSpc>
                <a:spcPct val="100000"/>
              </a:lnSpc>
            </a:pPr>
            <a:r>
              <a:rPr lang="en-AU" dirty="0"/>
              <a:t>Submissions to the PSCR are due on 31 January 2024</a:t>
            </a:r>
          </a:p>
          <a:p>
            <a:pPr>
              <a:lnSpc>
                <a:spcPct val="100000"/>
              </a:lnSpc>
            </a:pPr>
            <a:r>
              <a:rPr lang="en-AU" dirty="0">
                <a:latin typeface="Arial Nova"/>
              </a:rPr>
              <a:t>All submissions or any general question are to be submitted to </a:t>
            </a:r>
            <a:r>
              <a:rPr lang="en-AU" dirty="0">
                <a:latin typeface="Arial Nova"/>
                <a:hlinkClick r:id="rId3"/>
              </a:rPr>
              <a:t>AVP_RIT-T@aemo.com.au</a:t>
            </a:r>
            <a:endParaRPr lang="en-AU" dirty="0">
              <a:hlinkClick r:id="rId3"/>
            </a:endParaRPr>
          </a:p>
          <a:p>
            <a:pPr>
              <a:lnSpc>
                <a:spcPct val="100000"/>
              </a:lnSpc>
            </a:pPr>
            <a:r>
              <a:rPr lang="en-AU" dirty="0">
                <a:latin typeface="Arial Nova"/>
              </a:rPr>
              <a:t>Submissions will be considered in the full options analysis for the PADR, which will identify a preferred option and timing. </a:t>
            </a:r>
            <a:endParaRPr lang="en-AU" dirty="0"/>
          </a:p>
          <a:p>
            <a:pPr>
              <a:lnSpc>
                <a:spcPct val="100000"/>
              </a:lnSpc>
            </a:pPr>
            <a:endParaRPr lang="en-AU" dirty="0"/>
          </a:p>
          <a:p>
            <a:pPr>
              <a:lnSpc>
                <a:spcPct val="100000"/>
              </a:lnSpc>
            </a:pPr>
            <a:endParaRPr lang="en-AU" dirty="0"/>
          </a:p>
          <a:p>
            <a:endParaRPr lang="en-AU" dirty="0"/>
          </a:p>
        </p:txBody>
      </p:sp>
      <p:sp>
        <p:nvSpPr>
          <p:cNvPr id="5" name="Footer Placeholder 4">
            <a:extLst>
              <a:ext uri="{FF2B5EF4-FFF2-40B4-BE49-F238E27FC236}">
                <a16:creationId xmlns:a16="http://schemas.microsoft.com/office/drawing/2014/main" id="{3D1D165F-EC75-B41C-9412-A2D38A075AD7}"/>
              </a:ext>
            </a:extLst>
          </p:cNvPr>
          <p:cNvSpPr>
            <a:spLocks noGrp="1"/>
          </p:cNvSpPr>
          <p:nvPr>
            <p:ph type="ftr" sz="quarter" idx="11"/>
          </p:nvPr>
        </p:nvSpPr>
        <p:spPr/>
        <p:txBody>
          <a:bodyPr/>
          <a:lstStyle/>
          <a:p>
            <a:r>
              <a:rPr lang="en-AU" dirty="0"/>
              <a:t>Ask your questions at www.Sli.do #AEMO</a:t>
            </a:r>
            <a:endParaRPr lang="en-US" dirty="0"/>
          </a:p>
        </p:txBody>
      </p:sp>
    </p:spTree>
    <p:extLst>
      <p:ext uri="{BB962C8B-B14F-4D97-AF65-F5344CB8AC3E}">
        <p14:creationId xmlns:p14="http://schemas.microsoft.com/office/powerpoint/2010/main" val="11381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647D-3F70-65A8-4F1C-9862A46A4AF9}"/>
              </a:ext>
            </a:extLst>
          </p:cNvPr>
          <p:cNvSpPr>
            <a:spLocks noGrp="1"/>
          </p:cNvSpPr>
          <p:nvPr>
            <p:ph type="title"/>
          </p:nvPr>
        </p:nvSpPr>
        <p:spPr>
          <a:xfrm>
            <a:off x="668565" y="576263"/>
            <a:ext cx="10515600" cy="2852737"/>
          </a:xfrm>
        </p:spPr>
        <p:txBody>
          <a:bodyPr/>
          <a:lstStyle/>
          <a:p>
            <a:r>
              <a:rPr lang="en-AU" dirty="0"/>
              <a:t>Question &amp; Answers</a:t>
            </a:r>
          </a:p>
        </p:txBody>
      </p:sp>
      <p:sp>
        <p:nvSpPr>
          <p:cNvPr id="4" name="Slide Number Placeholder 3">
            <a:extLst>
              <a:ext uri="{FF2B5EF4-FFF2-40B4-BE49-F238E27FC236}">
                <a16:creationId xmlns:a16="http://schemas.microsoft.com/office/drawing/2014/main" id="{7E6D5685-EBC0-BA70-2AA7-373BBEB719D9}"/>
              </a:ext>
            </a:extLst>
          </p:cNvPr>
          <p:cNvSpPr>
            <a:spLocks noGrp="1"/>
          </p:cNvSpPr>
          <p:nvPr>
            <p:ph type="sldNum" sz="quarter" idx="12"/>
          </p:nvPr>
        </p:nvSpPr>
        <p:spPr/>
        <p:txBody>
          <a:bodyPr/>
          <a:lstStyle/>
          <a:p>
            <a:fld id="{4EC81F68-4976-451A-B2E9-79BCBD2F70CC}" type="slidenum">
              <a:rPr lang="en-AU" smtClean="0"/>
              <a:pPr/>
              <a:t>14</a:t>
            </a:fld>
            <a:endParaRPr lang="en-AU" dirty="0"/>
          </a:p>
        </p:txBody>
      </p:sp>
      <p:sp>
        <p:nvSpPr>
          <p:cNvPr id="3" name="TextBox 2">
            <a:extLst>
              <a:ext uri="{FF2B5EF4-FFF2-40B4-BE49-F238E27FC236}">
                <a16:creationId xmlns:a16="http://schemas.microsoft.com/office/drawing/2014/main" id="{DB0DA543-E13B-B909-FF69-3838E8EC9FAC}"/>
              </a:ext>
            </a:extLst>
          </p:cNvPr>
          <p:cNvSpPr txBox="1"/>
          <p:nvPr/>
        </p:nvSpPr>
        <p:spPr>
          <a:xfrm>
            <a:off x="805543" y="3570514"/>
            <a:ext cx="9100457" cy="1200329"/>
          </a:xfrm>
          <a:prstGeom prst="rect">
            <a:avLst/>
          </a:prstGeom>
          <a:noFill/>
        </p:spPr>
        <p:txBody>
          <a:bodyPr wrap="square" rtlCol="0">
            <a:spAutoFit/>
          </a:bodyPr>
          <a:lstStyle/>
          <a:p>
            <a:r>
              <a:rPr lang="en-AU" sz="1800" b="1" dirty="0">
                <a:solidFill>
                  <a:schemeClr val="bg1"/>
                </a:solidFill>
                <a:latin typeface="Arial Nova" panose="020B0504020202020204" pitchFamily="34" charset="0"/>
              </a:rPr>
              <a:t>Ask your questions at www.Sli.do #AEMO</a:t>
            </a:r>
          </a:p>
          <a:p>
            <a:endParaRPr lang="en-AU" b="1" dirty="0">
              <a:solidFill>
                <a:schemeClr val="bg1"/>
              </a:solidFill>
              <a:latin typeface="Arial Nova" panose="020B0504020202020204" pitchFamily="34" charset="0"/>
            </a:endParaRPr>
          </a:p>
          <a:p>
            <a:endParaRPr lang="en-AU" sz="1800" b="1" dirty="0">
              <a:solidFill>
                <a:schemeClr val="bg1"/>
              </a:solidFill>
              <a:latin typeface="Arial Nova" panose="020B0504020202020204" pitchFamily="34" charset="0"/>
            </a:endParaRPr>
          </a:p>
          <a:p>
            <a:r>
              <a:rPr lang="en-AU" b="1" dirty="0">
                <a:solidFill>
                  <a:schemeClr val="bg1"/>
                </a:solidFill>
                <a:latin typeface="Arial Nova" panose="020B0504020202020204" pitchFamily="34" charset="0"/>
              </a:rPr>
              <a:t>Questions are not considered as submission to the PSCR</a:t>
            </a:r>
            <a:endParaRPr lang="en-AU" sz="1800" b="1" dirty="0">
              <a:solidFill>
                <a:schemeClr val="bg1"/>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8C176DA0-74D6-1345-2AF9-2E38275E21F3}"/>
              </a:ext>
            </a:extLst>
          </p:cNvPr>
          <p:cNvSpPr>
            <a:spLocks noGrp="1"/>
          </p:cNvSpPr>
          <p:nvPr>
            <p:ph type="ftr" sz="quarter" idx="11"/>
          </p:nvPr>
        </p:nvSpPr>
        <p:spPr/>
        <p:txBody>
          <a:bodyPr/>
          <a:lstStyle/>
          <a:p>
            <a:r>
              <a:rPr lang="en-AU" dirty="0"/>
              <a:t>Ask your questions at www.Sli.do #AEMO</a:t>
            </a:r>
          </a:p>
        </p:txBody>
      </p:sp>
    </p:spTree>
    <p:extLst>
      <p:ext uri="{BB962C8B-B14F-4D97-AF65-F5344CB8AC3E}">
        <p14:creationId xmlns:p14="http://schemas.microsoft.com/office/powerpoint/2010/main" val="242640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9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E57DC-A2FA-8F48-B1A0-F8A265E5B7BA}"/>
              </a:ext>
            </a:extLst>
          </p:cNvPr>
          <p:cNvSpPr>
            <a:spLocks noGrp="1"/>
          </p:cNvSpPr>
          <p:nvPr>
            <p:ph idx="1"/>
          </p:nvPr>
        </p:nvSpPr>
        <p:spPr>
          <a:xfrm>
            <a:off x="928468" y="1855694"/>
            <a:ext cx="10069270" cy="3757315"/>
          </a:xfrm>
        </p:spPr>
        <p:txBody>
          <a:bodyPr anchor="t">
            <a:normAutofit/>
          </a:bodyPr>
          <a:lstStyle/>
          <a:p>
            <a:pPr marL="0" indent="0">
              <a:lnSpc>
                <a:spcPct val="114000"/>
              </a:lnSpc>
              <a:spcBef>
                <a:spcPts val="1600"/>
              </a:spcBef>
              <a:buNone/>
            </a:pPr>
            <a:r>
              <a:rPr lang="en-US" sz="3400" dirty="0"/>
              <a:t>We acknowledge the Traditional Owners of country throughout Australia and recognise their continuing connection to land, waters and culture. </a:t>
            </a:r>
          </a:p>
          <a:p>
            <a:pPr marL="0" indent="0">
              <a:lnSpc>
                <a:spcPct val="114000"/>
              </a:lnSpc>
              <a:spcBef>
                <a:spcPts val="1600"/>
              </a:spcBef>
              <a:buNone/>
            </a:pPr>
            <a:r>
              <a:rPr lang="en-US" sz="3400" b="1" dirty="0"/>
              <a:t>We pay respect to their Elders past and present.</a:t>
            </a:r>
          </a:p>
        </p:txBody>
      </p:sp>
      <p:sp>
        <p:nvSpPr>
          <p:cNvPr id="5" name="Slide Number Placeholder 4">
            <a:extLst>
              <a:ext uri="{FF2B5EF4-FFF2-40B4-BE49-F238E27FC236}">
                <a16:creationId xmlns:a16="http://schemas.microsoft.com/office/drawing/2014/main" id="{D1E6E572-59DB-6A4C-9017-F62C1A679BAF}"/>
              </a:ext>
            </a:extLst>
          </p:cNvPr>
          <p:cNvSpPr>
            <a:spLocks noGrp="1"/>
          </p:cNvSpPr>
          <p:nvPr>
            <p:ph type="sldNum" sz="quarter" idx="12"/>
          </p:nvPr>
        </p:nvSpPr>
        <p:spPr/>
        <p:txBody>
          <a:bodyPr/>
          <a:lstStyle/>
          <a:p>
            <a:fld id="{713AB538-E724-0A46-AEB0-E520B1BBAFEE}" type="slidenum">
              <a:rPr lang="en-US" smtClean="0"/>
              <a:t>2</a:t>
            </a:fld>
            <a:endParaRPr lang="en-US" dirty="0"/>
          </a:p>
        </p:txBody>
      </p:sp>
      <p:sp>
        <p:nvSpPr>
          <p:cNvPr id="2" name="Footer Placeholder 1">
            <a:extLst>
              <a:ext uri="{FF2B5EF4-FFF2-40B4-BE49-F238E27FC236}">
                <a16:creationId xmlns:a16="http://schemas.microsoft.com/office/drawing/2014/main" id="{B65873BC-F6F0-C9AB-3170-413C77252287}"/>
              </a:ext>
            </a:extLst>
          </p:cNvPr>
          <p:cNvSpPr>
            <a:spLocks noGrp="1"/>
          </p:cNvSpPr>
          <p:nvPr>
            <p:ph type="ftr" sz="quarter" idx="11"/>
          </p:nvPr>
        </p:nvSpPr>
        <p:spPr/>
        <p:txBody>
          <a:bodyPr/>
          <a:lstStyle/>
          <a:p>
            <a:r>
              <a:rPr lang="en-AU" dirty="0"/>
              <a:t>Ask your questions at www.Sli.do #AEMO</a:t>
            </a:r>
            <a:endParaRPr lang="en-US" dirty="0"/>
          </a:p>
        </p:txBody>
      </p:sp>
    </p:spTree>
    <p:extLst>
      <p:ext uri="{BB962C8B-B14F-4D97-AF65-F5344CB8AC3E}">
        <p14:creationId xmlns:p14="http://schemas.microsoft.com/office/powerpoint/2010/main" val="383661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B193-742E-9FF8-F6CA-1FF6D488B769}"/>
              </a:ext>
            </a:extLst>
          </p:cNvPr>
          <p:cNvSpPr>
            <a:spLocks noGrp="1"/>
          </p:cNvSpPr>
          <p:nvPr>
            <p:ph type="title"/>
          </p:nvPr>
        </p:nvSpPr>
        <p:spPr>
          <a:xfrm>
            <a:off x="550191" y="564776"/>
            <a:ext cx="9887917" cy="1219199"/>
          </a:xfrm>
        </p:spPr>
        <p:txBody>
          <a:bodyPr anchor="t">
            <a:normAutofit/>
          </a:bodyPr>
          <a:lstStyle/>
          <a:p>
            <a:r>
              <a:rPr lang="en-AU" dirty="0"/>
              <a:t>Objective</a:t>
            </a:r>
          </a:p>
        </p:txBody>
      </p:sp>
      <p:sp>
        <p:nvSpPr>
          <p:cNvPr id="8" name="Content Placeholder 2">
            <a:extLst>
              <a:ext uri="{FF2B5EF4-FFF2-40B4-BE49-F238E27FC236}">
                <a16:creationId xmlns:a16="http://schemas.microsoft.com/office/drawing/2014/main" id="{68C8744B-6B6B-6C62-E8A8-1544F8183799}"/>
              </a:ext>
            </a:extLst>
          </p:cNvPr>
          <p:cNvSpPr>
            <a:spLocks noGrp="1"/>
          </p:cNvSpPr>
          <p:nvPr>
            <p:ph idx="1"/>
          </p:nvPr>
        </p:nvSpPr>
        <p:spPr>
          <a:xfrm>
            <a:off x="550190" y="2090057"/>
            <a:ext cx="5113191" cy="4086906"/>
          </a:xfrm>
        </p:spPr>
        <p:txBody>
          <a:bodyPr/>
          <a:lstStyle/>
          <a:p>
            <a:pPr marL="0" indent="0">
              <a:buNone/>
            </a:pPr>
            <a:r>
              <a:rPr lang="en-US" dirty="0"/>
              <a:t>The purpose of this webinar is to summarise the </a:t>
            </a:r>
            <a:r>
              <a:rPr lang="en-AU" dirty="0"/>
              <a:t>Project Specification Consultation Report, with time for questions and discussion.</a:t>
            </a:r>
          </a:p>
          <a:p>
            <a:pPr marL="0" indent="0">
              <a:buNone/>
            </a:pPr>
            <a:endParaRPr lang="en-US" dirty="0"/>
          </a:p>
        </p:txBody>
      </p:sp>
      <p:sp>
        <p:nvSpPr>
          <p:cNvPr id="3" name="Slide Number Placeholder 2">
            <a:extLst>
              <a:ext uri="{FF2B5EF4-FFF2-40B4-BE49-F238E27FC236}">
                <a16:creationId xmlns:a16="http://schemas.microsoft.com/office/drawing/2014/main" id="{5EDDA54B-7A50-BF63-2843-E4B71AB1346D}"/>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3</a:t>
            </a:fld>
            <a:endParaRPr lang="en-US" dirty="0"/>
          </a:p>
        </p:txBody>
      </p:sp>
      <p:sp>
        <p:nvSpPr>
          <p:cNvPr id="6" name="Content Placeholder 2">
            <a:extLst>
              <a:ext uri="{FF2B5EF4-FFF2-40B4-BE49-F238E27FC236}">
                <a16:creationId xmlns:a16="http://schemas.microsoft.com/office/drawing/2014/main" id="{0D986374-3701-4322-CC56-672CED49D5A0}"/>
              </a:ext>
            </a:extLst>
          </p:cNvPr>
          <p:cNvSpPr txBox="1">
            <a:spLocks/>
          </p:cNvSpPr>
          <p:nvPr/>
        </p:nvSpPr>
        <p:spPr>
          <a:xfrm>
            <a:off x="7216879" y="5372779"/>
            <a:ext cx="4060722" cy="4086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dirty="0"/>
              <a:t>The report and RFI is available </a:t>
            </a:r>
            <a:r>
              <a:rPr lang="en-AU" sz="2400" dirty="0">
                <a:hlinkClick r:id="rId3"/>
              </a:rPr>
              <a:t>here</a:t>
            </a:r>
            <a:endParaRPr lang="en-AU" sz="2400" dirty="0"/>
          </a:p>
          <a:p>
            <a:pPr marL="0" indent="0">
              <a:buFont typeface="Arial" panose="020B0604020202020204" pitchFamily="34" charset="0"/>
              <a:buNone/>
            </a:pPr>
            <a:endParaRPr lang="en-US" dirty="0"/>
          </a:p>
        </p:txBody>
      </p:sp>
      <p:pic>
        <p:nvPicPr>
          <p:cNvPr id="9" name="Graphic 8" descr="Document outline">
            <a:extLst>
              <a:ext uri="{FF2B5EF4-FFF2-40B4-BE49-F238E27FC236}">
                <a16:creationId xmlns:a16="http://schemas.microsoft.com/office/drawing/2014/main" id="{247ABA43-38F2-CEC8-CCDB-963043C4C6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1016" y="5372779"/>
            <a:ext cx="683312" cy="683312"/>
          </a:xfrm>
          <a:prstGeom prst="rect">
            <a:avLst/>
          </a:prstGeom>
        </p:spPr>
      </p:pic>
      <p:sp>
        <p:nvSpPr>
          <p:cNvPr id="4" name="Footer Placeholder 3">
            <a:extLst>
              <a:ext uri="{FF2B5EF4-FFF2-40B4-BE49-F238E27FC236}">
                <a16:creationId xmlns:a16="http://schemas.microsoft.com/office/drawing/2014/main" id="{E60F5977-AEF7-FFC9-55B5-852FED14F50B}"/>
              </a:ext>
            </a:extLst>
          </p:cNvPr>
          <p:cNvSpPr>
            <a:spLocks noGrp="1"/>
          </p:cNvSpPr>
          <p:nvPr>
            <p:ph type="ftr" sz="quarter" idx="11"/>
          </p:nvPr>
        </p:nvSpPr>
        <p:spPr/>
        <p:txBody>
          <a:bodyPr/>
          <a:lstStyle/>
          <a:p>
            <a:r>
              <a:rPr lang="en-AU" dirty="0">
                <a:latin typeface="Arial Nova"/>
              </a:rPr>
              <a:t>Ask your questions at www.Sli.do #AEMOMMVM</a:t>
            </a:r>
            <a:endParaRPr lang="en-US" dirty="0"/>
          </a:p>
        </p:txBody>
      </p:sp>
      <p:pic>
        <p:nvPicPr>
          <p:cNvPr id="12" name="Picture 11">
            <a:extLst>
              <a:ext uri="{FF2B5EF4-FFF2-40B4-BE49-F238E27FC236}">
                <a16:creationId xmlns:a16="http://schemas.microsoft.com/office/drawing/2014/main" id="{5A8CFDDC-DC9B-8C68-F7DD-E03DF758E870}"/>
              </a:ext>
            </a:extLst>
          </p:cNvPr>
          <p:cNvPicPr>
            <a:picLocks noChangeAspect="1"/>
          </p:cNvPicPr>
          <p:nvPr/>
        </p:nvPicPr>
        <p:blipFill>
          <a:blip r:embed="rId6"/>
          <a:stretch>
            <a:fillRect/>
          </a:stretch>
        </p:blipFill>
        <p:spPr>
          <a:xfrm>
            <a:off x="7331011" y="962024"/>
            <a:ext cx="2932052" cy="4242851"/>
          </a:xfrm>
          <a:prstGeom prst="rect">
            <a:avLst/>
          </a:prstGeom>
        </p:spPr>
      </p:pic>
    </p:spTree>
    <p:extLst>
      <p:ext uri="{BB962C8B-B14F-4D97-AF65-F5344CB8AC3E}">
        <p14:creationId xmlns:p14="http://schemas.microsoft.com/office/powerpoint/2010/main" val="325122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D7B5-4002-7B49-9CAD-99FE99DBF511}"/>
              </a:ext>
            </a:extLst>
          </p:cNvPr>
          <p:cNvSpPr>
            <a:spLocks noGrp="1"/>
          </p:cNvSpPr>
          <p:nvPr>
            <p:ph type="title"/>
          </p:nvPr>
        </p:nvSpPr>
        <p:spPr>
          <a:xfrm>
            <a:off x="550191" y="564775"/>
            <a:ext cx="9887917" cy="1202031"/>
          </a:xfrm>
        </p:spPr>
        <p:txBody>
          <a:bodyPr anchor="t">
            <a:normAutofit/>
          </a:bodyPr>
          <a:lstStyle/>
          <a:p>
            <a:r>
              <a:rPr lang="en-US" dirty="0"/>
              <a:t>Agenda</a:t>
            </a:r>
          </a:p>
        </p:txBody>
      </p:sp>
      <p:sp>
        <p:nvSpPr>
          <p:cNvPr id="3" name="Content Placeholder 2">
            <a:extLst>
              <a:ext uri="{FF2B5EF4-FFF2-40B4-BE49-F238E27FC236}">
                <a16:creationId xmlns:a16="http://schemas.microsoft.com/office/drawing/2014/main" id="{BC064E74-D269-C146-B4E5-2DFE60494038}"/>
              </a:ext>
            </a:extLst>
          </p:cNvPr>
          <p:cNvSpPr>
            <a:spLocks noGrp="1"/>
          </p:cNvSpPr>
          <p:nvPr>
            <p:ph idx="1"/>
          </p:nvPr>
        </p:nvSpPr>
        <p:spPr>
          <a:xfrm>
            <a:off x="550191" y="2090057"/>
            <a:ext cx="11050290" cy="4086906"/>
          </a:xfrm>
        </p:spPr>
        <p:txBody>
          <a:bodyPr vert="horz" lIns="91440" tIns="45720" rIns="91440" bIns="45720" rtlCol="0" anchor="t">
            <a:normAutofit/>
          </a:bodyPr>
          <a:lstStyle/>
          <a:p>
            <a:pPr marL="514350" indent="-514350">
              <a:buFont typeface="+mj-lt"/>
              <a:buChar char="•"/>
            </a:pPr>
            <a:r>
              <a:rPr lang="en-US" dirty="0">
                <a:latin typeface="Arial Nova"/>
              </a:rPr>
              <a:t>Overview of the PSCR – Kirk Martel</a:t>
            </a:r>
            <a:endParaRPr lang="en-US" dirty="0">
              <a:highlight>
                <a:srgbClr val="FFFF00"/>
              </a:highlight>
              <a:latin typeface="Arial Nova"/>
            </a:endParaRPr>
          </a:p>
          <a:p>
            <a:pPr marL="514350" indent="-514350">
              <a:buFont typeface="+mj-lt"/>
              <a:buChar char="•"/>
            </a:pPr>
            <a:r>
              <a:rPr lang="en-US" dirty="0">
                <a:latin typeface="Arial Nova"/>
              </a:rPr>
              <a:t>Q&amp;A – Kirk Martel; Jason Pollock; Ashley Lloyd</a:t>
            </a:r>
            <a:endParaRPr lang="en-US" dirty="0"/>
          </a:p>
          <a:p>
            <a:pPr marL="0" indent="0"/>
            <a:endParaRPr lang="en-US" dirty="0"/>
          </a:p>
        </p:txBody>
      </p:sp>
      <p:sp>
        <p:nvSpPr>
          <p:cNvPr id="5" name="Slide Number Placeholder 4">
            <a:extLst>
              <a:ext uri="{FF2B5EF4-FFF2-40B4-BE49-F238E27FC236}">
                <a16:creationId xmlns:a16="http://schemas.microsoft.com/office/drawing/2014/main" id="{7E1221EE-EAA1-D742-87AD-02A2EB9E3979}"/>
              </a:ext>
            </a:extLst>
          </p:cNvPr>
          <p:cNvSpPr>
            <a:spLocks noGrp="1"/>
          </p:cNvSpPr>
          <p:nvPr>
            <p:ph type="sldNum" sz="quarter" idx="12"/>
          </p:nvPr>
        </p:nvSpPr>
        <p:spPr>
          <a:xfrm>
            <a:off x="11641809" y="6356350"/>
            <a:ext cx="550190" cy="365125"/>
          </a:xfrm>
        </p:spPr>
        <p:txBody>
          <a:bodyPr anchor="ctr">
            <a:normAutofit/>
          </a:bodyPr>
          <a:lstStyle/>
          <a:p>
            <a:pPr>
              <a:spcAft>
                <a:spcPts val="600"/>
              </a:spcAft>
            </a:pPr>
            <a:fld id="{713AB538-E724-0A46-AEB0-E520B1BBAFEE}" type="slidenum">
              <a:rPr lang="en-US" smtClean="0"/>
              <a:pPr>
                <a:spcAft>
                  <a:spcPts val="600"/>
                </a:spcAft>
              </a:pPr>
              <a:t>4</a:t>
            </a:fld>
            <a:endParaRPr lang="en-US" dirty="0"/>
          </a:p>
        </p:txBody>
      </p:sp>
      <p:sp>
        <p:nvSpPr>
          <p:cNvPr id="4" name="Footer Placeholder 3">
            <a:extLst>
              <a:ext uri="{FF2B5EF4-FFF2-40B4-BE49-F238E27FC236}">
                <a16:creationId xmlns:a16="http://schemas.microsoft.com/office/drawing/2014/main" id="{18CDF535-B872-4D53-0D75-8ED8152DDFD4}"/>
              </a:ext>
            </a:extLst>
          </p:cNvPr>
          <p:cNvSpPr>
            <a:spLocks noGrp="1"/>
          </p:cNvSpPr>
          <p:nvPr>
            <p:ph type="ftr" sz="quarter" idx="11"/>
          </p:nvPr>
        </p:nvSpPr>
        <p:spPr/>
        <p:txBody>
          <a:bodyPr/>
          <a:lstStyle/>
          <a:p>
            <a:r>
              <a:rPr lang="en-AU" dirty="0"/>
              <a:t>Ask your questions at www.Sli.do #AEMO</a:t>
            </a:r>
            <a:endParaRPr lang="en-US" dirty="0"/>
          </a:p>
        </p:txBody>
      </p:sp>
    </p:spTree>
    <p:extLst>
      <p:ext uri="{BB962C8B-B14F-4D97-AF65-F5344CB8AC3E}">
        <p14:creationId xmlns:p14="http://schemas.microsoft.com/office/powerpoint/2010/main" val="54268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F79A-FF13-4A10-2584-741E09C9B41B}"/>
              </a:ext>
            </a:extLst>
          </p:cNvPr>
          <p:cNvSpPr>
            <a:spLocks noGrp="1"/>
          </p:cNvSpPr>
          <p:nvPr>
            <p:ph type="title"/>
          </p:nvPr>
        </p:nvSpPr>
        <p:spPr>
          <a:xfrm>
            <a:off x="550192" y="564776"/>
            <a:ext cx="9720480" cy="610881"/>
          </a:xfrm>
        </p:spPr>
        <p:txBody>
          <a:bodyPr anchor="ctr">
            <a:normAutofit fontScale="90000"/>
          </a:bodyPr>
          <a:lstStyle/>
          <a:p>
            <a:r>
              <a:rPr lang="en-AU" dirty="0">
                <a:latin typeface="Century Gothic"/>
              </a:rPr>
              <a:t>Victorian TNSP Requirement/Obligations for voltages</a:t>
            </a:r>
          </a:p>
        </p:txBody>
      </p:sp>
      <p:pic>
        <p:nvPicPr>
          <p:cNvPr id="5" name="Graphic 4">
            <a:extLst>
              <a:ext uri="{FF2B5EF4-FFF2-40B4-BE49-F238E27FC236}">
                <a16:creationId xmlns:a16="http://schemas.microsoft.com/office/drawing/2014/main" id="{B7D6C385-9C1B-382F-07E7-76F098DDF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775012"/>
            <a:ext cx="4404430" cy="4086038"/>
          </a:xfrm>
          <a:prstGeom prst="rect">
            <a:avLst/>
          </a:prstGeom>
        </p:spPr>
      </p:pic>
      <p:sp>
        <p:nvSpPr>
          <p:cNvPr id="3" name="Content Placeholder 2">
            <a:extLst>
              <a:ext uri="{FF2B5EF4-FFF2-40B4-BE49-F238E27FC236}">
                <a16:creationId xmlns:a16="http://schemas.microsoft.com/office/drawing/2014/main" id="{1E1B6435-0F31-B549-2A0D-EDAAD1F97C9C}"/>
              </a:ext>
            </a:extLst>
          </p:cNvPr>
          <p:cNvSpPr>
            <a:spLocks noGrp="1"/>
          </p:cNvSpPr>
          <p:nvPr>
            <p:ph type="body" sz="half" idx="2"/>
          </p:nvPr>
        </p:nvSpPr>
        <p:spPr>
          <a:xfrm>
            <a:off x="550191" y="1775012"/>
            <a:ext cx="5223079" cy="458133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AU" sz="1800" dirty="0">
                <a:latin typeface="Arial Nova"/>
              </a:rPr>
              <a:t>The NER requires AEMO Victorian Planning (AVP) as the Transmission Network Service Provider (TNSP) for Victoria to plan and design the Declared Shared Network (DSN) such that voltages: </a:t>
            </a:r>
          </a:p>
          <a:p>
            <a:pPr marL="742950" lvl="1" indent="-285750">
              <a:buFont typeface="Arial" panose="020B0604020202020204" pitchFamily="34" charset="0"/>
              <a:buChar char="•"/>
            </a:pPr>
            <a:r>
              <a:rPr lang="en-AU" sz="1600" dirty="0">
                <a:latin typeface="Arial Nova"/>
              </a:rPr>
              <a:t>Are maintained within +/- 10% of the normal voltage level except as a consequence of a contingency event. </a:t>
            </a:r>
          </a:p>
          <a:p>
            <a:pPr marL="742950" lvl="1" indent="-285750">
              <a:buFont typeface="Arial" panose="020B0604020202020204" pitchFamily="34" charset="0"/>
              <a:buChar char="•"/>
            </a:pPr>
            <a:r>
              <a:rPr lang="en-AU" sz="1600" dirty="0">
                <a:latin typeface="Arial Nova"/>
              </a:rPr>
              <a:t>For high voltages, following a credible contingency event, are managed within 10% of the normal voltage within 900 ms of the event</a:t>
            </a:r>
          </a:p>
          <a:p>
            <a:pPr marL="285750" indent="-285750">
              <a:buFont typeface="Arial" panose="020B0604020202020204" pitchFamily="34" charset="0"/>
              <a:buChar char="•"/>
            </a:pPr>
            <a:r>
              <a:rPr lang="en-AU" sz="1800" dirty="0">
                <a:latin typeface="Arial Nova"/>
              </a:rPr>
              <a:t>Following a credible contingency event, low voltages are allowed to the extent of the NER to fall to zero. </a:t>
            </a:r>
          </a:p>
          <a:p>
            <a:pPr marL="285750" indent="-285750">
              <a:buFont typeface="Arial" panose="020B0604020202020204" pitchFamily="34" charset="0"/>
              <a:buChar char="•"/>
            </a:pPr>
            <a:r>
              <a:rPr lang="en-AU" sz="1800" dirty="0">
                <a:latin typeface="Arial Nova"/>
              </a:rPr>
              <a:t>Many sites have limits tighter than the NER requirements due to site-specific limitations and the need to maintain voltage stability and quality of supply for downstream customers. </a:t>
            </a:r>
          </a:p>
        </p:txBody>
      </p:sp>
      <p:sp>
        <p:nvSpPr>
          <p:cNvPr id="4" name="Slide Number Placeholder 3">
            <a:extLst>
              <a:ext uri="{FF2B5EF4-FFF2-40B4-BE49-F238E27FC236}">
                <a16:creationId xmlns:a16="http://schemas.microsoft.com/office/drawing/2014/main" id="{52D1D41C-CD0D-A9B4-1987-0B54AE46C6A6}"/>
              </a:ext>
            </a:extLst>
          </p:cNvPr>
          <p:cNvSpPr>
            <a:spLocks noGrp="1"/>
          </p:cNvSpPr>
          <p:nvPr>
            <p:ph type="sldNum" sz="quarter" idx="12"/>
          </p:nvPr>
        </p:nvSpPr>
        <p:spPr>
          <a:xfrm>
            <a:off x="11641807" y="6356350"/>
            <a:ext cx="550192" cy="365125"/>
          </a:xfrm>
        </p:spPr>
        <p:txBody>
          <a:bodyPr anchor="ctr">
            <a:normAutofit/>
          </a:bodyPr>
          <a:lstStyle/>
          <a:p>
            <a:pPr>
              <a:spcAft>
                <a:spcPts val="600"/>
              </a:spcAft>
            </a:pPr>
            <a:fld id="{713AB538-E724-0A46-AEB0-E520B1BBAFEE}" type="slidenum">
              <a:rPr lang="en-US" smtClean="0"/>
              <a:pPr>
                <a:spcAft>
                  <a:spcPts val="600"/>
                </a:spcAft>
              </a:pPr>
              <a:t>5</a:t>
            </a:fld>
            <a:endParaRPr lang="en-US" dirty="0"/>
          </a:p>
        </p:txBody>
      </p:sp>
      <p:sp>
        <p:nvSpPr>
          <p:cNvPr id="6" name="Footer Placeholder 5">
            <a:extLst>
              <a:ext uri="{FF2B5EF4-FFF2-40B4-BE49-F238E27FC236}">
                <a16:creationId xmlns:a16="http://schemas.microsoft.com/office/drawing/2014/main" id="{F127B0F2-5B28-55BB-02BA-944C3AF8E96B}"/>
              </a:ext>
            </a:extLst>
          </p:cNvPr>
          <p:cNvSpPr>
            <a:spLocks noGrp="1"/>
          </p:cNvSpPr>
          <p:nvPr>
            <p:ph type="ftr" sz="quarter" idx="11"/>
          </p:nvPr>
        </p:nvSpPr>
        <p:spPr/>
        <p:txBody>
          <a:bodyPr/>
          <a:lstStyle/>
          <a:p>
            <a:r>
              <a:rPr lang="en-AU" dirty="0"/>
              <a:t>Ask your questions at www.Sli.do #AEMO</a:t>
            </a:r>
            <a:endParaRPr lang="en-US" dirty="0"/>
          </a:p>
        </p:txBody>
      </p:sp>
    </p:spTree>
    <p:extLst>
      <p:ext uri="{BB962C8B-B14F-4D97-AF65-F5344CB8AC3E}">
        <p14:creationId xmlns:p14="http://schemas.microsoft.com/office/powerpoint/2010/main" val="30226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02FE-AAC7-C4C9-7669-EA9DDAF178C6}"/>
              </a:ext>
            </a:extLst>
          </p:cNvPr>
          <p:cNvSpPr>
            <a:spLocks noGrp="1"/>
          </p:cNvSpPr>
          <p:nvPr>
            <p:ph type="title"/>
          </p:nvPr>
        </p:nvSpPr>
        <p:spPr>
          <a:xfrm>
            <a:off x="550191" y="555811"/>
            <a:ext cx="9887917" cy="1210995"/>
          </a:xfrm>
        </p:spPr>
        <p:txBody>
          <a:bodyPr anchor="t">
            <a:normAutofit/>
          </a:bodyPr>
          <a:lstStyle/>
          <a:p>
            <a:r>
              <a:rPr lang="en-US" sz="3100" dirty="0"/>
              <a:t>Objective of this RIT-T: to maintain voltages within limits in the metropolitan Melbourne area</a:t>
            </a:r>
          </a:p>
        </p:txBody>
      </p:sp>
      <p:sp>
        <p:nvSpPr>
          <p:cNvPr id="4" name="Text Placeholder 3">
            <a:extLst>
              <a:ext uri="{FF2B5EF4-FFF2-40B4-BE49-F238E27FC236}">
                <a16:creationId xmlns:a16="http://schemas.microsoft.com/office/drawing/2014/main" id="{D92C4C10-0C05-C7CD-5511-6D457455F5E8}"/>
              </a:ext>
            </a:extLst>
          </p:cNvPr>
          <p:cNvSpPr>
            <a:spLocks noGrp="1"/>
          </p:cNvSpPr>
          <p:nvPr>
            <p:ph sz="half" idx="1"/>
          </p:nvPr>
        </p:nvSpPr>
        <p:spPr>
          <a:xfrm>
            <a:off x="550192" y="1812147"/>
            <a:ext cx="5181600" cy="4767329"/>
          </a:xfrm>
        </p:spPr>
        <p:txBody>
          <a:bodyPr vert="horz" lIns="91440" tIns="45720" rIns="91440" bIns="45720" rtlCol="0">
            <a:normAutofit fontScale="92500" lnSpcReduction="20000"/>
          </a:bodyPr>
          <a:lstStyle/>
          <a:p>
            <a:pPr marL="285750" indent="-285750"/>
            <a:r>
              <a:rPr lang="en-AU" sz="2400" dirty="0"/>
              <a:t>In metropolitan Melbourne, voltage limits are at risk of being breached in the next decade. </a:t>
            </a:r>
            <a:endParaRPr lang="en-US" sz="2400" dirty="0"/>
          </a:p>
          <a:p>
            <a:pPr marL="285750" indent="-285750">
              <a:buChar char="•"/>
            </a:pPr>
            <a:r>
              <a:rPr lang="en-US" sz="2400" dirty="0"/>
              <a:t>There is both a risk of: </a:t>
            </a:r>
          </a:p>
          <a:p>
            <a:pPr marL="742950" lvl="1" indent="-285750">
              <a:buChar char="•"/>
            </a:pPr>
            <a:r>
              <a:rPr lang="en-US" dirty="0"/>
              <a:t>(Pillar 1) Under-voltage exceedances during high demand conditions</a:t>
            </a:r>
          </a:p>
          <a:p>
            <a:pPr marL="742950" lvl="1" indent="-285750">
              <a:buChar char="•"/>
            </a:pPr>
            <a:r>
              <a:rPr lang="en-US" dirty="0"/>
              <a:t>(Pillar 2) Over-voltage exceedances during low demand conditions</a:t>
            </a:r>
          </a:p>
          <a:p>
            <a:pPr marL="285750" indent="-285750"/>
            <a:r>
              <a:rPr lang="en-AU" sz="2400" dirty="0"/>
              <a:t>AVP is undertaking this Regulatory Investment Test for Transmission (RIT-T) to consider options that will address these pillars, at all sites, </a:t>
            </a:r>
            <a:r>
              <a:rPr lang="en-US" sz="2400" dirty="0"/>
              <a:t>which maximize economic benefits and minimize the use of costly operational measures.</a:t>
            </a:r>
          </a:p>
        </p:txBody>
      </p:sp>
      <p:pic>
        <p:nvPicPr>
          <p:cNvPr id="16" name="Picture 15" descr="A map of a train station&#10;&#10;Description automatically generated">
            <a:extLst>
              <a:ext uri="{FF2B5EF4-FFF2-40B4-BE49-F238E27FC236}">
                <a16:creationId xmlns:a16="http://schemas.microsoft.com/office/drawing/2014/main" id="{0D265E09-5840-26B2-ECA3-C07629A14D28}"/>
              </a:ext>
            </a:extLst>
          </p:cNvPr>
          <p:cNvPicPr>
            <a:picLocks noChangeAspect="1"/>
          </p:cNvPicPr>
          <p:nvPr/>
        </p:nvPicPr>
        <p:blipFill>
          <a:blip r:embed="rId3"/>
          <a:stretch>
            <a:fillRect/>
          </a:stretch>
        </p:blipFill>
        <p:spPr>
          <a:xfrm>
            <a:off x="5731793" y="1812147"/>
            <a:ext cx="5830562" cy="4212579"/>
          </a:xfrm>
          <a:prstGeom prst="rect">
            <a:avLst/>
          </a:prstGeom>
          <a:noFill/>
        </p:spPr>
      </p:pic>
      <p:sp>
        <p:nvSpPr>
          <p:cNvPr id="5" name="Footer Placeholder 4">
            <a:extLst>
              <a:ext uri="{FF2B5EF4-FFF2-40B4-BE49-F238E27FC236}">
                <a16:creationId xmlns:a16="http://schemas.microsoft.com/office/drawing/2014/main" id="{352B51FA-4EFC-65EB-2709-53574750A522}"/>
              </a:ext>
            </a:extLst>
          </p:cNvPr>
          <p:cNvSpPr>
            <a:spLocks noGrp="1"/>
          </p:cNvSpPr>
          <p:nvPr>
            <p:ph type="ftr" sz="quarter" idx="11"/>
          </p:nvPr>
        </p:nvSpPr>
        <p:spPr>
          <a:xfrm>
            <a:off x="3325907" y="6356350"/>
            <a:ext cx="8315902" cy="365125"/>
          </a:xfrm>
        </p:spPr>
        <p:txBody>
          <a:bodyPr anchor="ctr">
            <a:normAutofit/>
          </a:bodyPr>
          <a:lstStyle/>
          <a:p>
            <a:pPr>
              <a:spcAft>
                <a:spcPts val="600"/>
              </a:spcAft>
            </a:pPr>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40C16D06-4543-BE91-59FA-2C2C580685AE}"/>
              </a:ext>
            </a:extLst>
          </p:cNvPr>
          <p:cNvSpPr>
            <a:spLocks noGrp="1"/>
          </p:cNvSpPr>
          <p:nvPr>
            <p:ph type="sldNum" sz="quarter" idx="12"/>
          </p:nvPr>
        </p:nvSpPr>
        <p:spPr>
          <a:xfrm>
            <a:off x="11641809" y="6356350"/>
            <a:ext cx="550190" cy="365125"/>
          </a:xfrm>
        </p:spPr>
        <p:txBody>
          <a:bodyPr anchor="ctr">
            <a:normAutofit/>
          </a:bodyPr>
          <a:lstStyle/>
          <a:p>
            <a:pPr>
              <a:spcAft>
                <a:spcPts val="600"/>
              </a:spcAft>
            </a:pPr>
            <a:fld id="{713AB538-E724-0A46-AEB0-E520B1BBAFEE}" type="slidenum">
              <a:rPr lang="en-US" smtClean="0"/>
              <a:pPr>
                <a:spcAft>
                  <a:spcPts val="600"/>
                </a:spcAft>
              </a:pPr>
              <a:t>6</a:t>
            </a:fld>
            <a:endParaRPr lang="en-US" dirty="0"/>
          </a:p>
        </p:txBody>
      </p:sp>
    </p:spTree>
    <p:extLst>
      <p:ext uri="{BB962C8B-B14F-4D97-AF65-F5344CB8AC3E}">
        <p14:creationId xmlns:p14="http://schemas.microsoft.com/office/powerpoint/2010/main" val="311064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F64D-54E6-31E3-DD2E-05461E93EBC7}"/>
              </a:ext>
            </a:extLst>
          </p:cNvPr>
          <p:cNvSpPr>
            <a:spLocks noGrp="1"/>
          </p:cNvSpPr>
          <p:nvPr>
            <p:ph type="title"/>
          </p:nvPr>
        </p:nvSpPr>
        <p:spPr/>
        <p:txBody>
          <a:bodyPr>
            <a:normAutofit/>
          </a:bodyPr>
          <a:lstStyle/>
          <a:p>
            <a:r>
              <a:rPr lang="en-US" sz="2600" dirty="0">
                <a:latin typeface="Century Gothic"/>
              </a:rPr>
              <a:t>Identified Need Pillar 1: Need to manage under-voltages</a:t>
            </a:r>
            <a:endParaRPr lang="en-US" sz="2600" dirty="0"/>
          </a:p>
        </p:txBody>
      </p:sp>
      <p:sp>
        <p:nvSpPr>
          <p:cNvPr id="4" name="Text Placeholder 3">
            <a:extLst>
              <a:ext uri="{FF2B5EF4-FFF2-40B4-BE49-F238E27FC236}">
                <a16:creationId xmlns:a16="http://schemas.microsoft.com/office/drawing/2014/main" id="{EC0026FE-B6F2-E516-424C-BB5813614773}"/>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dirty="0">
                <a:latin typeface="Arial Nova"/>
              </a:rPr>
              <a:t>Under-voltages arise when there is a shortage of capacitance in the network (i.e. reactive demand outweighs reactive supply). </a:t>
            </a:r>
          </a:p>
          <a:p>
            <a:pPr marL="285750" indent="-285750">
              <a:buFont typeface="Arial" panose="020B0604020202020204" pitchFamily="34" charset="0"/>
              <a:buChar char="•"/>
            </a:pPr>
            <a:r>
              <a:rPr lang="en-US" dirty="0">
                <a:latin typeface="Arial Nova"/>
              </a:rPr>
              <a:t>Low voltages may result in voltage collapse and may ultimately require load shedding if not remediated. </a:t>
            </a:r>
          </a:p>
          <a:p>
            <a:pPr marL="285750" indent="-285750">
              <a:buChar char="•"/>
            </a:pPr>
            <a:r>
              <a:rPr lang="en-US" dirty="0">
                <a:latin typeface="Arial Nova"/>
              </a:rPr>
              <a:t>Drivers: </a:t>
            </a:r>
            <a:endParaRPr lang="en-US" dirty="0"/>
          </a:p>
          <a:p>
            <a:pPr marL="742950" lvl="1" indent="-285750">
              <a:buChar char="•"/>
            </a:pPr>
            <a:r>
              <a:rPr lang="en-US" dirty="0">
                <a:latin typeface="Arial Nova"/>
              </a:rPr>
              <a:t>High demand is forecast to increase over time in the next decade, resulting in increased reactive demand in the network. </a:t>
            </a:r>
            <a:endParaRPr lang="en-US" dirty="0"/>
          </a:p>
          <a:p>
            <a:pPr marL="742950" lvl="1" indent="-285750">
              <a:buChar char="•"/>
            </a:pPr>
            <a:r>
              <a:rPr lang="en-US" dirty="0">
                <a:latin typeface="Arial Nova"/>
              </a:rPr>
              <a:t>Existing capacitor banks with a total capacity of 650 MVARs are due to retire in 2027-28, resulting in less reactive supply. </a:t>
            </a:r>
            <a:endParaRPr lang="en-US" dirty="0"/>
          </a:p>
          <a:p>
            <a:pPr marL="285750" indent="-285750">
              <a:buChar char="•"/>
            </a:pPr>
            <a:endParaRPr lang="en-US" dirty="0"/>
          </a:p>
        </p:txBody>
      </p:sp>
      <p:sp>
        <p:nvSpPr>
          <p:cNvPr id="5" name="Footer Placeholder 4">
            <a:extLst>
              <a:ext uri="{FF2B5EF4-FFF2-40B4-BE49-F238E27FC236}">
                <a16:creationId xmlns:a16="http://schemas.microsoft.com/office/drawing/2014/main" id="{8032802D-EC27-B24D-5C34-DC19FE00AF21}"/>
              </a:ext>
            </a:extLst>
          </p:cNvPr>
          <p:cNvSpPr>
            <a:spLocks noGrp="1"/>
          </p:cNvSpPr>
          <p:nvPr>
            <p:ph type="ftr" sz="quarter" idx="11"/>
          </p:nvPr>
        </p:nvSpPr>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34678DDE-99B1-A204-153D-E0FB242E31BD}"/>
              </a:ext>
            </a:extLst>
          </p:cNvPr>
          <p:cNvSpPr>
            <a:spLocks noGrp="1"/>
          </p:cNvSpPr>
          <p:nvPr>
            <p:ph type="sldNum" sz="quarter" idx="12"/>
          </p:nvPr>
        </p:nvSpPr>
        <p:spPr/>
        <p:txBody>
          <a:bodyPr/>
          <a:lstStyle/>
          <a:p>
            <a:fld id="{713AB538-E724-0A46-AEB0-E520B1BBAFEE}" type="slidenum">
              <a:rPr lang="en-US" smtClean="0"/>
              <a:t>7</a:t>
            </a:fld>
            <a:endParaRPr lang="en-US" dirty="0"/>
          </a:p>
        </p:txBody>
      </p:sp>
      <p:graphicFrame>
        <p:nvGraphicFramePr>
          <p:cNvPr id="7" name="Table 6">
            <a:extLst>
              <a:ext uri="{FF2B5EF4-FFF2-40B4-BE49-F238E27FC236}">
                <a16:creationId xmlns:a16="http://schemas.microsoft.com/office/drawing/2014/main" id="{5B094C05-B8D7-077A-4231-9717F64A800B}"/>
              </a:ext>
            </a:extLst>
          </p:cNvPr>
          <p:cNvGraphicFramePr>
            <a:graphicFrameLocks noGrp="1"/>
          </p:cNvGraphicFramePr>
          <p:nvPr>
            <p:extLst>
              <p:ext uri="{D42A27DB-BD31-4B8C-83A1-F6EECF244321}">
                <p14:modId xmlns:p14="http://schemas.microsoft.com/office/powerpoint/2010/main" val="2221356296"/>
              </p:ext>
            </p:extLst>
          </p:nvPr>
        </p:nvGraphicFramePr>
        <p:xfrm>
          <a:off x="4692073" y="3125253"/>
          <a:ext cx="6262254" cy="1502171"/>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188717589"/>
                    </a:ext>
                  </a:extLst>
                </a:gridCol>
                <a:gridCol w="763183">
                  <a:extLst>
                    <a:ext uri="{9D8B030D-6E8A-4147-A177-3AD203B41FA5}">
                      <a16:colId xmlns:a16="http://schemas.microsoft.com/office/drawing/2014/main" val="352452838"/>
                    </a:ext>
                  </a:extLst>
                </a:gridCol>
                <a:gridCol w="917951">
                  <a:extLst>
                    <a:ext uri="{9D8B030D-6E8A-4147-A177-3AD203B41FA5}">
                      <a16:colId xmlns:a16="http://schemas.microsoft.com/office/drawing/2014/main" val="3087553687"/>
                    </a:ext>
                  </a:extLst>
                </a:gridCol>
                <a:gridCol w="842778">
                  <a:extLst>
                    <a:ext uri="{9D8B030D-6E8A-4147-A177-3AD203B41FA5}">
                      <a16:colId xmlns:a16="http://schemas.microsoft.com/office/drawing/2014/main" val="1801049710"/>
                    </a:ext>
                  </a:extLst>
                </a:gridCol>
                <a:gridCol w="834425">
                  <a:extLst>
                    <a:ext uri="{9D8B030D-6E8A-4147-A177-3AD203B41FA5}">
                      <a16:colId xmlns:a16="http://schemas.microsoft.com/office/drawing/2014/main" val="2131567787"/>
                    </a:ext>
                  </a:extLst>
                </a:gridCol>
                <a:gridCol w="851127">
                  <a:extLst>
                    <a:ext uri="{9D8B030D-6E8A-4147-A177-3AD203B41FA5}">
                      <a16:colId xmlns:a16="http://schemas.microsoft.com/office/drawing/2014/main" val="1543018771"/>
                    </a:ext>
                  </a:extLst>
                </a:gridCol>
                <a:gridCol w="833590">
                  <a:extLst>
                    <a:ext uri="{9D8B030D-6E8A-4147-A177-3AD203B41FA5}">
                      <a16:colId xmlns:a16="http://schemas.microsoft.com/office/drawing/2014/main" val="3426309567"/>
                    </a:ext>
                  </a:extLst>
                </a:gridCol>
              </a:tblGrid>
              <a:tr h="308460">
                <a:tc rowSpan="2">
                  <a:txBody>
                    <a:bodyPr/>
                    <a:lstStyle/>
                    <a:p>
                      <a:pPr lvl="0">
                        <a:buNone/>
                      </a:pPr>
                      <a:r>
                        <a:rPr lang="en-US" sz="1100" b="1" i="0" u="none" strike="noStrike" noProof="0" dirty="0">
                          <a:solidFill>
                            <a:srgbClr val="FFFFFF"/>
                          </a:solidFill>
                          <a:latin typeface="Calibri"/>
                        </a:rPr>
                        <a:t>Critical Site</a:t>
                      </a:r>
                      <a:endParaRPr lang="en-US" sz="1600" dirty="0"/>
                    </a:p>
                  </a:txBody>
                  <a:tcPr/>
                </a:tc>
                <a:tc gridSpan="6">
                  <a:txBody>
                    <a:bodyPr/>
                    <a:lstStyle/>
                    <a:p>
                      <a:pPr algn="ctr"/>
                      <a:r>
                        <a:rPr lang="en-US" sz="1100" dirty="0"/>
                        <a:t>Equivalent load reduction required (MW) to maintain voltages within limits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663246"/>
                  </a:ext>
                </a:extLst>
              </a:tr>
              <a:tr h="268331">
                <a:tc vMerge="1">
                  <a:txBody>
                    <a:bodyPr/>
                    <a:lstStyle/>
                    <a:p>
                      <a:endParaRPr lang="en-US"/>
                    </a:p>
                  </a:txBody>
                  <a:tcPr/>
                </a:tc>
                <a:tc>
                  <a:txBody>
                    <a:bodyPr/>
                    <a:lstStyle/>
                    <a:p>
                      <a:r>
                        <a:rPr lang="en-US" sz="1100" b="1" dirty="0">
                          <a:solidFill>
                            <a:schemeClr val="bg1"/>
                          </a:solidFill>
                        </a:rPr>
                        <a:t>2023-24</a:t>
                      </a:r>
                    </a:p>
                  </a:txBody>
                  <a:tcPr>
                    <a:solidFill>
                      <a:schemeClr val="accent2"/>
                    </a:solidFill>
                  </a:tcPr>
                </a:tc>
                <a:tc>
                  <a:txBody>
                    <a:bodyPr/>
                    <a:lstStyle/>
                    <a:p>
                      <a:r>
                        <a:rPr lang="en-US" sz="1100" b="1" dirty="0">
                          <a:solidFill>
                            <a:schemeClr val="bg1"/>
                          </a:solidFill>
                        </a:rPr>
                        <a:t>2024-25</a:t>
                      </a:r>
                    </a:p>
                  </a:txBody>
                  <a:tcPr>
                    <a:solidFill>
                      <a:schemeClr val="accent2"/>
                    </a:solidFill>
                  </a:tcPr>
                </a:tc>
                <a:tc>
                  <a:txBody>
                    <a:bodyPr/>
                    <a:lstStyle/>
                    <a:p>
                      <a:r>
                        <a:rPr lang="en-US" sz="1100" b="1" dirty="0">
                          <a:solidFill>
                            <a:schemeClr val="bg1"/>
                          </a:solidFill>
                        </a:rPr>
                        <a:t>2025-26</a:t>
                      </a:r>
                    </a:p>
                  </a:txBody>
                  <a:tcPr>
                    <a:solidFill>
                      <a:schemeClr val="accent2"/>
                    </a:solidFill>
                  </a:tcPr>
                </a:tc>
                <a:tc>
                  <a:txBody>
                    <a:bodyPr/>
                    <a:lstStyle/>
                    <a:p>
                      <a:r>
                        <a:rPr lang="en-US" sz="1100" b="1" dirty="0">
                          <a:solidFill>
                            <a:schemeClr val="bg1"/>
                          </a:solidFill>
                        </a:rPr>
                        <a:t>2026-27</a:t>
                      </a:r>
                    </a:p>
                  </a:txBody>
                  <a:tcPr>
                    <a:solidFill>
                      <a:schemeClr val="accent2"/>
                    </a:solidFill>
                  </a:tcPr>
                </a:tc>
                <a:tc>
                  <a:txBody>
                    <a:bodyPr/>
                    <a:lstStyle/>
                    <a:p>
                      <a:r>
                        <a:rPr lang="en-US" sz="1100" b="1" dirty="0">
                          <a:solidFill>
                            <a:schemeClr val="bg1"/>
                          </a:solidFill>
                        </a:rPr>
                        <a:t>2027-28</a:t>
                      </a:r>
                    </a:p>
                  </a:txBody>
                  <a:tcPr>
                    <a:solidFill>
                      <a:schemeClr val="accent2"/>
                    </a:solidFill>
                  </a:tcPr>
                </a:tc>
                <a:tc>
                  <a:txBody>
                    <a:bodyPr/>
                    <a:lstStyle/>
                    <a:p>
                      <a:r>
                        <a:rPr lang="en-US" sz="1100" b="1" dirty="0">
                          <a:solidFill>
                            <a:schemeClr val="bg1"/>
                          </a:solidFill>
                        </a:rPr>
                        <a:t>2032-33</a:t>
                      </a:r>
                    </a:p>
                  </a:txBody>
                  <a:tcPr>
                    <a:solidFill>
                      <a:schemeClr val="accent2"/>
                    </a:solidFill>
                  </a:tcPr>
                </a:tc>
                <a:extLst>
                  <a:ext uri="{0D108BD9-81ED-4DB2-BD59-A6C34878D82A}">
                    <a16:rowId xmlns:a16="http://schemas.microsoft.com/office/drawing/2014/main" val="2648730547"/>
                  </a:ext>
                </a:extLst>
              </a:tr>
              <a:tr h="308460">
                <a:tc>
                  <a:txBody>
                    <a:bodyPr/>
                    <a:lstStyle/>
                    <a:p>
                      <a:pPr lvl="0">
                        <a:buNone/>
                      </a:pPr>
                      <a:r>
                        <a:rPr lang="en-US" sz="1100" dirty="0"/>
                        <a:t>Deer Park 220 kV</a:t>
                      </a:r>
                    </a:p>
                  </a:txBody>
                  <a:tcPr/>
                </a:tc>
                <a:tc>
                  <a:txBody>
                    <a:bodyPr/>
                    <a:lstStyle/>
                    <a:p>
                      <a:r>
                        <a:rPr lang="en-US" sz="1100" dirty="0"/>
                        <a:t>20</a:t>
                      </a:r>
                    </a:p>
                  </a:txBody>
                  <a:tcPr/>
                </a:tc>
                <a:tc>
                  <a:txBody>
                    <a:bodyPr/>
                    <a:lstStyle/>
                    <a:p>
                      <a:r>
                        <a:rPr lang="en-US" sz="1100" dirty="0"/>
                        <a:t>70</a:t>
                      </a:r>
                    </a:p>
                  </a:txBody>
                  <a:tcPr/>
                </a:tc>
                <a:tc>
                  <a:txBody>
                    <a:bodyPr/>
                    <a:lstStyle/>
                    <a:p>
                      <a:r>
                        <a:rPr lang="en-US" sz="1100" dirty="0"/>
                        <a:t>80</a:t>
                      </a:r>
                    </a:p>
                  </a:txBody>
                  <a:tcPr/>
                </a:tc>
                <a:tc>
                  <a:txBody>
                    <a:bodyPr/>
                    <a:lstStyle/>
                    <a:p>
                      <a:r>
                        <a:rPr lang="en-US" sz="1100" dirty="0"/>
                        <a:t>90</a:t>
                      </a:r>
                    </a:p>
                  </a:txBody>
                  <a:tcPr/>
                </a:tc>
                <a:tc>
                  <a:txBody>
                    <a:bodyPr/>
                    <a:lstStyle/>
                    <a:p>
                      <a:r>
                        <a:rPr lang="en-US" sz="1100" dirty="0"/>
                        <a:t>100</a:t>
                      </a:r>
                    </a:p>
                  </a:txBody>
                  <a:tcPr/>
                </a:tc>
                <a:tc>
                  <a:txBody>
                    <a:bodyPr/>
                    <a:lstStyle/>
                    <a:p>
                      <a:r>
                        <a:rPr lang="en-US" sz="1100" dirty="0"/>
                        <a:t>150</a:t>
                      </a:r>
                    </a:p>
                  </a:txBody>
                  <a:tcPr/>
                </a:tc>
                <a:extLst>
                  <a:ext uri="{0D108BD9-81ED-4DB2-BD59-A6C34878D82A}">
                    <a16:rowId xmlns:a16="http://schemas.microsoft.com/office/drawing/2014/main" val="3182355576"/>
                  </a:ext>
                </a:extLst>
              </a:tr>
              <a:tr h="308460">
                <a:tc>
                  <a:txBody>
                    <a:bodyPr/>
                    <a:lstStyle/>
                    <a:p>
                      <a:pPr lvl="0">
                        <a:buNone/>
                      </a:pPr>
                      <a:r>
                        <a:rPr lang="en-US" sz="1100" dirty="0"/>
                        <a:t>Tyabb 220 kV</a:t>
                      </a:r>
                    </a:p>
                  </a:txBody>
                  <a:tcPr/>
                </a:tc>
                <a:tc>
                  <a:txBody>
                    <a:bodyPr/>
                    <a:lstStyle/>
                    <a:p>
                      <a:r>
                        <a:rPr lang="en-US" sz="1100" dirty="0"/>
                        <a:t>Nil</a:t>
                      </a:r>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r>
                        <a:rPr lang="en-US" sz="1100" dirty="0"/>
                        <a:t>120</a:t>
                      </a:r>
                    </a:p>
                  </a:txBody>
                  <a:tcPr/>
                </a:tc>
                <a:extLst>
                  <a:ext uri="{0D108BD9-81ED-4DB2-BD59-A6C34878D82A}">
                    <a16:rowId xmlns:a16="http://schemas.microsoft.com/office/drawing/2014/main" val="2395087396"/>
                  </a:ext>
                </a:extLst>
              </a:tr>
              <a:tr h="308460">
                <a:tc>
                  <a:txBody>
                    <a:bodyPr/>
                    <a:lstStyle/>
                    <a:p>
                      <a:pPr lvl="0">
                        <a:buNone/>
                      </a:pPr>
                      <a:r>
                        <a:rPr lang="en-US" sz="1100" dirty="0"/>
                        <a:t>Rowville 220 kV</a:t>
                      </a:r>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pPr lvl="0">
                        <a:buNone/>
                      </a:pPr>
                      <a:r>
                        <a:rPr lang="en-US" sz="1100" b="0" i="0" u="none" strike="noStrike" noProof="0" dirty="0">
                          <a:solidFill>
                            <a:srgbClr val="424242"/>
                          </a:solidFill>
                          <a:latin typeface="Calibri"/>
                        </a:rPr>
                        <a:t>Nil</a:t>
                      </a:r>
                      <a:endParaRPr lang="en-US" sz="1600" dirty="0"/>
                    </a:p>
                  </a:txBody>
                  <a:tcPr/>
                </a:tc>
                <a:tc>
                  <a:txBody>
                    <a:bodyPr/>
                    <a:lstStyle/>
                    <a:p>
                      <a:r>
                        <a:rPr lang="en-US" sz="1100" dirty="0"/>
                        <a:t>&lt;1</a:t>
                      </a:r>
                    </a:p>
                  </a:txBody>
                  <a:tcPr/>
                </a:tc>
                <a:extLst>
                  <a:ext uri="{0D108BD9-81ED-4DB2-BD59-A6C34878D82A}">
                    <a16:rowId xmlns:a16="http://schemas.microsoft.com/office/drawing/2014/main" val="2971950488"/>
                  </a:ext>
                </a:extLst>
              </a:tr>
            </a:tbl>
          </a:graphicData>
        </a:graphic>
      </p:graphicFrame>
      <p:graphicFrame>
        <p:nvGraphicFramePr>
          <p:cNvPr id="8" name="Table 7">
            <a:extLst>
              <a:ext uri="{FF2B5EF4-FFF2-40B4-BE49-F238E27FC236}">
                <a16:creationId xmlns:a16="http://schemas.microsoft.com/office/drawing/2014/main" id="{C4116FD2-2581-7FEF-C480-A153C452589B}"/>
              </a:ext>
            </a:extLst>
          </p:cNvPr>
          <p:cNvGraphicFramePr>
            <a:graphicFrameLocks noGrp="1"/>
          </p:cNvGraphicFramePr>
          <p:nvPr>
            <p:extLst>
              <p:ext uri="{D42A27DB-BD31-4B8C-83A1-F6EECF244321}">
                <p14:modId xmlns:p14="http://schemas.microsoft.com/office/powerpoint/2010/main" val="1914816651"/>
              </p:ext>
            </p:extLst>
          </p:nvPr>
        </p:nvGraphicFramePr>
        <p:xfrm>
          <a:off x="4692073" y="1263994"/>
          <a:ext cx="6262254" cy="1722303"/>
        </p:xfrm>
        <a:graphic>
          <a:graphicData uri="http://schemas.openxmlformats.org/drawingml/2006/table">
            <a:tbl>
              <a:tblPr firstRow="1" bandRow="1">
                <a:tableStyleId>{5C22544A-7EE6-4342-B048-85BDC9FD1C3A}</a:tableStyleId>
              </a:tblPr>
              <a:tblGrid>
                <a:gridCol w="1163782">
                  <a:extLst>
                    <a:ext uri="{9D8B030D-6E8A-4147-A177-3AD203B41FA5}">
                      <a16:colId xmlns:a16="http://schemas.microsoft.com/office/drawing/2014/main" val="2188717589"/>
                    </a:ext>
                  </a:extLst>
                </a:gridCol>
                <a:gridCol w="711200">
                  <a:extLst>
                    <a:ext uri="{9D8B030D-6E8A-4147-A177-3AD203B41FA5}">
                      <a16:colId xmlns:a16="http://schemas.microsoft.com/office/drawing/2014/main" val="3306259692"/>
                    </a:ext>
                  </a:extLst>
                </a:gridCol>
                <a:gridCol w="776509">
                  <a:extLst>
                    <a:ext uri="{9D8B030D-6E8A-4147-A177-3AD203B41FA5}">
                      <a16:colId xmlns:a16="http://schemas.microsoft.com/office/drawing/2014/main" val="352452838"/>
                    </a:ext>
                  </a:extLst>
                </a:gridCol>
                <a:gridCol w="774439">
                  <a:extLst>
                    <a:ext uri="{9D8B030D-6E8A-4147-A177-3AD203B41FA5}">
                      <a16:colId xmlns:a16="http://schemas.microsoft.com/office/drawing/2014/main" val="3087553687"/>
                    </a:ext>
                  </a:extLst>
                </a:gridCol>
                <a:gridCol w="711020">
                  <a:extLst>
                    <a:ext uri="{9D8B030D-6E8A-4147-A177-3AD203B41FA5}">
                      <a16:colId xmlns:a16="http://schemas.microsoft.com/office/drawing/2014/main" val="1801049710"/>
                    </a:ext>
                  </a:extLst>
                </a:gridCol>
                <a:gridCol w="703972">
                  <a:extLst>
                    <a:ext uri="{9D8B030D-6E8A-4147-A177-3AD203B41FA5}">
                      <a16:colId xmlns:a16="http://schemas.microsoft.com/office/drawing/2014/main" val="2131567787"/>
                    </a:ext>
                  </a:extLst>
                </a:gridCol>
                <a:gridCol w="718064">
                  <a:extLst>
                    <a:ext uri="{9D8B030D-6E8A-4147-A177-3AD203B41FA5}">
                      <a16:colId xmlns:a16="http://schemas.microsoft.com/office/drawing/2014/main" val="1543018771"/>
                    </a:ext>
                  </a:extLst>
                </a:gridCol>
                <a:gridCol w="703268">
                  <a:extLst>
                    <a:ext uri="{9D8B030D-6E8A-4147-A177-3AD203B41FA5}">
                      <a16:colId xmlns:a16="http://schemas.microsoft.com/office/drawing/2014/main" val="3426309567"/>
                    </a:ext>
                  </a:extLst>
                </a:gridCol>
              </a:tblGrid>
              <a:tr h="320101">
                <a:tc rowSpan="2">
                  <a:txBody>
                    <a:bodyPr/>
                    <a:lstStyle/>
                    <a:p>
                      <a:pPr lvl="0">
                        <a:buNone/>
                      </a:pPr>
                      <a:r>
                        <a:rPr lang="en-US" sz="1100" b="1" i="0" u="none" strike="noStrike" noProof="0" dirty="0">
                          <a:solidFill>
                            <a:srgbClr val="FFFFFF"/>
                          </a:solidFill>
                          <a:latin typeface="Calibri"/>
                        </a:rPr>
                        <a:t>Critical Site</a:t>
                      </a:r>
                      <a:endParaRPr lang="en-US" sz="1600" dirty="0"/>
                    </a:p>
                  </a:txBody>
                  <a:tcPr/>
                </a:tc>
                <a:tc rowSpan="2">
                  <a:txBody>
                    <a:bodyPr/>
                    <a:lstStyle/>
                    <a:p>
                      <a:pPr lvl="0">
                        <a:buNone/>
                      </a:pPr>
                      <a:r>
                        <a:rPr lang="en-US" sz="1100" dirty="0"/>
                        <a:t>Low voltage limit (kV)</a:t>
                      </a:r>
                    </a:p>
                  </a:txBody>
                  <a:tcPr/>
                </a:tc>
                <a:tc gridSpan="6">
                  <a:txBody>
                    <a:bodyPr/>
                    <a:lstStyle/>
                    <a:p>
                      <a:pPr algn="ctr"/>
                      <a:r>
                        <a:rPr lang="en-US" sz="1100" dirty="0"/>
                        <a:t>Possible post-contingent voltage level (kV) in next 10 years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663246"/>
                  </a:ext>
                </a:extLst>
              </a:tr>
              <a:tr h="411240">
                <a:tc vMerge="1">
                  <a:txBody>
                    <a:bodyPr/>
                    <a:lstStyle/>
                    <a:p>
                      <a:endParaRPr lang="en-US"/>
                    </a:p>
                  </a:txBody>
                  <a:tcPr/>
                </a:tc>
                <a:tc vMerge="1">
                  <a:txBody>
                    <a:bodyPr/>
                    <a:lstStyle/>
                    <a:p>
                      <a:endParaRPr lang="en-AU"/>
                    </a:p>
                  </a:txBody>
                  <a:tcPr/>
                </a:tc>
                <a:tc>
                  <a:txBody>
                    <a:bodyPr/>
                    <a:lstStyle/>
                    <a:p>
                      <a:r>
                        <a:rPr lang="en-US" sz="1100" b="1" dirty="0">
                          <a:solidFill>
                            <a:schemeClr val="bg1"/>
                          </a:solidFill>
                        </a:rPr>
                        <a:t>2023-24</a:t>
                      </a:r>
                    </a:p>
                  </a:txBody>
                  <a:tcPr>
                    <a:solidFill>
                      <a:schemeClr val="accent2"/>
                    </a:solidFill>
                  </a:tcPr>
                </a:tc>
                <a:tc>
                  <a:txBody>
                    <a:bodyPr/>
                    <a:lstStyle/>
                    <a:p>
                      <a:r>
                        <a:rPr lang="en-US" sz="1100" b="1" dirty="0">
                          <a:solidFill>
                            <a:schemeClr val="bg1"/>
                          </a:solidFill>
                        </a:rPr>
                        <a:t>2024-25</a:t>
                      </a:r>
                    </a:p>
                  </a:txBody>
                  <a:tcPr>
                    <a:solidFill>
                      <a:schemeClr val="accent2"/>
                    </a:solidFill>
                  </a:tcPr>
                </a:tc>
                <a:tc>
                  <a:txBody>
                    <a:bodyPr/>
                    <a:lstStyle/>
                    <a:p>
                      <a:r>
                        <a:rPr lang="en-US" sz="1100" b="1" dirty="0">
                          <a:solidFill>
                            <a:schemeClr val="bg1"/>
                          </a:solidFill>
                        </a:rPr>
                        <a:t>2025-26</a:t>
                      </a:r>
                    </a:p>
                  </a:txBody>
                  <a:tcPr>
                    <a:solidFill>
                      <a:schemeClr val="accent2"/>
                    </a:solidFill>
                  </a:tcPr>
                </a:tc>
                <a:tc>
                  <a:txBody>
                    <a:bodyPr/>
                    <a:lstStyle/>
                    <a:p>
                      <a:r>
                        <a:rPr lang="en-US" sz="1100" b="1" dirty="0">
                          <a:solidFill>
                            <a:schemeClr val="bg1"/>
                          </a:solidFill>
                        </a:rPr>
                        <a:t>2026-27</a:t>
                      </a:r>
                    </a:p>
                  </a:txBody>
                  <a:tcPr>
                    <a:solidFill>
                      <a:schemeClr val="accent2"/>
                    </a:solidFill>
                  </a:tcPr>
                </a:tc>
                <a:tc>
                  <a:txBody>
                    <a:bodyPr/>
                    <a:lstStyle/>
                    <a:p>
                      <a:r>
                        <a:rPr lang="en-US" sz="1100" b="1" dirty="0">
                          <a:solidFill>
                            <a:schemeClr val="bg1"/>
                          </a:solidFill>
                        </a:rPr>
                        <a:t>2027-28</a:t>
                      </a:r>
                    </a:p>
                  </a:txBody>
                  <a:tcPr>
                    <a:solidFill>
                      <a:schemeClr val="accent2"/>
                    </a:solidFill>
                  </a:tcPr>
                </a:tc>
                <a:tc>
                  <a:txBody>
                    <a:bodyPr/>
                    <a:lstStyle/>
                    <a:p>
                      <a:r>
                        <a:rPr lang="en-US" sz="1100" b="1" dirty="0">
                          <a:solidFill>
                            <a:schemeClr val="bg1"/>
                          </a:solidFill>
                        </a:rPr>
                        <a:t>2032-33</a:t>
                      </a:r>
                    </a:p>
                  </a:txBody>
                  <a:tcPr>
                    <a:solidFill>
                      <a:schemeClr val="accent2"/>
                    </a:solidFill>
                  </a:tcPr>
                </a:tc>
                <a:extLst>
                  <a:ext uri="{0D108BD9-81ED-4DB2-BD59-A6C34878D82A}">
                    <a16:rowId xmlns:a16="http://schemas.microsoft.com/office/drawing/2014/main" val="2648730547"/>
                  </a:ext>
                </a:extLst>
              </a:tr>
              <a:tr h="320101">
                <a:tc>
                  <a:txBody>
                    <a:bodyPr/>
                    <a:lstStyle/>
                    <a:p>
                      <a:pPr lvl="0">
                        <a:buNone/>
                      </a:pPr>
                      <a:r>
                        <a:rPr lang="en-US" sz="1100" dirty="0"/>
                        <a:t>Deer Park 220 kV</a:t>
                      </a:r>
                    </a:p>
                  </a:txBody>
                  <a:tcPr/>
                </a:tc>
                <a:tc>
                  <a:txBody>
                    <a:bodyPr/>
                    <a:lstStyle/>
                    <a:p>
                      <a:pPr lvl="0">
                        <a:buNone/>
                      </a:pPr>
                      <a:r>
                        <a:rPr lang="en-US" sz="1100" dirty="0"/>
                        <a:t>209</a:t>
                      </a:r>
                    </a:p>
                  </a:txBody>
                  <a:tcPr/>
                </a:tc>
                <a:tc>
                  <a:txBody>
                    <a:bodyPr/>
                    <a:lstStyle/>
                    <a:p>
                      <a:r>
                        <a:rPr lang="en-US" sz="1100" dirty="0"/>
                        <a:t>208</a:t>
                      </a:r>
                    </a:p>
                  </a:txBody>
                  <a:tcPr/>
                </a:tc>
                <a:tc>
                  <a:txBody>
                    <a:bodyPr/>
                    <a:lstStyle/>
                    <a:p>
                      <a:r>
                        <a:rPr lang="en-US" sz="1100" dirty="0"/>
                        <a:t>195</a:t>
                      </a:r>
                    </a:p>
                  </a:txBody>
                  <a:tcPr/>
                </a:tc>
                <a:tc>
                  <a:txBody>
                    <a:bodyPr/>
                    <a:lstStyle/>
                    <a:p>
                      <a:r>
                        <a:rPr lang="en-US" sz="1100" dirty="0"/>
                        <a:t>194</a:t>
                      </a:r>
                    </a:p>
                  </a:txBody>
                  <a:tcPr/>
                </a:tc>
                <a:tc>
                  <a:txBody>
                    <a:bodyPr/>
                    <a:lstStyle/>
                    <a:p>
                      <a:r>
                        <a:rPr lang="en-US" sz="1100" dirty="0"/>
                        <a:t>192</a:t>
                      </a:r>
                    </a:p>
                  </a:txBody>
                  <a:tcPr/>
                </a:tc>
                <a:tc>
                  <a:txBody>
                    <a:bodyPr/>
                    <a:lstStyle/>
                    <a:p>
                      <a:r>
                        <a:rPr lang="en-US" sz="1100" dirty="0"/>
                        <a:t>191</a:t>
                      </a:r>
                    </a:p>
                  </a:txBody>
                  <a:tcPr/>
                </a:tc>
                <a:tc>
                  <a:txBody>
                    <a:bodyPr/>
                    <a:lstStyle/>
                    <a:p>
                      <a:r>
                        <a:rPr lang="en-US" sz="1100" dirty="0"/>
                        <a:t>123</a:t>
                      </a:r>
                    </a:p>
                  </a:txBody>
                  <a:tcPr/>
                </a:tc>
                <a:extLst>
                  <a:ext uri="{0D108BD9-81ED-4DB2-BD59-A6C34878D82A}">
                    <a16:rowId xmlns:a16="http://schemas.microsoft.com/office/drawing/2014/main" val="3182355576"/>
                  </a:ext>
                </a:extLst>
              </a:tr>
              <a:tr h="320101">
                <a:tc>
                  <a:txBody>
                    <a:bodyPr/>
                    <a:lstStyle/>
                    <a:p>
                      <a:pPr lvl="0">
                        <a:buNone/>
                      </a:pPr>
                      <a:r>
                        <a:rPr lang="en-US" sz="1100" dirty="0"/>
                        <a:t>Tyabb 220 kV</a:t>
                      </a:r>
                    </a:p>
                  </a:txBody>
                  <a:tcPr/>
                </a:tc>
                <a:tc>
                  <a:txBody>
                    <a:bodyPr/>
                    <a:lstStyle/>
                    <a:p>
                      <a:pPr lvl="0">
                        <a:buNone/>
                      </a:pPr>
                      <a:r>
                        <a:rPr lang="en-US" sz="1100" dirty="0"/>
                        <a:t>209</a:t>
                      </a:r>
                    </a:p>
                  </a:txBody>
                  <a:tcPr/>
                </a:tc>
                <a:tc>
                  <a:txBody>
                    <a:bodyPr/>
                    <a:lstStyle/>
                    <a:p>
                      <a:r>
                        <a:rPr lang="en-US" sz="1100" dirty="0"/>
                        <a:t>&gt;209</a:t>
                      </a:r>
                    </a:p>
                  </a:txBody>
                  <a:tcPr/>
                </a:tc>
                <a:tc>
                  <a:txBody>
                    <a:bodyPr/>
                    <a:lstStyle/>
                    <a:p>
                      <a:pPr lvl="0">
                        <a:buNone/>
                      </a:pPr>
                      <a:r>
                        <a:rPr lang="en-US" sz="1100" dirty="0"/>
                        <a:t>&gt;209</a:t>
                      </a:r>
                    </a:p>
                  </a:txBody>
                  <a:tcPr/>
                </a:tc>
                <a:tc>
                  <a:txBody>
                    <a:bodyPr/>
                    <a:lstStyle/>
                    <a:p>
                      <a:pPr lvl="0">
                        <a:buNone/>
                      </a:pPr>
                      <a:r>
                        <a:rPr lang="en-US" sz="1100" dirty="0"/>
                        <a:t>&gt;209</a:t>
                      </a:r>
                    </a:p>
                  </a:txBody>
                  <a:tcPr/>
                </a:tc>
                <a:tc>
                  <a:txBody>
                    <a:bodyPr/>
                    <a:lstStyle/>
                    <a:p>
                      <a:pPr lvl="0">
                        <a:buNone/>
                      </a:pPr>
                      <a:r>
                        <a:rPr lang="en-US" sz="1100" dirty="0"/>
                        <a:t>&gt;209</a:t>
                      </a:r>
                    </a:p>
                  </a:txBody>
                  <a:tcPr/>
                </a:tc>
                <a:tc>
                  <a:txBody>
                    <a:bodyPr/>
                    <a:lstStyle/>
                    <a:p>
                      <a:pPr lvl="0">
                        <a:buNone/>
                      </a:pPr>
                      <a:r>
                        <a:rPr lang="en-US" sz="1100" dirty="0"/>
                        <a:t>&gt;209</a:t>
                      </a:r>
                    </a:p>
                  </a:txBody>
                  <a:tcPr/>
                </a:tc>
                <a:tc>
                  <a:txBody>
                    <a:bodyPr/>
                    <a:lstStyle/>
                    <a:p>
                      <a:r>
                        <a:rPr lang="en-US" sz="1100" dirty="0"/>
                        <a:t>203</a:t>
                      </a:r>
                    </a:p>
                  </a:txBody>
                  <a:tcPr/>
                </a:tc>
                <a:extLst>
                  <a:ext uri="{0D108BD9-81ED-4DB2-BD59-A6C34878D82A}">
                    <a16:rowId xmlns:a16="http://schemas.microsoft.com/office/drawing/2014/main" val="2395087396"/>
                  </a:ext>
                </a:extLst>
              </a:tr>
              <a:tr h="320101">
                <a:tc>
                  <a:txBody>
                    <a:bodyPr/>
                    <a:lstStyle/>
                    <a:p>
                      <a:pPr lvl="0">
                        <a:buNone/>
                      </a:pPr>
                      <a:r>
                        <a:rPr lang="en-US" sz="1100" dirty="0"/>
                        <a:t>Rowville 220 kV</a:t>
                      </a:r>
                    </a:p>
                  </a:txBody>
                  <a:tcPr/>
                </a:tc>
                <a:tc>
                  <a:txBody>
                    <a:bodyPr/>
                    <a:lstStyle/>
                    <a:p>
                      <a:pPr lvl="0">
                        <a:buNone/>
                      </a:pPr>
                      <a:r>
                        <a:rPr lang="en-US" sz="1100" dirty="0"/>
                        <a:t>210</a:t>
                      </a:r>
                    </a:p>
                  </a:txBody>
                  <a:tcPr/>
                </a:tc>
                <a:tc>
                  <a:txBody>
                    <a:bodyPr/>
                    <a:lstStyle/>
                    <a:p>
                      <a:pPr lvl="0">
                        <a:buNone/>
                      </a:pPr>
                      <a:r>
                        <a:rPr lang="en-US" sz="1100" dirty="0"/>
                        <a:t>&gt;210</a:t>
                      </a:r>
                    </a:p>
                  </a:txBody>
                  <a:tcPr/>
                </a:tc>
                <a:tc>
                  <a:txBody>
                    <a:bodyPr/>
                    <a:lstStyle/>
                    <a:p>
                      <a:pPr lvl="0">
                        <a:buNone/>
                      </a:pPr>
                      <a:r>
                        <a:rPr lang="en-US" sz="1100" dirty="0"/>
                        <a:t>&gt;210</a:t>
                      </a:r>
                    </a:p>
                  </a:txBody>
                  <a:tcPr/>
                </a:tc>
                <a:tc>
                  <a:txBody>
                    <a:bodyPr/>
                    <a:lstStyle/>
                    <a:p>
                      <a:pPr lvl="0">
                        <a:buNone/>
                      </a:pPr>
                      <a:r>
                        <a:rPr lang="en-US" sz="1100" dirty="0"/>
                        <a:t>&gt;210</a:t>
                      </a:r>
                    </a:p>
                  </a:txBody>
                  <a:tcPr/>
                </a:tc>
                <a:tc>
                  <a:txBody>
                    <a:bodyPr/>
                    <a:lstStyle/>
                    <a:p>
                      <a:pPr lvl="0">
                        <a:buNone/>
                      </a:pPr>
                      <a:r>
                        <a:rPr lang="en-US" sz="1100" dirty="0"/>
                        <a:t>&gt;210</a:t>
                      </a:r>
                    </a:p>
                  </a:txBody>
                  <a:tcPr/>
                </a:tc>
                <a:tc>
                  <a:txBody>
                    <a:bodyPr/>
                    <a:lstStyle/>
                    <a:p>
                      <a:pPr lvl="0">
                        <a:buNone/>
                      </a:pPr>
                      <a:r>
                        <a:rPr lang="en-US" sz="1100" dirty="0"/>
                        <a:t>&gt;210</a:t>
                      </a:r>
                    </a:p>
                  </a:txBody>
                  <a:tcPr/>
                </a:tc>
                <a:tc>
                  <a:txBody>
                    <a:bodyPr/>
                    <a:lstStyle/>
                    <a:p>
                      <a:r>
                        <a:rPr lang="en-US" sz="1100" dirty="0"/>
                        <a:t>209</a:t>
                      </a:r>
                    </a:p>
                  </a:txBody>
                  <a:tcPr/>
                </a:tc>
                <a:extLst>
                  <a:ext uri="{0D108BD9-81ED-4DB2-BD59-A6C34878D82A}">
                    <a16:rowId xmlns:a16="http://schemas.microsoft.com/office/drawing/2014/main" val="2971950488"/>
                  </a:ext>
                </a:extLst>
              </a:tr>
            </a:tbl>
          </a:graphicData>
        </a:graphic>
      </p:graphicFrame>
      <p:graphicFrame>
        <p:nvGraphicFramePr>
          <p:cNvPr id="9" name="Table 8">
            <a:extLst>
              <a:ext uri="{FF2B5EF4-FFF2-40B4-BE49-F238E27FC236}">
                <a16:creationId xmlns:a16="http://schemas.microsoft.com/office/drawing/2014/main" id="{D41FD2A8-12BC-CEB1-9BDF-AFB4FFE8FCDF}"/>
              </a:ext>
            </a:extLst>
          </p:cNvPr>
          <p:cNvGraphicFramePr>
            <a:graphicFrameLocks noGrp="1"/>
          </p:cNvGraphicFramePr>
          <p:nvPr>
            <p:extLst>
              <p:ext uri="{D42A27DB-BD31-4B8C-83A1-F6EECF244321}">
                <p14:modId xmlns:p14="http://schemas.microsoft.com/office/powerpoint/2010/main" val="896841937"/>
              </p:ext>
            </p:extLst>
          </p:nvPr>
        </p:nvGraphicFramePr>
        <p:xfrm>
          <a:off x="4692073" y="4750418"/>
          <a:ext cx="6262254" cy="1620431"/>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188717589"/>
                    </a:ext>
                  </a:extLst>
                </a:gridCol>
                <a:gridCol w="763183">
                  <a:extLst>
                    <a:ext uri="{9D8B030D-6E8A-4147-A177-3AD203B41FA5}">
                      <a16:colId xmlns:a16="http://schemas.microsoft.com/office/drawing/2014/main" val="352452838"/>
                    </a:ext>
                  </a:extLst>
                </a:gridCol>
                <a:gridCol w="917951">
                  <a:extLst>
                    <a:ext uri="{9D8B030D-6E8A-4147-A177-3AD203B41FA5}">
                      <a16:colId xmlns:a16="http://schemas.microsoft.com/office/drawing/2014/main" val="3087553687"/>
                    </a:ext>
                  </a:extLst>
                </a:gridCol>
                <a:gridCol w="842778">
                  <a:extLst>
                    <a:ext uri="{9D8B030D-6E8A-4147-A177-3AD203B41FA5}">
                      <a16:colId xmlns:a16="http://schemas.microsoft.com/office/drawing/2014/main" val="1801049710"/>
                    </a:ext>
                  </a:extLst>
                </a:gridCol>
                <a:gridCol w="834425">
                  <a:extLst>
                    <a:ext uri="{9D8B030D-6E8A-4147-A177-3AD203B41FA5}">
                      <a16:colId xmlns:a16="http://schemas.microsoft.com/office/drawing/2014/main" val="2131567787"/>
                    </a:ext>
                  </a:extLst>
                </a:gridCol>
                <a:gridCol w="851127">
                  <a:extLst>
                    <a:ext uri="{9D8B030D-6E8A-4147-A177-3AD203B41FA5}">
                      <a16:colId xmlns:a16="http://schemas.microsoft.com/office/drawing/2014/main" val="1543018771"/>
                    </a:ext>
                  </a:extLst>
                </a:gridCol>
                <a:gridCol w="833590">
                  <a:extLst>
                    <a:ext uri="{9D8B030D-6E8A-4147-A177-3AD203B41FA5}">
                      <a16:colId xmlns:a16="http://schemas.microsoft.com/office/drawing/2014/main" val="3426309567"/>
                    </a:ext>
                  </a:extLst>
                </a:gridCol>
              </a:tblGrid>
              <a:tr h="308460">
                <a:tc rowSpan="2">
                  <a:txBody>
                    <a:bodyPr/>
                    <a:lstStyle/>
                    <a:p>
                      <a:pPr lvl="0">
                        <a:buNone/>
                      </a:pPr>
                      <a:r>
                        <a:rPr lang="en-US" sz="1100" b="1" i="0" u="none" strike="noStrike" noProof="0" dirty="0">
                          <a:solidFill>
                            <a:srgbClr val="FFFFFF"/>
                          </a:solidFill>
                          <a:latin typeface="Calibri"/>
                        </a:rPr>
                        <a:t>Critical Site</a:t>
                      </a:r>
                      <a:endParaRPr lang="en-US" sz="1600" dirty="0"/>
                    </a:p>
                  </a:txBody>
                  <a:tcPr/>
                </a:tc>
                <a:tc gridSpan="6">
                  <a:txBody>
                    <a:bodyPr/>
                    <a:lstStyle/>
                    <a:p>
                      <a:pPr algn="ctr"/>
                      <a:r>
                        <a:rPr lang="en-US" sz="1100" dirty="0"/>
                        <a:t>Equivalent reactive power </a:t>
                      </a:r>
                      <a:r>
                        <a:rPr lang="en-US" sz="1100" u="sng" dirty="0"/>
                        <a:t>supply</a:t>
                      </a:r>
                      <a:r>
                        <a:rPr lang="en-US" sz="1100" dirty="0"/>
                        <a:t> required (MVAr) to maintain voltages within limits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663246"/>
                  </a:ext>
                </a:extLst>
              </a:tr>
              <a:tr h="268331">
                <a:tc vMerge="1">
                  <a:txBody>
                    <a:bodyPr/>
                    <a:lstStyle/>
                    <a:p>
                      <a:endParaRPr lang="en-US"/>
                    </a:p>
                  </a:txBody>
                  <a:tcPr/>
                </a:tc>
                <a:tc>
                  <a:txBody>
                    <a:bodyPr/>
                    <a:lstStyle/>
                    <a:p>
                      <a:r>
                        <a:rPr lang="en-US" sz="1100" b="1" dirty="0">
                          <a:solidFill>
                            <a:schemeClr val="bg1"/>
                          </a:solidFill>
                        </a:rPr>
                        <a:t>2023-24</a:t>
                      </a:r>
                    </a:p>
                  </a:txBody>
                  <a:tcPr>
                    <a:solidFill>
                      <a:schemeClr val="accent2"/>
                    </a:solidFill>
                  </a:tcPr>
                </a:tc>
                <a:tc>
                  <a:txBody>
                    <a:bodyPr/>
                    <a:lstStyle/>
                    <a:p>
                      <a:r>
                        <a:rPr lang="en-US" sz="1100" b="1" dirty="0">
                          <a:solidFill>
                            <a:schemeClr val="bg1"/>
                          </a:solidFill>
                        </a:rPr>
                        <a:t>2024-25</a:t>
                      </a:r>
                    </a:p>
                  </a:txBody>
                  <a:tcPr>
                    <a:solidFill>
                      <a:schemeClr val="accent2"/>
                    </a:solidFill>
                  </a:tcPr>
                </a:tc>
                <a:tc>
                  <a:txBody>
                    <a:bodyPr/>
                    <a:lstStyle/>
                    <a:p>
                      <a:r>
                        <a:rPr lang="en-US" sz="1100" b="1" dirty="0">
                          <a:solidFill>
                            <a:schemeClr val="bg1"/>
                          </a:solidFill>
                        </a:rPr>
                        <a:t>2025-26</a:t>
                      </a:r>
                    </a:p>
                  </a:txBody>
                  <a:tcPr>
                    <a:solidFill>
                      <a:schemeClr val="accent2"/>
                    </a:solidFill>
                  </a:tcPr>
                </a:tc>
                <a:tc>
                  <a:txBody>
                    <a:bodyPr/>
                    <a:lstStyle/>
                    <a:p>
                      <a:r>
                        <a:rPr lang="en-US" sz="1100" b="1" dirty="0">
                          <a:solidFill>
                            <a:schemeClr val="bg1"/>
                          </a:solidFill>
                        </a:rPr>
                        <a:t>2026-27</a:t>
                      </a:r>
                    </a:p>
                  </a:txBody>
                  <a:tcPr>
                    <a:solidFill>
                      <a:schemeClr val="accent2"/>
                    </a:solidFill>
                  </a:tcPr>
                </a:tc>
                <a:tc>
                  <a:txBody>
                    <a:bodyPr/>
                    <a:lstStyle/>
                    <a:p>
                      <a:r>
                        <a:rPr lang="en-US" sz="1100" b="1" dirty="0">
                          <a:solidFill>
                            <a:schemeClr val="bg1"/>
                          </a:solidFill>
                        </a:rPr>
                        <a:t>2027-28</a:t>
                      </a:r>
                    </a:p>
                  </a:txBody>
                  <a:tcPr>
                    <a:solidFill>
                      <a:schemeClr val="accent2"/>
                    </a:solidFill>
                  </a:tcPr>
                </a:tc>
                <a:tc>
                  <a:txBody>
                    <a:bodyPr/>
                    <a:lstStyle/>
                    <a:p>
                      <a:r>
                        <a:rPr lang="en-US" sz="1100" b="1" dirty="0">
                          <a:solidFill>
                            <a:schemeClr val="bg1"/>
                          </a:solidFill>
                        </a:rPr>
                        <a:t>2032-33</a:t>
                      </a:r>
                    </a:p>
                  </a:txBody>
                  <a:tcPr>
                    <a:solidFill>
                      <a:schemeClr val="accent2"/>
                    </a:solidFill>
                  </a:tcPr>
                </a:tc>
                <a:extLst>
                  <a:ext uri="{0D108BD9-81ED-4DB2-BD59-A6C34878D82A}">
                    <a16:rowId xmlns:a16="http://schemas.microsoft.com/office/drawing/2014/main" val="2648730547"/>
                  </a:ext>
                </a:extLst>
              </a:tr>
              <a:tr h="308460">
                <a:tc>
                  <a:txBody>
                    <a:bodyPr/>
                    <a:lstStyle/>
                    <a:p>
                      <a:pPr lvl="0">
                        <a:buNone/>
                      </a:pPr>
                      <a:r>
                        <a:rPr lang="en-US" sz="1100" dirty="0"/>
                        <a:t>Deer Park 220 kV</a:t>
                      </a:r>
                    </a:p>
                  </a:txBody>
                  <a:tcPr/>
                </a:tc>
                <a:tc>
                  <a:txBody>
                    <a:bodyPr/>
                    <a:lstStyle/>
                    <a:p>
                      <a:r>
                        <a:rPr lang="en-US" sz="1100" dirty="0"/>
                        <a:t>+20</a:t>
                      </a:r>
                    </a:p>
                  </a:txBody>
                  <a:tcPr/>
                </a:tc>
                <a:tc>
                  <a:txBody>
                    <a:bodyPr/>
                    <a:lstStyle/>
                    <a:p>
                      <a:r>
                        <a:rPr lang="en-US" sz="1100" dirty="0"/>
                        <a:t>+90</a:t>
                      </a:r>
                    </a:p>
                  </a:txBody>
                  <a:tcPr/>
                </a:tc>
                <a:tc>
                  <a:txBody>
                    <a:bodyPr/>
                    <a:lstStyle/>
                    <a:p>
                      <a:r>
                        <a:rPr lang="en-US" sz="1100" dirty="0"/>
                        <a:t>+100</a:t>
                      </a:r>
                    </a:p>
                  </a:txBody>
                  <a:tcPr/>
                </a:tc>
                <a:tc>
                  <a:txBody>
                    <a:bodyPr/>
                    <a:lstStyle/>
                    <a:p>
                      <a:r>
                        <a:rPr lang="en-US" sz="1100" dirty="0"/>
                        <a:t>+110</a:t>
                      </a:r>
                    </a:p>
                  </a:txBody>
                  <a:tcPr/>
                </a:tc>
                <a:tc>
                  <a:txBody>
                    <a:bodyPr/>
                    <a:lstStyle/>
                    <a:p>
                      <a:r>
                        <a:rPr lang="en-US" sz="1100" dirty="0"/>
                        <a:t>+120</a:t>
                      </a:r>
                    </a:p>
                  </a:txBody>
                  <a:tcPr/>
                </a:tc>
                <a:tc>
                  <a:txBody>
                    <a:bodyPr/>
                    <a:lstStyle/>
                    <a:p>
                      <a:r>
                        <a:rPr lang="en-US" sz="1100" dirty="0"/>
                        <a:t>+200</a:t>
                      </a:r>
                    </a:p>
                  </a:txBody>
                  <a:tcPr/>
                </a:tc>
                <a:extLst>
                  <a:ext uri="{0D108BD9-81ED-4DB2-BD59-A6C34878D82A}">
                    <a16:rowId xmlns:a16="http://schemas.microsoft.com/office/drawing/2014/main" val="3182355576"/>
                  </a:ext>
                </a:extLst>
              </a:tr>
              <a:tr h="308460">
                <a:tc>
                  <a:txBody>
                    <a:bodyPr/>
                    <a:lstStyle/>
                    <a:p>
                      <a:pPr lvl="0">
                        <a:buNone/>
                      </a:pPr>
                      <a:r>
                        <a:rPr lang="en-US" sz="1100" dirty="0"/>
                        <a:t>Tyabb 220 kV</a:t>
                      </a:r>
                    </a:p>
                  </a:txBody>
                  <a:tcPr/>
                </a:tc>
                <a:tc>
                  <a:txBody>
                    <a:bodyPr/>
                    <a:lstStyle/>
                    <a:p>
                      <a:r>
                        <a:rPr lang="en-US" sz="1100" dirty="0"/>
                        <a:t>Nil</a:t>
                      </a:r>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r>
                        <a:rPr lang="en-US" sz="1100" dirty="0"/>
                        <a:t>+130</a:t>
                      </a:r>
                    </a:p>
                  </a:txBody>
                  <a:tcPr/>
                </a:tc>
                <a:extLst>
                  <a:ext uri="{0D108BD9-81ED-4DB2-BD59-A6C34878D82A}">
                    <a16:rowId xmlns:a16="http://schemas.microsoft.com/office/drawing/2014/main" val="2395087396"/>
                  </a:ext>
                </a:extLst>
              </a:tr>
              <a:tr h="308460">
                <a:tc>
                  <a:txBody>
                    <a:bodyPr/>
                    <a:lstStyle/>
                    <a:p>
                      <a:pPr lvl="0">
                        <a:buNone/>
                      </a:pPr>
                      <a:r>
                        <a:rPr lang="en-US" sz="1100" dirty="0"/>
                        <a:t>Rowville 220 kV</a:t>
                      </a:r>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pPr lvl="0">
                        <a:buNone/>
                      </a:pPr>
                      <a:r>
                        <a:rPr lang="en-US" sz="1100" b="0" i="0" u="none" strike="noStrike" noProof="0" dirty="0">
                          <a:solidFill>
                            <a:srgbClr val="424242"/>
                          </a:solidFill>
                          <a:latin typeface="Calibri"/>
                        </a:rPr>
                        <a:t>Nil</a:t>
                      </a:r>
                      <a:endParaRPr lang="en-US" sz="1100" dirty="0"/>
                    </a:p>
                  </a:txBody>
                  <a:tcPr/>
                </a:tc>
                <a:tc>
                  <a:txBody>
                    <a:bodyPr/>
                    <a:lstStyle/>
                    <a:p>
                      <a:r>
                        <a:rPr lang="en-US" sz="1100" dirty="0"/>
                        <a:t>+30</a:t>
                      </a:r>
                    </a:p>
                  </a:txBody>
                  <a:tcPr/>
                </a:tc>
                <a:extLst>
                  <a:ext uri="{0D108BD9-81ED-4DB2-BD59-A6C34878D82A}">
                    <a16:rowId xmlns:a16="http://schemas.microsoft.com/office/drawing/2014/main" val="2971950488"/>
                  </a:ext>
                </a:extLst>
              </a:tr>
            </a:tbl>
          </a:graphicData>
        </a:graphic>
      </p:graphicFrame>
    </p:spTree>
    <p:extLst>
      <p:ext uri="{BB962C8B-B14F-4D97-AF65-F5344CB8AC3E}">
        <p14:creationId xmlns:p14="http://schemas.microsoft.com/office/powerpoint/2010/main" val="352069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621D-46B2-52BD-0B25-1251FDE5DA36}"/>
              </a:ext>
            </a:extLst>
          </p:cNvPr>
          <p:cNvSpPr>
            <a:spLocks noGrp="1"/>
          </p:cNvSpPr>
          <p:nvPr>
            <p:ph type="title"/>
          </p:nvPr>
        </p:nvSpPr>
        <p:spPr/>
        <p:txBody>
          <a:bodyPr>
            <a:normAutofit fontScale="90000"/>
          </a:bodyPr>
          <a:lstStyle/>
          <a:p>
            <a:r>
              <a:rPr lang="en-US" sz="2900" dirty="0">
                <a:latin typeface="Century Gothic"/>
              </a:rPr>
              <a:t>Identified Need Pillar 2: Need to manage over-voltages</a:t>
            </a:r>
            <a:endParaRPr lang="en-US" dirty="0"/>
          </a:p>
        </p:txBody>
      </p:sp>
      <p:sp>
        <p:nvSpPr>
          <p:cNvPr id="4" name="Text Placeholder 3">
            <a:extLst>
              <a:ext uri="{FF2B5EF4-FFF2-40B4-BE49-F238E27FC236}">
                <a16:creationId xmlns:a16="http://schemas.microsoft.com/office/drawing/2014/main" id="{2705A3A9-7E0B-69FB-C28F-0118EF828883}"/>
              </a:ext>
            </a:extLst>
          </p:cNvPr>
          <p:cNvSpPr>
            <a:spLocks noGrp="1"/>
          </p:cNvSpPr>
          <p:nvPr>
            <p:ph type="body" sz="half" idx="2"/>
          </p:nvPr>
        </p:nvSpPr>
        <p:spPr/>
        <p:txBody>
          <a:bodyPr vert="horz" lIns="91440" tIns="45720" rIns="91440" bIns="45720" rtlCol="0" anchor="t">
            <a:normAutofit fontScale="92500" lnSpcReduction="10000"/>
          </a:bodyPr>
          <a:lstStyle/>
          <a:p>
            <a:pPr marL="285750" indent="-285750">
              <a:buChar char="•"/>
            </a:pPr>
            <a:r>
              <a:rPr lang="en-US" dirty="0">
                <a:latin typeface="Arial Nova"/>
              </a:rPr>
              <a:t>Over-voltages arise when there is excess capacitance in the network (i.e. reactive supply outweighs reactive demand). </a:t>
            </a:r>
          </a:p>
          <a:p>
            <a:pPr marL="285750" indent="-285750">
              <a:buFont typeface="Arial" panose="020B0604020202020204" pitchFamily="34" charset="0"/>
              <a:buChar char="•"/>
            </a:pPr>
            <a:r>
              <a:rPr lang="en-US" dirty="0">
                <a:latin typeface="Arial Nova"/>
              </a:rPr>
              <a:t>High voltages may result in damage to equipment, and may ultimately require distributed PV tripping, directing on of expensive generation, or transmission line de-energisation which could have adverse market consequences. </a:t>
            </a:r>
          </a:p>
          <a:p>
            <a:pPr marL="285750" indent="-285750">
              <a:buChar char="•"/>
            </a:pPr>
            <a:r>
              <a:rPr lang="en-US" dirty="0">
                <a:latin typeface="Arial Nova"/>
              </a:rPr>
              <a:t>Drivers: </a:t>
            </a:r>
            <a:endParaRPr lang="en-US" dirty="0"/>
          </a:p>
          <a:p>
            <a:pPr marL="742950" lvl="1" indent="-285750">
              <a:buChar char="•"/>
            </a:pPr>
            <a:r>
              <a:rPr lang="en-US" dirty="0">
                <a:latin typeface="Arial Nova"/>
              </a:rPr>
              <a:t>Low demand is forecast to decrease over time in the next decade, resulting in lightly loaded transmission lines which then generate capacitance (increasing reactive supply). </a:t>
            </a:r>
          </a:p>
          <a:p>
            <a:pPr marL="742950" lvl="1" indent="-285750">
              <a:buChar char="•"/>
            </a:pPr>
            <a:r>
              <a:rPr lang="en-US" dirty="0">
                <a:latin typeface="Arial Nova"/>
              </a:rPr>
              <a:t>Decreasing demand results in fewer generators capable of absorbing reactive power able to be online – reducing the available reactive demand in the network. </a:t>
            </a:r>
          </a:p>
        </p:txBody>
      </p:sp>
      <p:sp>
        <p:nvSpPr>
          <p:cNvPr id="5" name="Footer Placeholder 4">
            <a:extLst>
              <a:ext uri="{FF2B5EF4-FFF2-40B4-BE49-F238E27FC236}">
                <a16:creationId xmlns:a16="http://schemas.microsoft.com/office/drawing/2014/main" id="{4531C7D7-1AAE-F007-638C-83D061A4CBD3}"/>
              </a:ext>
            </a:extLst>
          </p:cNvPr>
          <p:cNvSpPr>
            <a:spLocks noGrp="1"/>
          </p:cNvSpPr>
          <p:nvPr>
            <p:ph type="ftr" sz="quarter" idx="11"/>
          </p:nvPr>
        </p:nvSpPr>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54CB6C6D-A067-5077-6F03-6BD3E714DB71}"/>
              </a:ext>
            </a:extLst>
          </p:cNvPr>
          <p:cNvSpPr>
            <a:spLocks noGrp="1"/>
          </p:cNvSpPr>
          <p:nvPr>
            <p:ph type="sldNum" sz="quarter" idx="12"/>
          </p:nvPr>
        </p:nvSpPr>
        <p:spPr/>
        <p:txBody>
          <a:bodyPr/>
          <a:lstStyle/>
          <a:p>
            <a:fld id="{713AB538-E724-0A46-AEB0-E520B1BBAFEE}" type="slidenum">
              <a:rPr lang="en-US" smtClean="0"/>
              <a:t>8</a:t>
            </a:fld>
            <a:endParaRPr lang="en-US" dirty="0"/>
          </a:p>
        </p:txBody>
      </p:sp>
      <p:graphicFrame>
        <p:nvGraphicFramePr>
          <p:cNvPr id="7" name="Table 6">
            <a:extLst>
              <a:ext uri="{FF2B5EF4-FFF2-40B4-BE49-F238E27FC236}">
                <a16:creationId xmlns:a16="http://schemas.microsoft.com/office/drawing/2014/main" id="{1A7FFF69-3022-8AD7-F878-32AF18E8BBC7}"/>
              </a:ext>
            </a:extLst>
          </p:cNvPr>
          <p:cNvGraphicFramePr>
            <a:graphicFrameLocks noGrp="1"/>
          </p:cNvGraphicFramePr>
          <p:nvPr>
            <p:extLst>
              <p:ext uri="{D42A27DB-BD31-4B8C-83A1-F6EECF244321}">
                <p14:modId xmlns:p14="http://schemas.microsoft.com/office/powerpoint/2010/main" val="175955133"/>
              </p:ext>
            </p:extLst>
          </p:nvPr>
        </p:nvGraphicFramePr>
        <p:xfrm>
          <a:off x="4704028" y="1775012"/>
          <a:ext cx="6262254" cy="1082101"/>
        </p:xfrm>
        <a:graphic>
          <a:graphicData uri="http://schemas.openxmlformats.org/drawingml/2006/table">
            <a:tbl>
              <a:tblPr firstRow="1" bandRow="1">
                <a:tableStyleId>{5C22544A-7EE6-4342-B048-85BDC9FD1C3A}</a:tableStyleId>
              </a:tblPr>
              <a:tblGrid>
                <a:gridCol w="1163782">
                  <a:extLst>
                    <a:ext uri="{9D8B030D-6E8A-4147-A177-3AD203B41FA5}">
                      <a16:colId xmlns:a16="http://schemas.microsoft.com/office/drawing/2014/main" val="2702427025"/>
                    </a:ext>
                  </a:extLst>
                </a:gridCol>
                <a:gridCol w="711200">
                  <a:extLst>
                    <a:ext uri="{9D8B030D-6E8A-4147-A177-3AD203B41FA5}">
                      <a16:colId xmlns:a16="http://schemas.microsoft.com/office/drawing/2014/main" val="3041463580"/>
                    </a:ext>
                  </a:extLst>
                </a:gridCol>
                <a:gridCol w="776509">
                  <a:extLst>
                    <a:ext uri="{9D8B030D-6E8A-4147-A177-3AD203B41FA5}">
                      <a16:colId xmlns:a16="http://schemas.microsoft.com/office/drawing/2014/main" val="2663705115"/>
                    </a:ext>
                  </a:extLst>
                </a:gridCol>
                <a:gridCol w="774439">
                  <a:extLst>
                    <a:ext uri="{9D8B030D-6E8A-4147-A177-3AD203B41FA5}">
                      <a16:colId xmlns:a16="http://schemas.microsoft.com/office/drawing/2014/main" val="4125454198"/>
                    </a:ext>
                  </a:extLst>
                </a:gridCol>
                <a:gridCol w="711020">
                  <a:extLst>
                    <a:ext uri="{9D8B030D-6E8A-4147-A177-3AD203B41FA5}">
                      <a16:colId xmlns:a16="http://schemas.microsoft.com/office/drawing/2014/main" val="2567959384"/>
                    </a:ext>
                  </a:extLst>
                </a:gridCol>
                <a:gridCol w="703972">
                  <a:extLst>
                    <a:ext uri="{9D8B030D-6E8A-4147-A177-3AD203B41FA5}">
                      <a16:colId xmlns:a16="http://schemas.microsoft.com/office/drawing/2014/main" val="427341241"/>
                    </a:ext>
                  </a:extLst>
                </a:gridCol>
                <a:gridCol w="718064">
                  <a:extLst>
                    <a:ext uri="{9D8B030D-6E8A-4147-A177-3AD203B41FA5}">
                      <a16:colId xmlns:a16="http://schemas.microsoft.com/office/drawing/2014/main" val="988254019"/>
                    </a:ext>
                  </a:extLst>
                </a:gridCol>
                <a:gridCol w="703268">
                  <a:extLst>
                    <a:ext uri="{9D8B030D-6E8A-4147-A177-3AD203B41FA5}">
                      <a16:colId xmlns:a16="http://schemas.microsoft.com/office/drawing/2014/main" val="3646213469"/>
                    </a:ext>
                  </a:extLst>
                </a:gridCol>
              </a:tblGrid>
              <a:tr h="320101">
                <a:tc rowSpan="2">
                  <a:txBody>
                    <a:bodyPr/>
                    <a:lstStyle/>
                    <a:p>
                      <a:pPr lvl="0">
                        <a:buNone/>
                      </a:pPr>
                      <a:r>
                        <a:rPr lang="en-US" sz="1100" b="1" i="0" u="none" strike="noStrike" noProof="0" dirty="0">
                          <a:solidFill>
                            <a:srgbClr val="FFFFFF"/>
                          </a:solidFill>
                          <a:latin typeface="Calibri"/>
                        </a:rPr>
                        <a:t>Critical Site</a:t>
                      </a:r>
                      <a:endParaRPr lang="en-US" sz="1600" dirty="0"/>
                    </a:p>
                  </a:txBody>
                  <a:tcPr/>
                </a:tc>
                <a:tc rowSpan="2">
                  <a:txBody>
                    <a:bodyPr/>
                    <a:lstStyle/>
                    <a:p>
                      <a:pPr lvl="0">
                        <a:buNone/>
                      </a:pPr>
                      <a:r>
                        <a:rPr lang="en-US" sz="1100" dirty="0"/>
                        <a:t>High voltage limit (kV)</a:t>
                      </a:r>
                    </a:p>
                  </a:txBody>
                  <a:tcPr/>
                </a:tc>
                <a:tc gridSpan="6">
                  <a:txBody>
                    <a:bodyPr/>
                    <a:lstStyle/>
                    <a:p>
                      <a:pPr algn="ctr"/>
                      <a:r>
                        <a:rPr lang="en-US" sz="1100" dirty="0"/>
                        <a:t>Possible post-contingent voltage level (kV) in next 10 years</a:t>
                      </a:r>
                      <a:endParaRPr lang="en-AU" sz="11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5536623"/>
                  </a:ext>
                </a:extLst>
              </a:tr>
              <a:tr h="411240">
                <a:tc vMerge="1">
                  <a:txBody>
                    <a:bodyPr/>
                    <a:lstStyle/>
                    <a:p>
                      <a:endParaRPr lang="en-US"/>
                    </a:p>
                  </a:txBody>
                  <a:tcPr/>
                </a:tc>
                <a:tc vMerge="1">
                  <a:txBody>
                    <a:bodyPr/>
                    <a:lstStyle/>
                    <a:p>
                      <a:endParaRPr lang="en-AU"/>
                    </a:p>
                  </a:txBody>
                  <a:tcPr/>
                </a:tc>
                <a:tc>
                  <a:txBody>
                    <a:bodyPr/>
                    <a:lstStyle/>
                    <a:p>
                      <a:r>
                        <a:rPr lang="en-US" sz="1100" b="1" dirty="0">
                          <a:solidFill>
                            <a:schemeClr val="bg1"/>
                          </a:solidFill>
                        </a:rPr>
                        <a:t>2023-24</a:t>
                      </a:r>
                    </a:p>
                  </a:txBody>
                  <a:tcPr>
                    <a:solidFill>
                      <a:schemeClr val="accent2"/>
                    </a:solidFill>
                  </a:tcPr>
                </a:tc>
                <a:tc>
                  <a:txBody>
                    <a:bodyPr/>
                    <a:lstStyle/>
                    <a:p>
                      <a:r>
                        <a:rPr lang="en-US" sz="1100" b="1" dirty="0">
                          <a:solidFill>
                            <a:schemeClr val="bg1"/>
                          </a:solidFill>
                        </a:rPr>
                        <a:t>2024-25</a:t>
                      </a:r>
                    </a:p>
                  </a:txBody>
                  <a:tcPr>
                    <a:solidFill>
                      <a:schemeClr val="accent2"/>
                    </a:solidFill>
                  </a:tcPr>
                </a:tc>
                <a:tc>
                  <a:txBody>
                    <a:bodyPr/>
                    <a:lstStyle/>
                    <a:p>
                      <a:r>
                        <a:rPr lang="en-US" sz="1100" b="1" dirty="0">
                          <a:solidFill>
                            <a:schemeClr val="bg1"/>
                          </a:solidFill>
                        </a:rPr>
                        <a:t>2025-26</a:t>
                      </a:r>
                    </a:p>
                  </a:txBody>
                  <a:tcPr>
                    <a:solidFill>
                      <a:schemeClr val="accent2"/>
                    </a:solidFill>
                  </a:tcPr>
                </a:tc>
                <a:tc>
                  <a:txBody>
                    <a:bodyPr/>
                    <a:lstStyle/>
                    <a:p>
                      <a:r>
                        <a:rPr lang="en-US" sz="1100" b="1" dirty="0">
                          <a:solidFill>
                            <a:schemeClr val="bg1"/>
                          </a:solidFill>
                        </a:rPr>
                        <a:t>2026-27</a:t>
                      </a:r>
                    </a:p>
                  </a:txBody>
                  <a:tcPr>
                    <a:solidFill>
                      <a:schemeClr val="accent2"/>
                    </a:solidFill>
                  </a:tcPr>
                </a:tc>
                <a:tc>
                  <a:txBody>
                    <a:bodyPr/>
                    <a:lstStyle/>
                    <a:p>
                      <a:r>
                        <a:rPr lang="en-US" sz="1100" b="1" dirty="0">
                          <a:solidFill>
                            <a:schemeClr val="bg1"/>
                          </a:solidFill>
                        </a:rPr>
                        <a:t>2027-28</a:t>
                      </a:r>
                    </a:p>
                  </a:txBody>
                  <a:tcPr>
                    <a:solidFill>
                      <a:schemeClr val="accent2"/>
                    </a:solidFill>
                  </a:tcPr>
                </a:tc>
                <a:tc>
                  <a:txBody>
                    <a:bodyPr/>
                    <a:lstStyle/>
                    <a:p>
                      <a:r>
                        <a:rPr lang="en-US" sz="1100" b="1" dirty="0">
                          <a:solidFill>
                            <a:schemeClr val="bg1"/>
                          </a:solidFill>
                        </a:rPr>
                        <a:t>2032-33</a:t>
                      </a:r>
                    </a:p>
                  </a:txBody>
                  <a:tcPr>
                    <a:solidFill>
                      <a:schemeClr val="accent2"/>
                    </a:solidFill>
                  </a:tcPr>
                </a:tc>
                <a:extLst>
                  <a:ext uri="{0D108BD9-81ED-4DB2-BD59-A6C34878D82A}">
                    <a16:rowId xmlns:a16="http://schemas.microsoft.com/office/drawing/2014/main" val="3607045085"/>
                  </a:ext>
                </a:extLst>
              </a:tr>
              <a:tr h="320101">
                <a:tc>
                  <a:txBody>
                    <a:bodyPr/>
                    <a:lstStyle/>
                    <a:p>
                      <a:pPr lvl="0">
                        <a:buNone/>
                      </a:pPr>
                      <a:r>
                        <a:rPr lang="en-US" sz="1100" dirty="0"/>
                        <a:t>Keilor 500 kV</a:t>
                      </a:r>
                    </a:p>
                  </a:txBody>
                  <a:tcPr/>
                </a:tc>
                <a:tc>
                  <a:txBody>
                    <a:bodyPr/>
                    <a:lstStyle/>
                    <a:p>
                      <a:pPr lvl="0">
                        <a:buNone/>
                      </a:pPr>
                      <a:r>
                        <a:rPr lang="en-US" sz="1100" dirty="0"/>
                        <a:t>525</a:t>
                      </a:r>
                    </a:p>
                  </a:txBody>
                  <a:tcPr/>
                </a:tc>
                <a:tc>
                  <a:txBody>
                    <a:bodyPr/>
                    <a:lstStyle/>
                    <a:p>
                      <a:r>
                        <a:rPr lang="en-US" sz="1100" dirty="0"/>
                        <a:t>&lt;525</a:t>
                      </a:r>
                    </a:p>
                  </a:txBody>
                  <a:tcPr/>
                </a:tc>
                <a:tc>
                  <a:txBody>
                    <a:bodyPr/>
                    <a:lstStyle/>
                    <a:p>
                      <a:r>
                        <a:rPr lang="en-US" sz="1100" dirty="0"/>
                        <a:t>526</a:t>
                      </a:r>
                    </a:p>
                  </a:txBody>
                  <a:tcPr/>
                </a:tc>
                <a:tc>
                  <a:txBody>
                    <a:bodyPr/>
                    <a:lstStyle/>
                    <a:p>
                      <a:r>
                        <a:rPr lang="en-US" sz="1100" dirty="0"/>
                        <a:t>528</a:t>
                      </a:r>
                    </a:p>
                  </a:txBody>
                  <a:tcPr/>
                </a:tc>
                <a:tc>
                  <a:txBody>
                    <a:bodyPr/>
                    <a:lstStyle/>
                    <a:p>
                      <a:r>
                        <a:rPr lang="en-US" sz="1100" dirty="0"/>
                        <a:t>534</a:t>
                      </a:r>
                    </a:p>
                  </a:txBody>
                  <a:tcPr/>
                </a:tc>
                <a:tc>
                  <a:txBody>
                    <a:bodyPr/>
                    <a:lstStyle/>
                    <a:p>
                      <a:r>
                        <a:rPr lang="en-US" sz="1100" dirty="0"/>
                        <a:t>529*</a:t>
                      </a:r>
                    </a:p>
                  </a:txBody>
                  <a:tcPr/>
                </a:tc>
                <a:tc>
                  <a:txBody>
                    <a:bodyPr/>
                    <a:lstStyle/>
                    <a:p>
                      <a:r>
                        <a:rPr lang="en-US" sz="1100" dirty="0"/>
                        <a:t>541</a:t>
                      </a:r>
                    </a:p>
                  </a:txBody>
                  <a:tcPr/>
                </a:tc>
                <a:extLst>
                  <a:ext uri="{0D108BD9-81ED-4DB2-BD59-A6C34878D82A}">
                    <a16:rowId xmlns:a16="http://schemas.microsoft.com/office/drawing/2014/main" val="783768839"/>
                  </a:ext>
                </a:extLst>
              </a:tr>
            </a:tbl>
          </a:graphicData>
        </a:graphic>
      </p:graphicFrame>
      <p:sp>
        <p:nvSpPr>
          <p:cNvPr id="8" name="TextBox 7">
            <a:extLst>
              <a:ext uri="{FF2B5EF4-FFF2-40B4-BE49-F238E27FC236}">
                <a16:creationId xmlns:a16="http://schemas.microsoft.com/office/drawing/2014/main" id="{2EB42C16-A4FF-F511-6B91-79B4200D28F8}"/>
              </a:ext>
            </a:extLst>
          </p:cNvPr>
          <p:cNvSpPr txBox="1"/>
          <p:nvPr/>
        </p:nvSpPr>
        <p:spPr>
          <a:xfrm>
            <a:off x="4704028" y="2927927"/>
            <a:ext cx="5151172" cy="938719"/>
          </a:xfrm>
          <a:prstGeom prst="rect">
            <a:avLst/>
          </a:prstGeom>
          <a:noFill/>
        </p:spPr>
        <p:txBody>
          <a:bodyPr wrap="square" rtlCol="0">
            <a:spAutoFit/>
          </a:bodyPr>
          <a:lstStyle/>
          <a:p>
            <a:r>
              <a:rPr lang="en-AU" sz="1100" dirty="0"/>
              <a:t>* In 2027-28, when Yallourn retires, the minimum synchronous generating combination of four Loy Yang units and one Newport unit is assumed, which improves transmission voltages and reduces the observed reactive shortfall. If this latter combination of synchronous generation is assumed for years 2024-25, 2025-26, and 2026-27, then the observed gap for the respective year would be less than as shown. </a:t>
            </a:r>
          </a:p>
        </p:txBody>
      </p:sp>
      <p:graphicFrame>
        <p:nvGraphicFramePr>
          <p:cNvPr id="9" name="Table 8">
            <a:extLst>
              <a:ext uri="{FF2B5EF4-FFF2-40B4-BE49-F238E27FC236}">
                <a16:creationId xmlns:a16="http://schemas.microsoft.com/office/drawing/2014/main" id="{069DEE92-82F9-C63A-1506-6A927A1771EE}"/>
              </a:ext>
            </a:extLst>
          </p:cNvPr>
          <p:cNvGraphicFramePr>
            <a:graphicFrameLocks noGrp="1"/>
          </p:cNvGraphicFramePr>
          <p:nvPr>
            <p:extLst>
              <p:ext uri="{D42A27DB-BD31-4B8C-83A1-F6EECF244321}">
                <p14:modId xmlns:p14="http://schemas.microsoft.com/office/powerpoint/2010/main" val="922470162"/>
              </p:ext>
            </p:extLst>
          </p:nvPr>
        </p:nvGraphicFramePr>
        <p:xfrm>
          <a:off x="4704028" y="4306362"/>
          <a:ext cx="6262254" cy="1003511"/>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188717589"/>
                    </a:ext>
                  </a:extLst>
                </a:gridCol>
                <a:gridCol w="763183">
                  <a:extLst>
                    <a:ext uri="{9D8B030D-6E8A-4147-A177-3AD203B41FA5}">
                      <a16:colId xmlns:a16="http://schemas.microsoft.com/office/drawing/2014/main" val="352452838"/>
                    </a:ext>
                  </a:extLst>
                </a:gridCol>
                <a:gridCol w="917951">
                  <a:extLst>
                    <a:ext uri="{9D8B030D-6E8A-4147-A177-3AD203B41FA5}">
                      <a16:colId xmlns:a16="http://schemas.microsoft.com/office/drawing/2014/main" val="3087553687"/>
                    </a:ext>
                  </a:extLst>
                </a:gridCol>
                <a:gridCol w="842778">
                  <a:extLst>
                    <a:ext uri="{9D8B030D-6E8A-4147-A177-3AD203B41FA5}">
                      <a16:colId xmlns:a16="http://schemas.microsoft.com/office/drawing/2014/main" val="1801049710"/>
                    </a:ext>
                  </a:extLst>
                </a:gridCol>
                <a:gridCol w="834425">
                  <a:extLst>
                    <a:ext uri="{9D8B030D-6E8A-4147-A177-3AD203B41FA5}">
                      <a16:colId xmlns:a16="http://schemas.microsoft.com/office/drawing/2014/main" val="2131567787"/>
                    </a:ext>
                  </a:extLst>
                </a:gridCol>
                <a:gridCol w="851127">
                  <a:extLst>
                    <a:ext uri="{9D8B030D-6E8A-4147-A177-3AD203B41FA5}">
                      <a16:colId xmlns:a16="http://schemas.microsoft.com/office/drawing/2014/main" val="1543018771"/>
                    </a:ext>
                  </a:extLst>
                </a:gridCol>
                <a:gridCol w="833590">
                  <a:extLst>
                    <a:ext uri="{9D8B030D-6E8A-4147-A177-3AD203B41FA5}">
                      <a16:colId xmlns:a16="http://schemas.microsoft.com/office/drawing/2014/main" val="3426309567"/>
                    </a:ext>
                  </a:extLst>
                </a:gridCol>
              </a:tblGrid>
              <a:tr h="308460">
                <a:tc rowSpan="2">
                  <a:txBody>
                    <a:bodyPr/>
                    <a:lstStyle/>
                    <a:p>
                      <a:pPr lvl="0">
                        <a:buNone/>
                      </a:pPr>
                      <a:r>
                        <a:rPr lang="en-US" sz="1100" b="1" i="0" u="none" strike="noStrike" noProof="0" dirty="0">
                          <a:solidFill>
                            <a:srgbClr val="FFFFFF"/>
                          </a:solidFill>
                          <a:latin typeface="Calibri"/>
                        </a:rPr>
                        <a:t>Critical Site</a:t>
                      </a:r>
                      <a:endParaRPr lang="en-US" sz="1600" dirty="0"/>
                    </a:p>
                  </a:txBody>
                  <a:tcPr/>
                </a:tc>
                <a:tc gridSpan="6">
                  <a:txBody>
                    <a:bodyPr/>
                    <a:lstStyle/>
                    <a:p>
                      <a:pPr algn="ctr"/>
                      <a:r>
                        <a:rPr lang="en-US" sz="1100" dirty="0"/>
                        <a:t>Equivalent reactive power </a:t>
                      </a:r>
                      <a:r>
                        <a:rPr lang="en-US" sz="1100" u="sng" dirty="0"/>
                        <a:t>demand</a:t>
                      </a:r>
                      <a:r>
                        <a:rPr lang="en-US" sz="1100" dirty="0"/>
                        <a:t> required (MVAr) to maintain voltages within limits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663246"/>
                  </a:ext>
                </a:extLst>
              </a:tr>
              <a:tr h="268331">
                <a:tc vMerge="1">
                  <a:txBody>
                    <a:bodyPr/>
                    <a:lstStyle/>
                    <a:p>
                      <a:endParaRPr lang="en-US"/>
                    </a:p>
                  </a:txBody>
                  <a:tcPr/>
                </a:tc>
                <a:tc>
                  <a:txBody>
                    <a:bodyPr/>
                    <a:lstStyle/>
                    <a:p>
                      <a:r>
                        <a:rPr lang="en-US" sz="1100" b="1" dirty="0">
                          <a:solidFill>
                            <a:schemeClr val="bg1"/>
                          </a:solidFill>
                        </a:rPr>
                        <a:t>2023-24</a:t>
                      </a:r>
                    </a:p>
                  </a:txBody>
                  <a:tcPr>
                    <a:solidFill>
                      <a:schemeClr val="accent2"/>
                    </a:solidFill>
                  </a:tcPr>
                </a:tc>
                <a:tc>
                  <a:txBody>
                    <a:bodyPr/>
                    <a:lstStyle/>
                    <a:p>
                      <a:r>
                        <a:rPr lang="en-US" sz="1100" b="1" dirty="0">
                          <a:solidFill>
                            <a:schemeClr val="bg1"/>
                          </a:solidFill>
                        </a:rPr>
                        <a:t>2024-25</a:t>
                      </a:r>
                    </a:p>
                  </a:txBody>
                  <a:tcPr>
                    <a:solidFill>
                      <a:schemeClr val="accent2"/>
                    </a:solidFill>
                  </a:tcPr>
                </a:tc>
                <a:tc>
                  <a:txBody>
                    <a:bodyPr/>
                    <a:lstStyle/>
                    <a:p>
                      <a:r>
                        <a:rPr lang="en-US" sz="1100" b="1" dirty="0">
                          <a:solidFill>
                            <a:schemeClr val="bg1"/>
                          </a:solidFill>
                        </a:rPr>
                        <a:t>2025-26</a:t>
                      </a:r>
                    </a:p>
                  </a:txBody>
                  <a:tcPr>
                    <a:solidFill>
                      <a:schemeClr val="accent2"/>
                    </a:solidFill>
                  </a:tcPr>
                </a:tc>
                <a:tc>
                  <a:txBody>
                    <a:bodyPr/>
                    <a:lstStyle/>
                    <a:p>
                      <a:r>
                        <a:rPr lang="en-US" sz="1100" b="1" dirty="0">
                          <a:solidFill>
                            <a:schemeClr val="bg1"/>
                          </a:solidFill>
                        </a:rPr>
                        <a:t>2026-27</a:t>
                      </a:r>
                    </a:p>
                  </a:txBody>
                  <a:tcPr>
                    <a:solidFill>
                      <a:schemeClr val="accent2"/>
                    </a:solidFill>
                  </a:tcPr>
                </a:tc>
                <a:tc>
                  <a:txBody>
                    <a:bodyPr/>
                    <a:lstStyle/>
                    <a:p>
                      <a:r>
                        <a:rPr lang="en-US" sz="1100" b="1" dirty="0">
                          <a:solidFill>
                            <a:schemeClr val="bg1"/>
                          </a:solidFill>
                        </a:rPr>
                        <a:t>2027-28</a:t>
                      </a:r>
                    </a:p>
                  </a:txBody>
                  <a:tcPr>
                    <a:solidFill>
                      <a:schemeClr val="accent2"/>
                    </a:solidFill>
                  </a:tcPr>
                </a:tc>
                <a:tc>
                  <a:txBody>
                    <a:bodyPr/>
                    <a:lstStyle/>
                    <a:p>
                      <a:r>
                        <a:rPr lang="en-US" sz="1100" b="1" dirty="0">
                          <a:solidFill>
                            <a:schemeClr val="bg1"/>
                          </a:solidFill>
                        </a:rPr>
                        <a:t>2032-33</a:t>
                      </a:r>
                    </a:p>
                  </a:txBody>
                  <a:tcPr>
                    <a:solidFill>
                      <a:schemeClr val="accent2"/>
                    </a:solidFill>
                  </a:tcPr>
                </a:tc>
                <a:extLst>
                  <a:ext uri="{0D108BD9-81ED-4DB2-BD59-A6C34878D82A}">
                    <a16:rowId xmlns:a16="http://schemas.microsoft.com/office/drawing/2014/main" val="2648730547"/>
                  </a:ext>
                </a:extLst>
              </a:tr>
              <a:tr h="308460">
                <a:tc>
                  <a:txBody>
                    <a:bodyPr/>
                    <a:lstStyle/>
                    <a:p>
                      <a:pPr lvl="0">
                        <a:buNone/>
                      </a:pPr>
                      <a:r>
                        <a:rPr lang="en-US" sz="1100" dirty="0"/>
                        <a:t>Keilor 500 kV</a:t>
                      </a:r>
                    </a:p>
                  </a:txBody>
                  <a:tcPr/>
                </a:tc>
                <a:tc>
                  <a:txBody>
                    <a:bodyPr/>
                    <a:lstStyle/>
                    <a:p>
                      <a:pPr lvl="0">
                        <a:buNone/>
                      </a:pPr>
                      <a:r>
                        <a:rPr lang="en-US" sz="1100" b="0" i="0" u="none" strike="noStrike" noProof="0" dirty="0">
                          <a:solidFill>
                            <a:srgbClr val="424242"/>
                          </a:solidFill>
                          <a:latin typeface="Calibri"/>
                        </a:rPr>
                        <a:t>Nil</a:t>
                      </a:r>
                    </a:p>
                  </a:txBody>
                  <a:tcPr/>
                </a:tc>
                <a:tc>
                  <a:txBody>
                    <a:bodyPr/>
                    <a:lstStyle/>
                    <a:p>
                      <a:pPr lvl="0">
                        <a:buNone/>
                      </a:pPr>
                      <a:r>
                        <a:rPr lang="en-US" sz="1100" b="0" i="0" u="none" strike="noStrike" noProof="0" dirty="0">
                          <a:solidFill>
                            <a:srgbClr val="424242"/>
                          </a:solidFill>
                          <a:latin typeface="Calibri"/>
                        </a:rPr>
                        <a:t>150</a:t>
                      </a:r>
                    </a:p>
                  </a:txBody>
                  <a:tcPr/>
                </a:tc>
                <a:tc>
                  <a:txBody>
                    <a:bodyPr/>
                    <a:lstStyle/>
                    <a:p>
                      <a:pPr lvl="0">
                        <a:buNone/>
                      </a:pPr>
                      <a:r>
                        <a:rPr lang="en-US" sz="1100" b="0" i="0" u="none" strike="noStrike" noProof="0" dirty="0">
                          <a:solidFill>
                            <a:srgbClr val="424242"/>
                          </a:solidFill>
                          <a:latin typeface="Calibri"/>
                        </a:rPr>
                        <a:t>270</a:t>
                      </a:r>
                    </a:p>
                  </a:txBody>
                  <a:tcPr/>
                </a:tc>
                <a:tc>
                  <a:txBody>
                    <a:bodyPr/>
                    <a:lstStyle/>
                    <a:p>
                      <a:pPr lvl="0">
                        <a:buNone/>
                      </a:pPr>
                      <a:r>
                        <a:rPr lang="en-US" sz="1100" b="0" i="0" u="none" strike="noStrike" noProof="0" dirty="0">
                          <a:solidFill>
                            <a:srgbClr val="424242"/>
                          </a:solidFill>
                          <a:latin typeface="Calibri"/>
                        </a:rPr>
                        <a:t>460</a:t>
                      </a:r>
                    </a:p>
                  </a:txBody>
                  <a:tcPr/>
                </a:tc>
                <a:tc>
                  <a:txBody>
                    <a:bodyPr/>
                    <a:lstStyle/>
                    <a:p>
                      <a:pPr lvl="0">
                        <a:buNone/>
                      </a:pPr>
                      <a:r>
                        <a:rPr lang="en-US" sz="1100" b="0" i="0" u="none" strike="noStrike" noProof="0" dirty="0">
                          <a:solidFill>
                            <a:srgbClr val="424242"/>
                          </a:solidFill>
                          <a:latin typeface="Calibri"/>
                        </a:rPr>
                        <a:t>310</a:t>
                      </a:r>
                    </a:p>
                  </a:txBody>
                  <a:tcPr/>
                </a:tc>
                <a:tc>
                  <a:txBody>
                    <a:bodyPr/>
                    <a:lstStyle/>
                    <a:p>
                      <a:pPr lvl="0">
                        <a:buNone/>
                      </a:pPr>
                      <a:r>
                        <a:rPr lang="en-US" sz="1100" dirty="0"/>
                        <a:t>750</a:t>
                      </a:r>
                    </a:p>
                  </a:txBody>
                  <a:tcPr/>
                </a:tc>
                <a:extLst>
                  <a:ext uri="{0D108BD9-81ED-4DB2-BD59-A6C34878D82A}">
                    <a16:rowId xmlns:a16="http://schemas.microsoft.com/office/drawing/2014/main" val="3182355576"/>
                  </a:ext>
                </a:extLst>
              </a:tr>
            </a:tbl>
          </a:graphicData>
        </a:graphic>
      </p:graphicFrame>
    </p:spTree>
    <p:extLst>
      <p:ext uri="{BB962C8B-B14F-4D97-AF65-F5344CB8AC3E}">
        <p14:creationId xmlns:p14="http://schemas.microsoft.com/office/powerpoint/2010/main" val="395958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4B65-5F39-AFB0-8AEA-5A63F2FFC4ED}"/>
              </a:ext>
            </a:extLst>
          </p:cNvPr>
          <p:cNvSpPr>
            <a:spLocks noGrp="1"/>
          </p:cNvSpPr>
          <p:nvPr>
            <p:ph type="title"/>
          </p:nvPr>
        </p:nvSpPr>
        <p:spPr/>
        <p:txBody>
          <a:bodyPr/>
          <a:lstStyle/>
          <a:p>
            <a:r>
              <a:rPr lang="en-US" dirty="0">
                <a:latin typeface="Century Gothic"/>
              </a:rPr>
              <a:t>Potential Options</a:t>
            </a:r>
            <a:endParaRPr lang="en-US" dirty="0"/>
          </a:p>
        </p:txBody>
      </p:sp>
      <p:sp>
        <p:nvSpPr>
          <p:cNvPr id="5" name="Footer Placeholder 4">
            <a:extLst>
              <a:ext uri="{FF2B5EF4-FFF2-40B4-BE49-F238E27FC236}">
                <a16:creationId xmlns:a16="http://schemas.microsoft.com/office/drawing/2014/main" id="{8C3E5FFD-9666-42CE-90F7-7341C846F5FD}"/>
              </a:ext>
            </a:extLst>
          </p:cNvPr>
          <p:cNvSpPr>
            <a:spLocks noGrp="1"/>
          </p:cNvSpPr>
          <p:nvPr>
            <p:ph type="ftr" sz="quarter" idx="11"/>
          </p:nvPr>
        </p:nvSpPr>
        <p:spPr/>
        <p:txBody>
          <a:bodyPr/>
          <a:lstStyle/>
          <a:p>
            <a:r>
              <a:rPr lang="en-AU" dirty="0"/>
              <a:t>Ask your questions at www.Sli.do #AEMO</a:t>
            </a:r>
            <a:endParaRPr lang="en-US" dirty="0"/>
          </a:p>
        </p:txBody>
      </p:sp>
      <p:sp>
        <p:nvSpPr>
          <p:cNvPr id="6" name="Slide Number Placeholder 5">
            <a:extLst>
              <a:ext uri="{FF2B5EF4-FFF2-40B4-BE49-F238E27FC236}">
                <a16:creationId xmlns:a16="http://schemas.microsoft.com/office/drawing/2014/main" id="{D5450380-B471-89EC-E20E-E4535EDC87C4}"/>
              </a:ext>
            </a:extLst>
          </p:cNvPr>
          <p:cNvSpPr>
            <a:spLocks noGrp="1"/>
          </p:cNvSpPr>
          <p:nvPr>
            <p:ph type="sldNum" sz="quarter" idx="12"/>
          </p:nvPr>
        </p:nvSpPr>
        <p:spPr/>
        <p:txBody>
          <a:bodyPr/>
          <a:lstStyle/>
          <a:p>
            <a:fld id="{713AB538-E724-0A46-AEB0-E520B1BBAFEE}" type="slidenum">
              <a:rPr lang="en-US" smtClean="0"/>
              <a:t>9</a:t>
            </a:fld>
            <a:endParaRPr lang="en-US" dirty="0"/>
          </a:p>
        </p:txBody>
      </p:sp>
      <p:graphicFrame>
        <p:nvGraphicFramePr>
          <p:cNvPr id="7" name="Table 6">
            <a:extLst>
              <a:ext uri="{FF2B5EF4-FFF2-40B4-BE49-F238E27FC236}">
                <a16:creationId xmlns:a16="http://schemas.microsoft.com/office/drawing/2014/main" id="{198FAC8E-A71F-5C52-BBEB-75DDDAD7A225}"/>
              </a:ext>
            </a:extLst>
          </p:cNvPr>
          <p:cNvGraphicFramePr>
            <a:graphicFrameLocks noGrp="1"/>
          </p:cNvGraphicFramePr>
          <p:nvPr>
            <p:extLst>
              <p:ext uri="{D42A27DB-BD31-4B8C-83A1-F6EECF244321}">
                <p14:modId xmlns:p14="http://schemas.microsoft.com/office/powerpoint/2010/main" val="3265700303"/>
              </p:ext>
            </p:extLst>
          </p:nvPr>
        </p:nvGraphicFramePr>
        <p:xfrm>
          <a:off x="807703" y="1489683"/>
          <a:ext cx="9918429" cy="4800907"/>
        </p:xfrm>
        <a:graphic>
          <a:graphicData uri="http://schemas.openxmlformats.org/drawingml/2006/table">
            <a:tbl>
              <a:tblPr firstRow="1" bandRow="1">
                <a:tableStyleId>{5C22544A-7EE6-4342-B048-85BDC9FD1C3A}</a:tableStyleId>
              </a:tblPr>
              <a:tblGrid>
                <a:gridCol w="1439332">
                  <a:extLst>
                    <a:ext uri="{9D8B030D-6E8A-4147-A177-3AD203B41FA5}">
                      <a16:colId xmlns:a16="http://schemas.microsoft.com/office/drawing/2014/main" val="1466770507"/>
                    </a:ext>
                  </a:extLst>
                </a:gridCol>
                <a:gridCol w="2276592">
                  <a:extLst>
                    <a:ext uri="{9D8B030D-6E8A-4147-A177-3AD203B41FA5}">
                      <a16:colId xmlns:a16="http://schemas.microsoft.com/office/drawing/2014/main" val="480905845"/>
                    </a:ext>
                  </a:extLst>
                </a:gridCol>
                <a:gridCol w="6202505">
                  <a:extLst>
                    <a:ext uri="{9D8B030D-6E8A-4147-A177-3AD203B41FA5}">
                      <a16:colId xmlns:a16="http://schemas.microsoft.com/office/drawing/2014/main" val="368110961"/>
                    </a:ext>
                  </a:extLst>
                </a:gridCol>
              </a:tblGrid>
              <a:tr h="392479">
                <a:tc>
                  <a:txBody>
                    <a:bodyPr/>
                    <a:lstStyle/>
                    <a:p>
                      <a:r>
                        <a:rPr lang="en-US" sz="1400" dirty="0"/>
                        <a:t>Need</a:t>
                      </a:r>
                    </a:p>
                  </a:txBody>
                  <a:tcPr/>
                </a:tc>
                <a:tc>
                  <a:txBody>
                    <a:bodyPr/>
                    <a:lstStyle/>
                    <a:p>
                      <a:r>
                        <a:rPr lang="en-US" sz="1400" dirty="0"/>
                        <a:t>Type of option</a:t>
                      </a:r>
                    </a:p>
                  </a:txBody>
                  <a:tcPr/>
                </a:tc>
                <a:tc>
                  <a:txBody>
                    <a:bodyPr/>
                    <a:lstStyle/>
                    <a:p>
                      <a:r>
                        <a:rPr lang="en-US" sz="1400" dirty="0"/>
                        <a:t>High-level description of option to address the need</a:t>
                      </a:r>
                    </a:p>
                  </a:txBody>
                  <a:tcPr/>
                </a:tc>
                <a:extLst>
                  <a:ext uri="{0D108BD9-81ED-4DB2-BD59-A6C34878D82A}">
                    <a16:rowId xmlns:a16="http://schemas.microsoft.com/office/drawing/2014/main" val="2403164077"/>
                  </a:ext>
                </a:extLst>
              </a:tr>
              <a:tr h="392479">
                <a:tc rowSpan="4">
                  <a:txBody>
                    <a:bodyPr/>
                    <a:lstStyle/>
                    <a:p>
                      <a:r>
                        <a:rPr lang="en-US" sz="1200" dirty="0"/>
                        <a:t>Identified Need Pillar One (maximum demand, under-voltages)</a:t>
                      </a:r>
                    </a:p>
                  </a:txBody>
                  <a:tcPr/>
                </a:tc>
                <a:tc>
                  <a:txBody>
                    <a:bodyPr/>
                    <a:lstStyle/>
                    <a:p>
                      <a:r>
                        <a:rPr lang="en-US" sz="1200" dirty="0"/>
                        <a:t>Non-network option</a:t>
                      </a:r>
                    </a:p>
                  </a:txBody>
                  <a:tcPr/>
                </a:tc>
                <a:tc>
                  <a:txBody>
                    <a:bodyPr/>
                    <a:lstStyle/>
                    <a:p>
                      <a:pPr lvl="0">
                        <a:buNone/>
                      </a:pPr>
                      <a:r>
                        <a:rPr lang="en-US" sz="1200" b="0" i="0" u="none" strike="noStrike" baseline="0" noProof="0" dirty="0">
                          <a:solidFill>
                            <a:srgbClr val="424242"/>
                          </a:solidFill>
                          <a:latin typeface="Calibri"/>
                        </a:rPr>
                        <a:t>Demand side participation in the form of voluntary load reduction. </a:t>
                      </a:r>
                      <a:endParaRPr lang="en-US" sz="1200" dirty="0"/>
                    </a:p>
                  </a:txBody>
                  <a:tcPr/>
                </a:tc>
                <a:extLst>
                  <a:ext uri="{0D108BD9-81ED-4DB2-BD59-A6C34878D82A}">
                    <a16:rowId xmlns:a16="http://schemas.microsoft.com/office/drawing/2014/main" val="3623051276"/>
                  </a:ext>
                </a:extLst>
              </a:tr>
              <a:tr h="658699">
                <a:tc vMerge="1">
                  <a:txBody>
                    <a:bodyPr/>
                    <a:lstStyle/>
                    <a:p>
                      <a:endParaRPr lang="en-US"/>
                    </a:p>
                  </a:txBody>
                  <a:tcPr/>
                </a:tc>
                <a:tc>
                  <a:txBody>
                    <a:bodyPr/>
                    <a:lstStyle/>
                    <a:p>
                      <a:pPr lvl="0">
                        <a:buNone/>
                      </a:pPr>
                      <a:r>
                        <a:rPr lang="en-US" sz="1200" dirty="0"/>
                        <a:t>Non-network option</a:t>
                      </a:r>
                    </a:p>
                  </a:txBody>
                  <a:tcPr/>
                </a:tc>
                <a:tc>
                  <a:txBody>
                    <a:bodyPr/>
                    <a:lstStyle/>
                    <a:p>
                      <a:pPr lvl="0">
                        <a:buNone/>
                      </a:pPr>
                      <a:r>
                        <a:rPr lang="en-US" sz="1200" b="0" i="0" u="none" strike="noStrike" baseline="0" noProof="0" dirty="0">
                          <a:solidFill>
                            <a:srgbClr val="424242"/>
                          </a:solidFill>
                          <a:latin typeface="Calibri"/>
                        </a:rPr>
                        <a:t>Pre- or post-contingent load reduction control schemes – these schemes would need to strategically comprise load blocks that relieve low voltages where there is a risk of limits being exceeded.</a:t>
                      </a:r>
                      <a:endParaRPr lang="en-US" sz="1200" dirty="0"/>
                    </a:p>
                  </a:txBody>
                  <a:tcPr/>
                </a:tc>
                <a:extLst>
                  <a:ext uri="{0D108BD9-81ED-4DB2-BD59-A6C34878D82A}">
                    <a16:rowId xmlns:a16="http://schemas.microsoft.com/office/drawing/2014/main" val="3286117005"/>
                  </a:ext>
                </a:extLst>
              </a:tr>
              <a:tr h="658699">
                <a:tc vMerge="1">
                  <a:txBody>
                    <a:bodyPr/>
                    <a:lstStyle/>
                    <a:p>
                      <a:endParaRPr lang="en-US"/>
                    </a:p>
                  </a:txBody>
                  <a:tcPr/>
                </a:tc>
                <a:tc>
                  <a:txBody>
                    <a:bodyPr/>
                    <a:lstStyle/>
                    <a:p>
                      <a:pPr lvl="0">
                        <a:buNone/>
                      </a:pPr>
                      <a:r>
                        <a:rPr lang="en-US" sz="1200" dirty="0"/>
                        <a:t>Network option</a:t>
                      </a:r>
                    </a:p>
                  </a:txBody>
                  <a:tcPr/>
                </a:tc>
                <a:tc>
                  <a:txBody>
                    <a:bodyPr/>
                    <a:lstStyle/>
                    <a:p>
                      <a:pPr lvl="0">
                        <a:buNone/>
                      </a:pPr>
                      <a:r>
                        <a:rPr lang="en-US" sz="1200" b="0" i="0" u="none" strike="noStrike" baseline="0" noProof="0" dirty="0">
                          <a:solidFill>
                            <a:srgbClr val="424242"/>
                          </a:solidFill>
                          <a:latin typeface="Calibri"/>
                        </a:rPr>
                        <a:t>Investment sufficient to allow transmission system under-voltages to be managed – such as additional generating reactive support in the form of capacitors or dynamic reactive plant such as synchronous condensers, STATCOMs or SVCs. </a:t>
                      </a:r>
                      <a:endParaRPr lang="en-US" sz="1200" dirty="0"/>
                    </a:p>
                  </a:txBody>
                  <a:tcPr/>
                </a:tc>
                <a:extLst>
                  <a:ext uri="{0D108BD9-81ED-4DB2-BD59-A6C34878D82A}">
                    <a16:rowId xmlns:a16="http://schemas.microsoft.com/office/drawing/2014/main" val="1789028408"/>
                  </a:ext>
                </a:extLst>
              </a:tr>
              <a:tr h="466579">
                <a:tc vMerge="1">
                  <a:txBody>
                    <a:bodyPr/>
                    <a:lstStyle/>
                    <a:p>
                      <a:endParaRPr lang="en-US"/>
                    </a:p>
                  </a:txBody>
                  <a:tcPr/>
                </a:tc>
                <a:tc>
                  <a:txBody>
                    <a:bodyPr/>
                    <a:lstStyle/>
                    <a:p>
                      <a:r>
                        <a:rPr lang="en-US" sz="1200" dirty="0"/>
                        <a:t>Non-network option</a:t>
                      </a:r>
                    </a:p>
                  </a:txBody>
                  <a:tcPr/>
                </a:tc>
                <a:tc>
                  <a:txBody>
                    <a:bodyPr/>
                    <a:lstStyle/>
                    <a:p>
                      <a:pPr lvl="0">
                        <a:buNone/>
                      </a:pPr>
                      <a:r>
                        <a:rPr lang="en-US" sz="1200" b="0" i="0" u="none" strike="noStrike" baseline="0" noProof="0" dirty="0">
                          <a:solidFill>
                            <a:srgbClr val="424242"/>
                          </a:solidFill>
                          <a:latin typeface="Calibri"/>
                        </a:rPr>
                        <a:t>Further BESS or generator grid connections in the right locations with available reactive support. </a:t>
                      </a:r>
                      <a:endParaRPr lang="en-US" sz="1200" dirty="0"/>
                    </a:p>
                  </a:txBody>
                  <a:tcPr/>
                </a:tc>
                <a:extLst>
                  <a:ext uri="{0D108BD9-81ED-4DB2-BD59-A6C34878D82A}">
                    <a16:rowId xmlns:a16="http://schemas.microsoft.com/office/drawing/2014/main" val="2799618831"/>
                  </a:ext>
                </a:extLst>
              </a:tr>
              <a:tr h="447995">
                <a:tc rowSpan="4">
                  <a:txBody>
                    <a:bodyPr/>
                    <a:lstStyle/>
                    <a:p>
                      <a:r>
                        <a:rPr lang="en-US" sz="1200" dirty="0"/>
                        <a:t>Identified Need Pillar Two (minimum demand, over-voltages)</a:t>
                      </a:r>
                    </a:p>
                  </a:txBody>
                  <a:tcPr/>
                </a:tc>
                <a:tc>
                  <a:txBody>
                    <a:bodyPr/>
                    <a:lstStyle/>
                    <a:p>
                      <a:r>
                        <a:rPr lang="en-US" sz="1200" dirty="0"/>
                        <a:t>Non-network option</a:t>
                      </a:r>
                    </a:p>
                  </a:txBody>
                  <a:tcPr/>
                </a:tc>
                <a:tc>
                  <a:txBody>
                    <a:bodyPr/>
                    <a:lstStyle/>
                    <a:p>
                      <a:pPr lvl="0">
                        <a:buNone/>
                      </a:pPr>
                      <a:r>
                        <a:rPr lang="en-US" sz="1200" b="0" i="0" u="none" strike="noStrike" baseline="0" noProof="0" dirty="0">
                          <a:solidFill>
                            <a:srgbClr val="424242"/>
                          </a:solidFill>
                          <a:latin typeface="Calibri"/>
                        </a:rPr>
                        <a:t>Demand side participation in the form of voluntary load increases</a:t>
                      </a:r>
                      <a:r>
                        <a:rPr lang="en-US" sz="1200" b="1" i="0" u="none" strike="noStrike" baseline="0" noProof="0" dirty="0">
                          <a:solidFill>
                            <a:srgbClr val="424242"/>
                          </a:solidFill>
                          <a:latin typeface="Calibri"/>
                        </a:rPr>
                        <a:t>*</a:t>
                      </a:r>
                      <a:r>
                        <a:rPr lang="en-US" sz="1200" b="0" i="0" u="none" strike="noStrike" baseline="0" noProof="0" dirty="0">
                          <a:solidFill>
                            <a:srgbClr val="424242"/>
                          </a:solidFill>
                          <a:latin typeface="Calibri"/>
                        </a:rPr>
                        <a:t>. </a:t>
                      </a:r>
                      <a:endParaRPr lang="en-US" sz="1200" dirty="0">
                        <a:highlight>
                          <a:srgbClr val="FFFF00"/>
                        </a:highlight>
                      </a:endParaRPr>
                    </a:p>
                  </a:txBody>
                  <a:tcPr/>
                </a:tc>
                <a:extLst>
                  <a:ext uri="{0D108BD9-81ED-4DB2-BD59-A6C34878D82A}">
                    <a16:rowId xmlns:a16="http://schemas.microsoft.com/office/drawing/2014/main" val="2778056612"/>
                  </a:ext>
                </a:extLst>
              </a:tr>
              <a:tr h="466579">
                <a:tc vMerge="1">
                  <a:txBody>
                    <a:bodyPr/>
                    <a:lstStyle/>
                    <a:p>
                      <a:endParaRPr lang="en-US"/>
                    </a:p>
                  </a:txBody>
                  <a:tcPr/>
                </a:tc>
                <a:tc>
                  <a:txBody>
                    <a:bodyPr/>
                    <a:lstStyle/>
                    <a:p>
                      <a:pPr lvl="0">
                        <a:buNone/>
                      </a:pPr>
                      <a:r>
                        <a:rPr lang="en-US" sz="1200" dirty="0"/>
                        <a:t>Network option</a:t>
                      </a:r>
                    </a:p>
                  </a:txBody>
                  <a:tcPr/>
                </a:tc>
                <a:tc>
                  <a:txBody>
                    <a:bodyPr/>
                    <a:lstStyle/>
                    <a:p>
                      <a:pPr lvl="0">
                        <a:buNone/>
                      </a:pPr>
                      <a:r>
                        <a:rPr lang="en-US" sz="1200" b="0" i="0" u="none" strike="noStrike" baseline="0" noProof="0" dirty="0">
                          <a:solidFill>
                            <a:srgbClr val="424242"/>
                          </a:solidFill>
                          <a:latin typeface="Calibri"/>
                        </a:rPr>
                        <a:t>Investment to upgrade existing transmission assets, such as the Keilor 500/220 kV transformers, that are currently limiting over-voltages levels below NER limits.</a:t>
                      </a:r>
                      <a:endParaRPr lang="en-US" sz="1200" dirty="0"/>
                    </a:p>
                  </a:txBody>
                  <a:tcPr/>
                </a:tc>
                <a:extLst>
                  <a:ext uri="{0D108BD9-81ED-4DB2-BD59-A6C34878D82A}">
                    <a16:rowId xmlns:a16="http://schemas.microsoft.com/office/drawing/2014/main" val="136183847"/>
                  </a:ext>
                </a:extLst>
              </a:tr>
              <a:tr h="658699">
                <a:tc vMerge="1">
                  <a:txBody>
                    <a:bodyPr/>
                    <a:lstStyle/>
                    <a:p>
                      <a:endParaRPr lang="en-US"/>
                    </a:p>
                  </a:txBody>
                  <a:tcPr/>
                </a:tc>
                <a:tc>
                  <a:txBody>
                    <a:bodyPr/>
                    <a:lstStyle/>
                    <a:p>
                      <a:r>
                        <a:rPr lang="en-US" sz="1200" dirty="0"/>
                        <a:t>Network option</a:t>
                      </a:r>
                    </a:p>
                  </a:txBody>
                  <a:tcPr/>
                </a:tc>
                <a:tc>
                  <a:txBody>
                    <a:bodyPr/>
                    <a:lstStyle/>
                    <a:p>
                      <a:pPr lvl="0">
                        <a:buNone/>
                      </a:pPr>
                      <a:r>
                        <a:rPr lang="en-US" sz="1200" b="0" i="0" u="none" strike="noStrike" baseline="0" noProof="0" dirty="0">
                          <a:solidFill>
                            <a:srgbClr val="424242"/>
                          </a:solidFill>
                          <a:latin typeface="Calibri"/>
                        </a:rPr>
                        <a:t>Investment sufficient to allow transmission system over-voltages to be managed, such as additional absorbing reactive support (in the form of reactors or dynamic reactive plant such as synchronous condensers, STATCOMs or SVCs.</a:t>
                      </a:r>
                      <a:endParaRPr lang="en-US" sz="1200" dirty="0"/>
                    </a:p>
                  </a:txBody>
                  <a:tcPr/>
                </a:tc>
                <a:extLst>
                  <a:ext uri="{0D108BD9-81ED-4DB2-BD59-A6C34878D82A}">
                    <a16:rowId xmlns:a16="http://schemas.microsoft.com/office/drawing/2014/main" val="346279962"/>
                  </a:ext>
                </a:extLst>
              </a:tr>
              <a:tr h="658699">
                <a:tc vMerge="1">
                  <a:txBody>
                    <a:bodyPr/>
                    <a:lstStyle/>
                    <a:p>
                      <a:endParaRPr lang="en-US" sz="1200"/>
                    </a:p>
                  </a:txBody>
                  <a:tcPr/>
                </a:tc>
                <a:tc>
                  <a:txBody>
                    <a:bodyPr/>
                    <a:lstStyle/>
                    <a:p>
                      <a:r>
                        <a:rPr lang="en-US" sz="1200" dirty="0"/>
                        <a:t>Non-network option</a:t>
                      </a:r>
                    </a:p>
                  </a:txBody>
                  <a:tcPr/>
                </a:tc>
                <a:tc>
                  <a:txBody>
                    <a:bodyPr/>
                    <a:lstStyle/>
                    <a:p>
                      <a:pPr lvl="0">
                        <a:buNone/>
                      </a:pPr>
                      <a:r>
                        <a:rPr lang="en-US" sz="1200" b="0" i="0" u="none" strike="noStrike" baseline="0" noProof="0" dirty="0">
                          <a:solidFill>
                            <a:srgbClr val="424242"/>
                          </a:solidFill>
                          <a:latin typeface="+mn-lt"/>
                        </a:rPr>
                        <a:t>Further BESS or generator grid connections in the right locations with available reactive support. </a:t>
                      </a:r>
                      <a:endParaRPr lang="en-US" sz="1200" dirty="0"/>
                    </a:p>
                  </a:txBody>
                  <a:tcPr/>
                </a:tc>
                <a:extLst>
                  <a:ext uri="{0D108BD9-81ED-4DB2-BD59-A6C34878D82A}">
                    <a16:rowId xmlns:a16="http://schemas.microsoft.com/office/drawing/2014/main" val="73061343"/>
                  </a:ext>
                </a:extLst>
              </a:tr>
            </a:tbl>
          </a:graphicData>
        </a:graphic>
      </p:graphicFrame>
      <p:sp>
        <p:nvSpPr>
          <p:cNvPr id="3" name="TextBox 2">
            <a:extLst>
              <a:ext uri="{FF2B5EF4-FFF2-40B4-BE49-F238E27FC236}">
                <a16:creationId xmlns:a16="http://schemas.microsoft.com/office/drawing/2014/main" id="{C31385D6-27C4-0C44-5CFD-F5A5B29D2E6B}"/>
              </a:ext>
            </a:extLst>
          </p:cNvPr>
          <p:cNvSpPr txBox="1"/>
          <p:nvPr/>
        </p:nvSpPr>
        <p:spPr>
          <a:xfrm>
            <a:off x="807703" y="6333396"/>
            <a:ext cx="7903608" cy="430887"/>
          </a:xfrm>
          <a:prstGeom prst="rect">
            <a:avLst/>
          </a:prstGeom>
          <a:noFill/>
        </p:spPr>
        <p:txBody>
          <a:bodyPr wrap="square" rtlCol="0">
            <a:spAutoFit/>
          </a:bodyPr>
          <a:lstStyle/>
          <a:p>
            <a:r>
              <a:rPr lang="en-AU" sz="1100" dirty="0"/>
              <a:t>* This refers to the option “Directing on grid-scale storage (such as BESSs) to charge to increase operational demand” from Table 7 of the PSCR. This option is intended to represent the forming of contracts for demand side participation to increase operational demand. </a:t>
            </a:r>
          </a:p>
        </p:txBody>
      </p:sp>
    </p:spTree>
    <p:extLst>
      <p:ext uri="{BB962C8B-B14F-4D97-AF65-F5344CB8AC3E}">
        <p14:creationId xmlns:p14="http://schemas.microsoft.com/office/powerpoint/2010/main" val="4217293117"/>
      </p:ext>
    </p:extLst>
  </p:cSld>
  <p:clrMapOvr>
    <a:masterClrMapping/>
  </p:clrMapOvr>
</p:sld>
</file>

<file path=ppt/theme/theme1.xml><?xml version="1.0" encoding="utf-8"?>
<a:theme xmlns:a="http://schemas.openxmlformats.org/drawingml/2006/main" name="1_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DEB77C-B1A9-FB49-B7C0-5732F81BA0F6}" vid="{DB416059-6C35-D24E-A01D-7D6C96D49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1a2284-45bc-4927-a9f9-e51f9f17c21a" xsi:nil="true"/>
    <lcf76f155ced4ddcb4097134ff3c332f xmlns="e46f7151-4364-4257-84e4-14f2562fd0c2">
      <Terms xmlns="http://schemas.microsoft.com/office/infopath/2007/PartnerControls"/>
    </lcf76f155ced4ddcb4097134ff3c332f>
    <SharedWithUsers xmlns="5fab897b-7268-4f12-b303-096bed5e1c7f">
      <UserInfo>
        <DisplayName>Samantha Lloyd</DisplayName>
        <AccountId>1672</AccountId>
        <AccountType/>
      </UserInfo>
      <UserInfo>
        <DisplayName>Lee Richardson</DisplayName>
        <AccountId>39</AccountId>
        <AccountType/>
      </UserInfo>
      <UserInfo>
        <DisplayName>Jo Ashby</DisplayName>
        <AccountId>70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3EEBDDEED12E4B93C95FFDD981AED7" ma:contentTypeVersion="13" ma:contentTypeDescription="Create a new document." ma:contentTypeScope="" ma:versionID="47449914a37ed846a40c27ebda8c6b24">
  <xsd:schema xmlns:xsd="http://www.w3.org/2001/XMLSchema" xmlns:xs="http://www.w3.org/2001/XMLSchema" xmlns:p="http://schemas.microsoft.com/office/2006/metadata/properties" xmlns:ns2="e46f7151-4364-4257-84e4-14f2562fd0c2" xmlns:ns3="5fab897b-7268-4f12-b303-096bed5e1c7f" xmlns:ns4="5d1a2284-45bc-4927-a9f9-e51f9f17c21a" targetNamespace="http://schemas.microsoft.com/office/2006/metadata/properties" ma:root="true" ma:fieldsID="e7a9cfe39ce5adb9776ceb7d5f4ed908" ns2:_="" ns3:_="" ns4:_="">
    <xsd:import namespace="e46f7151-4364-4257-84e4-14f2562fd0c2"/>
    <xsd:import namespace="5fab897b-7268-4f12-b303-096bed5e1c7f"/>
    <xsd:import namespace="5d1a2284-45bc-4927-a9f9-e51f9f17c2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f7151-4364-4257-84e4-14f2562fd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e8ba7a3-af95-40f6-9ded-4ebe13adeb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ab897b-7268-4f12-b303-096bed5e1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1a2284-45bc-4927-a9f9-e51f9f17c2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d905125-6da9-49c0-bf9b-eda24ec3e709}" ma:internalName="TaxCatchAll" ma:showField="CatchAllData" ma:web="5fab897b-7268-4f12-b303-096bed5e1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C85E-83B1-4720-A91E-995EFB328FC9}">
  <ds:schemaRefs>
    <ds:schemaRef ds:uri="5d1a2284-45bc-4927-a9f9-e51f9f17c21a"/>
    <ds:schemaRef ds:uri="5fab897b-7268-4f12-b303-096bed5e1c7f"/>
    <ds:schemaRef ds:uri="e46f7151-4364-4257-84e4-14f2562fd0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D57BCB-BEE3-4216-92F7-B5A2CDCA15B3}">
  <ds:schemaRefs>
    <ds:schemaRef ds:uri="http://schemas.microsoft.com/sharepoint/v3/contenttype/forms"/>
  </ds:schemaRefs>
</ds:datastoreItem>
</file>

<file path=customXml/itemProps3.xml><?xml version="1.0" encoding="utf-8"?>
<ds:datastoreItem xmlns:ds="http://schemas.openxmlformats.org/officeDocument/2006/customXml" ds:itemID="{8805F612-6FDF-4274-A676-07085E5E17B4}">
  <ds:schemaRefs>
    <ds:schemaRef ds:uri="5d1a2284-45bc-4927-a9f9-e51f9f17c21a"/>
    <ds:schemaRef ds:uri="5fab897b-7268-4f12-b303-096bed5e1c7f"/>
    <ds:schemaRef ds:uri="e46f7151-4364-4257-84e4-14f2562fd0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1832</Words>
  <Application>Microsoft Office PowerPoint</Application>
  <PresentationFormat>Widescreen</PresentationFormat>
  <Paragraphs>407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Metropolitan Melbourne Voltage Management RIT-T</vt:lpstr>
      <vt:lpstr>PowerPoint Presentation</vt:lpstr>
      <vt:lpstr>Objective</vt:lpstr>
      <vt:lpstr>Agenda</vt:lpstr>
      <vt:lpstr>Victorian TNSP Requirement/Obligations for voltages</vt:lpstr>
      <vt:lpstr>Objective of this RIT-T: to maintain voltages within limits in the metropolitan Melbourne area</vt:lpstr>
      <vt:lpstr>Identified Need Pillar 1: Need to manage under-voltages</vt:lpstr>
      <vt:lpstr>Identified Need Pillar 2: Need to manage over-voltages</vt:lpstr>
      <vt:lpstr>Potential Options</vt:lpstr>
      <vt:lpstr>Indicative network reactive compensation solutions to meet the identified need</vt:lpstr>
      <vt:lpstr>Indicative non-network solutions to meet the identified need</vt:lpstr>
      <vt:lpstr>Indicative Timeline</vt:lpstr>
      <vt:lpstr>Next Steps</vt:lpstr>
      <vt:lpstr>Question &amp;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assessment for planning horizon – stable voltage waveform</dc:title>
  <dc:creator>YiSiang Ooi</dc:creator>
  <cp:lastModifiedBy>Shari Bunney</cp:lastModifiedBy>
  <cp:revision>2</cp:revision>
  <cp:lastPrinted>2023-08-08T08:12:56Z</cp:lastPrinted>
  <dcterms:created xsi:type="dcterms:W3CDTF">2023-04-20T06:40:59Z</dcterms:created>
  <dcterms:modified xsi:type="dcterms:W3CDTF">2024-01-02T01:21:21Z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941c47-a837-430d-8559-fd118a72769e_Enabled">
    <vt:lpwstr>true</vt:lpwstr>
  </property>
  <property fmtid="{D5CDD505-2E9C-101B-9397-08002B2CF9AE}" pid="3" name="MSIP_Label_c1941c47-a837-430d-8559-fd118a72769e_SetDate">
    <vt:lpwstr>2023-04-20T06:40:59Z</vt:lpwstr>
  </property>
  <property fmtid="{D5CDD505-2E9C-101B-9397-08002B2CF9AE}" pid="4" name="MSIP_Label_c1941c47-a837-430d-8559-fd118a72769e_Method">
    <vt:lpwstr>Standard</vt:lpwstr>
  </property>
  <property fmtid="{D5CDD505-2E9C-101B-9397-08002B2CF9AE}" pid="5" name="MSIP_Label_c1941c47-a837-430d-8559-fd118a72769e_Name">
    <vt:lpwstr>Internal</vt:lpwstr>
  </property>
  <property fmtid="{D5CDD505-2E9C-101B-9397-08002B2CF9AE}" pid="6" name="MSIP_Label_c1941c47-a837-430d-8559-fd118a72769e_SiteId">
    <vt:lpwstr>320c999e-3876-4ad0-b401-d241068e9e60</vt:lpwstr>
  </property>
  <property fmtid="{D5CDD505-2E9C-101B-9397-08002B2CF9AE}" pid="7" name="MSIP_Label_c1941c47-a837-430d-8559-fd118a72769e_ActionId">
    <vt:lpwstr>2e75c290-9158-45e1-850f-3c0fa566125b</vt:lpwstr>
  </property>
  <property fmtid="{D5CDD505-2E9C-101B-9397-08002B2CF9AE}" pid="8" name="MSIP_Label_c1941c47-a837-430d-8559-fd118a72769e_ContentBits">
    <vt:lpwstr>0</vt:lpwstr>
  </property>
  <property fmtid="{D5CDD505-2E9C-101B-9397-08002B2CF9AE}" pid="9" name="ContentTypeId">
    <vt:lpwstr>0x010100493EEBDDEED12E4B93C95FFDD981AED7</vt:lpwstr>
  </property>
  <property fmtid="{D5CDD505-2E9C-101B-9397-08002B2CF9AE}" pid="10" name="MediaServiceImageTags">
    <vt:lpwstr/>
  </property>
</Properties>
</file>