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7"/>
  </p:sldMasterIdLst>
  <p:sldIdLst>
    <p:sldId id="269" r:id="rId8"/>
    <p:sldId id="270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1" r:id="rId18"/>
    <p:sldId id="272" r:id="rId19"/>
    <p:sldId id="273" r:id="rId20"/>
    <p:sldId id="275" r:id="rId21"/>
    <p:sldId id="274" r:id="rId22"/>
    <p:sldId id="276" r:id="rId23"/>
    <p:sldId id="277" r:id="rId24"/>
    <p:sldId id="278" r:id="rId25"/>
  </p:sldIdLst>
  <p:sldSz cx="10691813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FE8AF3-32E9-4B25-B442-3A3A995B0F17}" v="24" dt="2020-05-04T06:00:57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5A90067-2361-4840-83F8-CBD421F060F8}"/>
              </a:ext>
            </a:extLst>
          </p:cNvPr>
          <p:cNvGrpSpPr/>
          <p:nvPr userDrawn="1"/>
        </p:nvGrpSpPr>
        <p:grpSpPr>
          <a:xfrm>
            <a:off x="-2522553" y="5191458"/>
            <a:ext cx="13381761" cy="3156233"/>
            <a:chOff x="-2935513" y="4064389"/>
            <a:chExt cx="15659100" cy="3693368"/>
          </a:xfrm>
        </p:grpSpPr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DEBCA1C5-5795-4F26-B880-05CD7CA9A5B0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-2935513" y="4166205"/>
              <a:ext cx="11139999" cy="3591552"/>
            </a:xfrm>
            <a:custGeom>
              <a:avLst/>
              <a:gdLst>
                <a:gd name="T0" fmla="*/ 6807 w 8055"/>
                <a:gd name="T1" fmla="*/ 1082 h 2594"/>
                <a:gd name="T2" fmla="*/ 3279 w 8055"/>
                <a:gd name="T3" fmla="*/ 786 h 2594"/>
                <a:gd name="T4" fmla="*/ 1046 w 8055"/>
                <a:gd name="T5" fmla="*/ 5 h 2594"/>
                <a:gd name="T6" fmla="*/ 1063 w 8055"/>
                <a:gd name="T7" fmla="*/ 6 h 2594"/>
                <a:gd name="T8" fmla="*/ 0 w 8055"/>
                <a:gd name="T9" fmla="*/ 292 h 2594"/>
                <a:gd name="T10" fmla="*/ 1311 w 8055"/>
                <a:gd name="T11" fmla="*/ 482 h 2594"/>
                <a:gd name="T12" fmla="*/ 3231 w 8055"/>
                <a:gd name="T13" fmla="*/ 1898 h 2594"/>
                <a:gd name="T14" fmla="*/ 5831 w 8055"/>
                <a:gd name="T15" fmla="*/ 1722 h 2594"/>
                <a:gd name="T16" fmla="*/ 8055 w 8055"/>
                <a:gd name="T17" fmla="*/ 1346 h 2594"/>
                <a:gd name="T18" fmla="*/ 8055 w 8055"/>
                <a:gd name="T19" fmla="*/ 1098 h 2594"/>
                <a:gd name="T20" fmla="*/ 6807 w 8055"/>
                <a:gd name="T21" fmla="*/ 1082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55" h="2594">
                  <a:moveTo>
                    <a:pt x="6807" y="1082"/>
                  </a:moveTo>
                  <a:cubicBezTo>
                    <a:pt x="5911" y="1330"/>
                    <a:pt x="4872" y="1860"/>
                    <a:pt x="3279" y="786"/>
                  </a:cubicBezTo>
                  <a:cubicBezTo>
                    <a:pt x="2364" y="169"/>
                    <a:pt x="1673" y="0"/>
                    <a:pt x="1046" y="5"/>
                  </a:cubicBezTo>
                  <a:cubicBezTo>
                    <a:pt x="1057" y="6"/>
                    <a:pt x="1063" y="6"/>
                    <a:pt x="1063" y="6"/>
                  </a:cubicBezTo>
                  <a:cubicBezTo>
                    <a:pt x="1063" y="6"/>
                    <a:pt x="530" y="57"/>
                    <a:pt x="0" y="292"/>
                  </a:cubicBezTo>
                  <a:cubicBezTo>
                    <a:pt x="399" y="260"/>
                    <a:pt x="917" y="274"/>
                    <a:pt x="1311" y="482"/>
                  </a:cubicBezTo>
                  <a:cubicBezTo>
                    <a:pt x="2055" y="874"/>
                    <a:pt x="2783" y="1610"/>
                    <a:pt x="3231" y="1898"/>
                  </a:cubicBezTo>
                  <a:cubicBezTo>
                    <a:pt x="3598" y="2134"/>
                    <a:pt x="4463" y="2594"/>
                    <a:pt x="5831" y="1722"/>
                  </a:cubicBezTo>
                  <a:cubicBezTo>
                    <a:pt x="7199" y="850"/>
                    <a:pt x="8055" y="1346"/>
                    <a:pt x="8055" y="1346"/>
                  </a:cubicBezTo>
                  <a:cubicBezTo>
                    <a:pt x="8055" y="1098"/>
                    <a:pt x="8055" y="1098"/>
                    <a:pt x="8055" y="1098"/>
                  </a:cubicBezTo>
                  <a:cubicBezTo>
                    <a:pt x="8055" y="1098"/>
                    <a:pt x="7703" y="834"/>
                    <a:pt x="6807" y="1082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360F3C">
                    <a:alpha val="70000"/>
                  </a:srgbClr>
                </a:gs>
                <a:gs pos="57000">
                  <a:srgbClr val="5C1C8C">
                    <a:alpha val="20000"/>
                  </a:srgbClr>
                </a:gs>
                <a:gs pos="94000">
                  <a:srgbClr val="C72032">
                    <a:alpha val="5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324"/>
                </a:solidFill>
                <a:effectLst/>
                <a:uLnTx/>
                <a:uFillTx/>
                <a:latin typeface="Futura Std Light"/>
                <a:ea typeface="+mn-ea"/>
                <a:cs typeface="+mn-cs"/>
                <a:sym typeface="Futura Std Light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F253B752-9D1D-46A8-B0EA-628BFC103A70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6738333" y="4064389"/>
              <a:ext cx="5985254" cy="2631276"/>
            </a:xfrm>
            <a:custGeom>
              <a:avLst/>
              <a:gdLst>
                <a:gd name="T0" fmla="*/ 2196 w 4328"/>
                <a:gd name="T1" fmla="*/ 1896 h 1900"/>
                <a:gd name="T2" fmla="*/ 2448 w 4328"/>
                <a:gd name="T3" fmla="*/ 992 h 1900"/>
                <a:gd name="T4" fmla="*/ 4328 w 4328"/>
                <a:gd name="T5" fmla="*/ 80 h 1900"/>
                <a:gd name="T6" fmla="*/ 1632 w 4328"/>
                <a:gd name="T7" fmla="*/ 420 h 1900"/>
                <a:gd name="T8" fmla="*/ 248 w 4328"/>
                <a:gd name="T9" fmla="*/ 1900 h 1900"/>
                <a:gd name="T10" fmla="*/ 2196 w 4328"/>
                <a:gd name="T11" fmla="*/ 1896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28" h="1900">
                  <a:moveTo>
                    <a:pt x="2196" y="1896"/>
                  </a:moveTo>
                  <a:cubicBezTo>
                    <a:pt x="2196" y="1896"/>
                    <a:pt x="2113" y="1475"/>
                    <a:pt x="2448" y="992"/>
                  </a:cubicBezTo>
                  <a:cubicBezTo>
                    <a:pt x="2992" y="208"/>
                    <a:pt x="4328" y="80"/>
                    <a:pt x="4328" y="80"/>
                  </a:cubicBezTo>
                  <a:cubicBezTo>
                    <a:pt x="4328" y="80"/>
                    <a:pt x="3161" y="0"/>
                    <a:pt x="1632" y="420"/>
                  </a:cubicBezTo>
                  <a:cubicBezTo>
                    <a:pt x="0" y="868"/>
                    <a:pt x="248" y="1900"/>
                    <a:pt x="248" y="1900"/>
                  </a:cubicBezTo>
                  <a:lnTo>
                    <a:pt x="2196" y="1896"/>
                  </a:lnTo>
                  <a:close/>
                </a:path>
              </a:pathLst>
            </a:custGeom>
            <a:gradFill flip="none" rotWithShape="1">
              <a:gsLst>
                <a:gs pos="37000">
                  <a:srgbClr val="D93B50">
                    <a:alpha val="50000"/>
                  </a:srgbClr>
                </a:gs>
                <a:gs pos="0">
                  <a:srgbClr val="C72032">
                    <a:alpha val="80000"/>
                  </a:srgbClr>
                </a:gs>
                <a:gs pos="95575">
                  <a:srgbClr val="5C1C8C">
                    <a:alpha val="35000"/>
                  </a:srgbClr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2324"/>
                </a:solidFill>
                <a:effectLst/>
                <a:uLnTx/>
                <a:uFillTx/>
                <a:latin typeface="Futura Std Light"/>
                <a:ea typeface="+mn-ea"/>
                <a:cs typeface="+mn-cs"/>
                <a:sym typeface="Futura Std Light"/>
              </a:endParaRPr>
            </a:p>
          </p:txBody>
        </p:sp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9E9ED6-D0E9-4818-A55E-FEFC2F0CD672}"/>
              </a:ext>
            </a:extLst>
          </p:cNvPr>
          <p:cNvSpPr/>
          <p:nvPr userDrawn="1"/>
        </p:nvSpPr>
        <p:spPr>
          <a:xfrm>
            <a:off x="0" y="0"/>
            <a:ext cx="10691813" cy="7559675"/>
          </a:xfrm>
          <a:custGeom>
            <a:avLst/>
            <a:gdLst>
              <a:gd name="connsiteX0" fmla="*/ 263525 w 12192000"/>
              <a:gd name="connsiteY0" fmla="*/ 260350 h 6858000"/>
              <a:gd name="connsiteX1" fmla="*/ 263525 w 12192000"/>
              <a:gd name="connsiteY1" fmla="*/ 6597650 h 6858000"/>
              <a:gd name="connsiteX2" fmla="*/ 11928475 w 12192000"/>
              <a:gd name="connsiteY2" fmla="*/ 6597650 h 6858000"/>
              <a:gd name="connsiteX3" fmla="*/ 11928475 w 12192000"/>
              <a:gd name="connsiteY3" fmla="*/ 2603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63525" y="260350"/>
                </a:moveTo>
                <a:lnTo>
                  <a:pt x="263525" y="6597650"/>
                </a:lnTo>
                <a:lnTo>
                  <a:pt x="11928475" y="6597650"/>
                </a:lnTo>
                <a:lnTo>
                  <a:pt x="11928475" y="2603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1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Light"/>
              <a:ea typeface="+mn-ea"/>
              <a:cs typeface="+mn-cs"/>
              <a:sym typeface="Futura Std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559B4D-39E2-4A2E-8A5C-95726E785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588" y="2591322"/>
            <a:ext cx="8018860" cy="2631887"/>
          </a:xfrm>
        </p:spPr>
        <p:txBody>
          <a:bodyPr anchor="b"/>
          <a:lstStyle>
            <a:lvl1pPr algn="l">
              <a:defRPr sz="5262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AB51E-A732-4105-AAF9-C4C491281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588" y="5400902"/>
            <a:ext cx="8018860" cy="690490"/>
          </a:xfrm>
        </p:spPr>
        <p:txBody>
          <a:bodyPr>
            <a:normAutofit/>
          </a:bodyPr>
          <a:lstStyle>
            <a:lvl1pPr marL="0" indent="0" algn="l">
              <a:buNone/>
              <a:defRPr sz="2456">
                <a:solidFill>
                  <a:schemeClr val="bg1"/>
                </a:solidFill>
              </a:defRPr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216FF-48D2-43CC-A7A2-6B66955AF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1028" y="6868355"/>
            <a:ext cx="505220" cy="402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C81F68-4976-451A-B2E9-79BCBD2F70CC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F4901-5DA8-4CDF-9DD6-0DFA0044C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12197" y="6868355"/>
            <a:ext cx="1522449" cy="402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25E40E-9DF4-47B5-BAB8-388FDD99D59B}" type="datetimeFigureOut">
              <a:rPr lang="en-AU" smtClean="0"/>
              <a:pPr/>
              <a:t>7/05/2020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7B57D-1C5A-4936-973A-C09D58DAE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5940" y="6868355"/>
            <a:ext cx="4679868" cy="402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909FA-3722-4F31-ACE2-78B291F153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657" y="834013"/>
            <a:ext cx="3024336" cy="99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40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B70B14-71BF-4D10-B3DA-12193BF02EE1}"/>
              </a:ext>
            </a:extLst>
          </p:cNvPr>
          <p:cNvSpPr/>
          <p:nvPr userDrawn="1"/>
        </p:nvSpPr>
        <p:spPr>
          <a:xfrm>
            <a:off x="0" y="0"/>
            <a:ext cx="3451173" cy="7559675"/>
          </a:xfrm>
          <a:prstGeom prst="rect">
            <a:avLst/>
          </a:prstGeom>
          <a:gradFill>
            <a:gsLst>
              <a:gs pos="0">
                <a:srgbClr val="360F3C"/>
              </a:gs>
              <a:gs pos="99000">
                <a:srgbClr val="77173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57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A023EC-89BA-427F-B659-C9BA6F7C9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20" y="503978"/>
            <a:ext cx="2907626" cy="1460347"/>
          </a:xfrm>
        </p:spPr>
        <p:txBody>
          <a:bodyPr anchor="t" anchorCtr="0">
            <a:noAutofit/>
          </a:bodyPr>
          <a:lstStyle>
            <a:lvl1pPr>
              <a:defRPr sz="3859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789DB-5346-49A4-93BC-CE824ABD6F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84793" y="503978"/>
            <a:ext cx="6774452" cy="6202505"/>
          </a:xfrm>
        </p:spPr>
        <p:txBody>
          <a:bodyPr/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ED3C4-6241-480A-9C80-94FA28B6B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620" y="3436577"/>
            <a:ext cx="2907626" cy="2035755"/>
          </a:xfrm>
        </p:spPr>
        <p:txBody>
          <a:bodyPr/>
          <a:lstStyle>
            <a:lvl1pPr marL="0" indent="0">
              <a:buNone/>
              <a:defRPr sz="2456">
                <a:solidFill>
                  <a:schemeClr val="bg1"/>
                </a:solidFill>
              </a:defRPr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BE93A-F35B-437B-B683-A13F8549B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E40E-9DF4-47B5-BAB8-388FDD99D59B}" type="datetimeFigureOut">
              <a:rPr lang="en-AU" smtClean="0"/>
              <a:t>7/05/2020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4D30DB-3BC0-4933-B267-A5A1205AA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EDBB3-96E6-4EEA-931F-DB7B9E145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1F68-4976-451A-B2E9-79BCBD2F70CC}" type="slidenum">
              <a:rPr lang="en-AU" smtClean="0"/>
              <a:t>‹#›</a:t>
            </a:fld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A7C90F-9669-4678-B9A5-7D2A32BE2D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7" y="6854541"/>
            <a:ext cx="1522450" cy="50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74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963A3D-4158-4862-80EF-B6397DC9CE90}"/>
              </a:ext>
            </a:extLst>
          </p:cNvPr>
          <p:cNvGrpSpPr/>
          <p:nvPr userDrawn="1"/>
        </p:nvGrpSpPr>
        <p:grpSpPr>
          <a:xfrm>
            <a:off x="-2080098" y="5309446"/>
            <a:ext cx="13381761" cy="3156233"/>
            <a:chOff x="-2935513" y="4064389"/>
            <a:chExt cx="15659100" cy="3693368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847E1A0B-CD25-493E-BBD2-63F153442D8D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-2935513" y="4166205"/>
              <a:ext cx="11139999" cy="3591552"/>
            </a:xfrm>
            <a:custGeom>
              <a:avLst/>
              <a:gdLst>
                <a:gd name="T0" fmla="*/ 6807 w 8055"/>
                <a:gd name="T1" fmla="*/ 1082 h 2594"/>
                <a:gd name="T2" fmla="*/ 3279 w 8055"/>
                <a:gd name="T3" fmla="*/ 786 h 2594"/>
                <a:gd name="T4" fmla="*/ 1046 w 8055"/>
                <a:gd name="T5" fmla="*/ 5 h 2594"/>
                <a:gd name="T6" fmla="*/ 1063 w 8055"/>
                <a:gd name="T7" fmla="*/ 6 h 2594"/>
                <a:gd name="T8" fmla="*/ 0 w 8055"/>
                <a:gd name="T9" fmla="*/ 292 h 2594"/>
                <a:gd name="T10" fmla="*/ 1311 w 8055"/>
                <a:gd name="T11" fmla="*/ 482 h 2594"/>
                <a:gd name="T12" fmla="*/ 3231 w 8055"/>
                <a:gd name="T13" fmla="*/ 1898 h 2594"/>
                <a:gd name="T14" fmla="*/ 5831 w 8055"/>
                <a:gd name="T15" fmla="*/ 1722 h 2594"/>
                <a:gd name="T16" fmla="*/ 8055 w 8055"/>
                <a:gd name="T17" fmla="*/ 1346 h 2594"/>
                <a:gd name="T18" fmla="*/ 8055 w 8055"/>
                <a:gd name="T19" fmla="*/ 1098 h 2594"/>
                <a:gd name="T20" fmla="*/ 6807 w 8055"/>
                <a:gd name="T21" fmla="*/ 1082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55" h="2594">
                  <a:moveTo>
                    <a:pt x="6807" y="1082"/>
                  </a:moveTo>
                  <a:cubicBezTo>
                    <a:pt x="5911" y="1330"/>
                    <a:pt x="4872" y="1860"/>
                    <a:pt x="3279" y="786"/>
                  </a:cubicBezTo>
                  <a:cubicBezTo>
                    <a:pt x="2364" y="169"/>
                    <a:pt x="1673" y="0"/>
                    <a:pt x="1046" y="5"/>
                  </a:cubicBezTo>
                  <a:cubicBezTo>
                    <a:pt x="1057" y="6"/>
                    <a:pt x="1063" y="6"/>
                    <a:pt x="1063" y="6"/>
                  </a:cubicBezTo>
                  <a:cubicBezTo>
                    <a:pt x="1063" y="6"/>
                    <a:pt x="530" y="57"/>
                    <a:pt x="0" y="292"/>
                  </a:cubicBezTo>
                  <a:cubicBezTo>
                    <a:pt x="399" y="260"/>
                    <a:pt x="917" y="274"/>
                    <a:pt x="1311" y="482"/>
                  </a:cubicBezTo>
                  <a:cubicBezTo>
                    <a:pt x="2055" y="874"/>
                    <a:pt x="2783" y="1610"/>
                    <a:pt x="3231" y="1898"/>
                  </a:cubicBezTo>
                  <a:cubicBezTo>
                    <a:pt x="3598" y="2134"/>
                    <a:pt x="4463" y="2594"/>
                    <a:pt x="5831" y="1722"/>
                  </a:cubicBezTo>
                  <a:cubicBezTo>
                    <a:pt x="7199" y="850"/>
                    <a:pt x="8055" y="1346"/>
                    <a:pt x="8055" y="1346"/>
                  </a:cubicBezTo>
                  <a:cubicBezTo>
                    <a:pt x="8055" y="1098"/>
                    <a:pt x="8055" y="1098"/>
                    <a:pt x="8055" y="1098"/>
                  </a:cubicBezTo>
                  <a:cubicBezTo>
                    <a:pt x="8055" y="1098"/>
                    <a:pt x="7703" y="834"/>
                    <a:pt x="6807" y="1082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360F3C">
                    <a:alpha val="70000"/>
                  </a:srgbClr>
                </a:gs>
                <a:gs pos="57000">
                  <a:srgbClr val="5C1C8C">
                    <a:alpha val="20000"/>
                  </a:srgbClr>
                </a:gs>
                <a:gs pos="94000">
                  <a:srgbClr val="C72032">
                    <a:alpha val="5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324"/>
                </a:solidFill>
                <a:effectLst/>
                <a:uLnTx/>
                <a:uFillTx/>
                <a:latin typeface="Futura Std Light"/>
                <a:ea typeface="+mn-ea"/>
                <a:cs typeface="+mn-cs"/>
                <a:sym typeface="Futura Std Light"/>
              </a:endParaRPr>
            </a:p>
          </p:txBody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5E2C415D-48A1-4209-A679-82D52AD61504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6738333" y="4064389"/>
              <a:ext cx="5985254" cy="2631276"/>
            </a:xfrm>
            <a:custGeom>
              <a:avLst/>
              <a:gdLst>
                <a:gd name="T0" fmla="*/ 2196 w 4328"/>
                <a:gd name="T1" fmla="*/ 1896 h 1900"/>
                <a:gd name="T2" fmla="*/ 2448 w 4328"/>
                <a:gd name="T3" fmla="*/ 992 h 1900"/>
                <a:gd name="T4" fmla="*/ 4328 w 4328"/>
                <a:gd name="T5" fmla="*/ 80 h 1900"/>
                <a:gd name="T6" fmla="*/ 1632 w 4328"/>
                <a:gd name="T7" fmla="*/ 420 h 1900"/>
                <a:gd name="T8" fmla="*/ 248 w 4328"/>
                <a:gd name="T9" fmla="*/ 1900 h 1900"/>
                <a:gd name="T10" fmla="*/ 2196 w 4328"/>
                <a:gd name="T11" fmla="*/ 1896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28" h="1900">
                  <a:moveTo>
                    <a:pt x="2196" y="1896"/>
                  </a:moveTo>
                  <a:cubicBezTo>
                    <a:pt x="2196" y="1896"/>
                    <a:pt x="2113" y="1475"/>
                    <a:pt x="2448" y="992"/>
                  </a:cubicBezTo>
                  <a:cubicBezTo>
                    <a:pt x="2992" y="208"/>
                    <a:pt x="4328" y="80"/>
                    <a:pt x="4328" y="80"/>
                  </a:cubicBezTo>
                  <a:cubicBezTo>
                    <a:pt x="4328" y="80"/>
                    <a:pt x="3161" y="0"/>
                    <a:pt x="1632" y="420"/>
                  </a:cubicBezTo>
                  <a:cubicBezTo>
                    <a:pt x="0" y="868"/>
                    <a:pt x="248" y="1900"/>
                    <a:pt x="248" y="1900"/>
                  </a:cubicBezTo>
                  <a:lnTo>
                    <a:pt x="2196" y="1896"/>
                  </a:lnTo>
                  <a:close/>
                </a:path>
              </a:pathLst>
            </a:custGeom>
            <a:gradFill flip="none" rotWithShape="1">
              <a:gsLst>
                <a:gs pos="37000">
                  <a:srgbClr val="D93B50">
                    <a:alpha val="50000"/>
                  </a:srgbClr>
                </a:gs>
                <a:gs pos="0">
                  <a:srgbClr val="C72032">
                    <a:alpha val="80000"/>
                  </a:srgbClr>
                </a:gs>
                <a:gs pos="95575">
                  <a:srgbClr val="5C1C8C">
                    <a:alpha val="35000"/>
                  </a:srgbClr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2324"/>
                </a:solidFill>
                <a:effectLst/>
                <a:uLnTx/>
                <a:uFillTx/>
                <a:latin typeface="Futura Std Light"/>
                <a:ea typeface="+mn-ea"/>
                <a:cs typeface="+mn-cs"/>
                <a:sym typeface="Futura Std Light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2C647D8-C790-464F-B73C-E653BB9133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38" y="3080572"/>
            <a:ext cx="4245537" cy="139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0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CABBF1-340C-406B-8C6D-79AE564C0DDF}"/>
              </a:ext>
            </a:extLst>
          </p:cNvPr>
          <p:cNvSpPr/>
          <p:nvPr userDrawn="1"/>
        </p:nvSpPr>
        <p:spPr>
          <a:xfrm>
            <a:off x="0" y="0"/>
            <a:ext cx="3451173" cy="7559675"/>
          </a:xfrm>
          <a:prstGeom prst="rect">
            <a:avLst/>
          </a:prstGeom>
          <a:gradFill>
            <a:gsLst>
              <a:gs pos="0">
                <a:srgbClr val="360F3C"/>
              </a:gs>
              <a:gs pos="99000">
                <a:srgbClr val="77173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57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B8A512-F5E2-4729-A3C7-D3CBFFA81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20" y="503978"/>
            <a:ext cx="2907626" cy="1460347"/>
          </a:xfrm>
        </p:spPr>
        <p:txBody>
          <a:bodyPr anchor="t" anchorCtr="0">
            <a:noAutofit/>
          </a:bodyPr>
          <a:lstStyle>
            <a:lvl1pPr>
              <a:defRPr sz="3859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08899-091A-4986-B914-D309D649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E40E-9DF4-47B5-BAB8-388FDD99D59B}" type="datetimeFigureOut">
              <a:rPr lang="en-AU" smtClean="0"/>
              <a:t>7/05/2020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35479A-D9D2-45B0-9A87-66C743FA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2F7D9-6D72-472F-9761-03996650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1F68-4976-451A-B2E9-79BCBD2F70CC}" type="slidenum">
              <a:rPr lang="en-AU" smtClean="0"/>
              <a:t>‹#›</a:t>
            </a:fld>
            <a:endParaRPr lang="en-A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966F1C-22DB-47A8-8E30-240A14932D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6400" y="503237"/>
            <a:ext cx="6775200" cy="6202800"/>
          </a:xfrm>
        </p:spPr>
        <p:txBody>
          <a:bodyPr/>
          <a:lstStyle>
            <a:lvl1pPr marL="360363" indent="-360363">
              <a:buFont typeface="+mj-lt"/>
              <a:buAutoNum type="arabicPeriod"/>
              <a:defRPr/>
            </a:lvl1pPr>
            <a:lvl2pPr marL="858165" indent="-457200">
              <a:buFont typeface="+mj-lt"/>
              <a:buAutoNum type="arabicPeriod"/>
              <a:defRPr/>
            </a:lvl2pPr>
            <a:lvl3pPr marL="1144829" indent="-342900">
              <a:buFont typeface="+mj-lt"/>
              <a:buAutoNum type="arabicPeriod"/>
              <a:defRPr/>
            </a:lvl3pPr>
            <a:lvl4pPr marL="1545793" indent="-342900">
              <a:buFont typeface="+mj-lt"/>
              <a:buAutoNum type="arabicPeriod"/>
              <a:defRPr/>
            </a:lvl4pPr>
            <a:lvl5pPr marL="1946758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A87A14-C640-4048-95A7-4EF6E742A0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7" y="6854541"/>
            <a:ext cx="1522450" cy="50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55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8D73-741E-4A3A-B8C4-124CE6BAC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DF620-32AE-46C9-9F22-DDE369B50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A0033-3118-46E0-9F01-3652AE36E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E40E-9DF4-47B5-BAB8-388FDD99D59B}" type="datetimeFigureOut">
              <a:rPr lang="en-AU" smtClean="0"/>
              <a:t>7/05/2020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995D5-0AEB-4D1D-8A60-9100F1F0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5ED6E-F140-4083-9570-EFDF8AAE9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1F68-4976-451A-B2E9-79BCBD2F7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6279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7475-FEE0-40F3-B487-DB82C280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93" y="1884670"/>
            <a:ext cx="9221689" cy="3144614"/>
          </a:xfrm>
        </p:spPr>
        <p:txBody>
          <a:bodyPr anchor="b"/>
          <a:lstStyle>
            <a:lvl1pPr>
              <a:defRPr sz="5262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6FD0D-B4CE-41F4-9879-E575CB28F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493" y="5059034"/>
            <a:ext cx="9221689" cy="1653678"/>
          </a:xfrm>
        </p:spPr>
        <p:txBody>
          <a:bodyPr/>
          <a:lstStyle>
            <a:lvl1pPr marL="0" indent="0">
              <a:buNone/>
              <a:defRPr sz="2105">
                <a:solidFill>
                  <a:schemeClr val="bg1"/>
                </a:solidFill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DB86D-BED8-4F4E-A228-4A950239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25E40E-9DF4-47B5-BAB8-388FDD99D59B}" type="datetimeFigureOut">
              <a:rPr lang="en-AU" smtClean="0"/>
              <a:pPr/>
              <a:t>7/05/2020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C2DBD-604C-465E-B9D8-B4B22647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5CE2D-E898-480E-8C7D-50D7E3781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C81F68-4976-451A-B2E9-79BCBD2F70CC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399150-2915-4920-A24D-8FAED5E18E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7" y="6854541"/>
            <a:ext cx="1522450" cy="50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68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75BD-C264-4D14-9F9C-5E355E6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0E30A-9FDC-436A-82DC-AF6B205EB4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547" y="2012414"/>
            <a:ext cx="5048093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E30723-81C3-4A18-9021-A93A3C56F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5049240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3672F-28FD-447E-B5A2-6040CEC9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E40E-9DF4-47B5-BAB8-388FDD99D59B}" type="datetimeFigureOut">
              <a:rPr lang="en-AU" smtClean="0"/>
              <a:t>7/05/2020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E0952-34FB-4217-8FBC-774BE000F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22B44-2702-4DE0-8F4B-297ACA78C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1F68-4976-451A-B2E9-79BCBD2F7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438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46C0-76B2-4261-BBDE-BA8E9895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07" y="150797"/>
            <a:ext cx="7895736" cy="13095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F9673-06A6-4883-87B9-AEFCC485B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208" y="1853171"/>
            <a:ext cx="5054385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CD162-0697-49BE-8899-05FCFB715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5208" y="2761381"/>
            <a:ext cx="5054385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E6007-785B-41D0-B932-2B4BFF0737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5054407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5DF337-0335-4780-B1BA-0BBD0A42E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5054407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D2C4F8-CFFF-463C-BEA7-03012D7F8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E40E-9DF4-47B5-BAB8-388FDD99D59B}" type="datetimeFigureOut">
              <a:rPr lang="en-AU" smtClean="0"/>
              <a:t>7/05/2020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F5B21B-D917-4C2D-A86B-12BB20BCD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006EB-F623-4403-A677-A9921610C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1F68-4976-451A-B2E9-79BCBD2F7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5575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57A25-6280-4D1F-8222-2DE5D168B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5B11E6-D675-4EEF-978E-E38783196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E40E-9DF4-47B5-BAB8-388FDD99D59B}" type="datetimeFigureOut">
              <a:rPr lang="en-AU" smtClean="0"/>
              <a:t>7/05/2020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5CDF87-D029-4429-9F21-882389F5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BC53C-4C4B-4FB5-B43A-F9255C94B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1F68-4976-451A-B2E9-79BCBD2F7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741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ABD13F-814C-4D3A-8EB6-2F0288292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E40E-9DF4-47B5-BAB8-388FDD99D59B}" type="datetimeFigureOut">
              <a:rPr lang="en-AU" smtClean="0"/>
              <a:t>7/05/2020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DB036C-D370-4FDE-B942-8258769CE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CFD27-C193-40B6-BAF5-5C073FCA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1F68-4976-451A-B2E9-79BCBD2F70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137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CABBF1-340C-406B-8C6D-79AE564C0DDF}"/>
              </a:ext>
            </a:extLst>
          </p:cNvPr>
          <p:cNvSpPr/>
          <p:nvPr userDrawn="1"/>
        </p:nvSpPr>
        <p:spPr>
          <a:xfrm>
            <a:off x="0" y="0"/>
            <a:ext cx="3451173" cy="7559675"/>
          </a:xfrm>
          <a:prstGeom prst="rect">
            <a:avLst/>
          </a:prstGeom>
          <a:gradFill>
            <a:gsLst>
              <a:gs pos="0">
                <a:srgbClr val="360F3C"/>
              </a:gs>
              <a:gs pos="99000">
                <a:srgbClr val="77173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57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B8A512-F5E2-4729-A3C7-D3CBFFA81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20" y="503978"/>
            <a:ext cx="2907626" cy="1460347"/>
          </a:xfrm>
        </p:spPr>
        <p:txBody>
          <a:bodyPr anchor="t" anchorCtr="0">
            <a:noAutofit/>
          </a:bodyPr>
          <a:lstStyle>
            <a:lvl1pPr>
              <a:defRPr sz="3859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116F7-0AE7-40B0-9C9D-0F9CBF82D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793" y="503978"/>
            <a:ext cx="6774452" cy="6202505"/>
          </a:xfrm>
        </p:spPr>
        <p:txBody>
          <a:bodyPr/>
          <a:lstStyle>
            <a:lvl1pPr>
              <a:defRPr sz="2806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6DFC6-B1F9-4548-AD13-D6EEFAE6D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620" y="3436577"/>
            <a:ext cx="2907626" cy="2035755"/>
          </a:xfrm>
        </p:spPr>
        <p:txBody>
          <a:bodyPr>
            <a:normAutofit/>
          </a:bodyPr>
          <a:lstStyle>
            <a:lvl1pPr marL="0" indent="0">
              <a:buNone/>
              <a:defRPr sz="2456">
                <a:solidFill>
                  <a:schemeClr val="bg1"/>
                </a:solidFill>
              </a:defRPr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08899-091A-4986-B914-D309D649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E40E-9DF4-47B5-BAB8-388FDD99D59B}" type="datetimeFigureOut">
              <a:rPr lang="en-AU" smtClean="0"/>
              <a:t>7/05/2020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35479A-D9D2-45B0-9A87-66C743FA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2F7D9-6D72-472F-9761-03996650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1F68-4976-451A-B2E9-79BCBD2F70CC}" type="slidenum">
              <a:rPr lang="en-AU" smtClean="0"/>
              <a:t>‹#›</a:t>
            </a:fld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7A8669-24E6-424D-B888-CEC73E481E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7" y="6854541"/>
            <a:ext cx="1522450" cy="50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69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AA570C-1BBC-4CDB-A506-E6982C6B7BDD}"/>
              </a:ext>
            </a:extLst>
          </p:cNvPr>
          <p:cNvSpPr/>
          <p:nvPr userDrawn="1"/>
        </p:nvSpPr>
        <p:spPr>
          <a:xfrm>
            <a:off x="0" y="0"/>
            <a:ext cx="10691813" cy="1461188"/>
          </a:xfrm>
          <a:prstGeom prst="rect">
            <a:avLst/>
          </a:prstGeom>
          <a:gradFill>
            <a:gsLst>
              <a:gs pos="0">
                <a:srgbClr val="360F3C"/>
              </a:gs>
              <a:gs pos="99000">
                <a:srgbClr val="77173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184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13FF67-1633-4DD4-99C9-C98EEFE70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47" y="150494"/>
            <a:ext cx="7894138" cy="13106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0BBB1-D145-40B9-81B9-93197AFAA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546" y="2012414"/>
            <a:ext cx="10255425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2B31C-A208-4978-9A1D-EA4662D26B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7920" y="7006699"/>
            <a:ext cx="15224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5E40E-9DF4-47B5-BAB8-388FDD99D59B}" type="datetimeFigureOut">
              <a:rPr lang="en-AU" smtClean="0"/>
              <a:t>7/05/2020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266F-310A-4449-8A29-6F1ACA0C6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467986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F9F2-B7AF-45F0-96E3-4AB78790C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6751" y="7006699"/>
            <a:ext cx="50522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81F68-4976-451A-B2E9-79BCBD2F70CC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C1AA2C-3FFA-48E8-B036-2C5DC3A52F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7" y="6854541"/>
            <a:ext cx="1522450" cy="50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3859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00482" indent="-200482" algn="l" defTabSz="801929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44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411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375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340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A377C4-A167-4B4A-90A6-88251DDFAC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Marginal Loss Factors for FY20/21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E293D60-1466-4770-B33B-D1FA38D950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Industry briefing for Final Report</a:t>
            </a:r>
          </a:p>
        </p:txBody>
      </p:sp>
    </p:spTree>
    <p:extLst>
      <p:ext uri="{BB962C8B-B14F-4D97-AF65-F5344CB8AC3E}">
        <p14:creationId xmlns:p14="http://schemas.microsoft.com/office/powerpoint/2010/main" val="3374496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82A3C-276C-4D02-9763-4707211B0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Tas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BC29F0-EA4D-4413-B453-3187D8EF0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2568" y="1900854"/>
            <a:ext cx="2907626" cy="2035755"/>
          </a:xfrm>
        </p:spPr>
        <p:txBody>
          <a:bodyPr/>
          <a:lstStyle/>
          <a:p>
            <a:r>
              <a:rPr lang="en-AU" dirty="0"/>
              <a:t>A general decrease in MLFs at connection points in Tasmania.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7A8EA-DC25-46DB-B700-AA11AEA508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12374" y="593223"/>
            <a:ext cx="6845819" cy="629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11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45EC2-121D-4681-B310-918B9F0DF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Approach for FY21/22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5E3F5-A24C-499B-803E-E65C50558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AEMO is committed to improving transparency of the MLF process, and for the 2021-22 financial year are proposing to publish the following:</a:t>
            </a:r>
          </a:p>
          <a:p>
            <a:pPr lvl="1"/>
            <a:r>
              <a:rPr lang="en-AU" dirty="0"/>
              <a:t>August 2020 – early indicative report</a:t>
            </a:r>
          </a:p>
          <a:p>
            <a:pPr lvl="1"/>
            <a:r>
              <a:rPr lang="en-AU" dirty="0"/>
              <a:t>December 2020 – indicative report</a:t>
            </a:r>
          </a:p>
          <a:p>
            <a:pPr lvl="1"/>
            <a:r>
              <a:rPr lang="en-AU" dirty="0"/>
              <a:t>1 March 2021 – draft report (as per current methodology)</a:t>
            </a:r>
          </a:p>
          <a:p>
            <a:pPr lvl="1"/>
            <a:r>
              <a:rPr lang="en-AU" dirty="0"/>
              <a:t>1 April 2021 – final report (as per Rules)</a:t>
            </a:r>
          </a:p>
        </p:txBody>
      </p:sp>
    </p:spTree>
    <p:extLst>
      <p:ext uri="{BB962C8B-B14F-4D97-AF65-F5344CB8AC3E}">
        <p14:creationId xmlns:p14="http://schemas.microsoft.com/office/powerpoint/2010/main" val="1032661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D6EF9-28A0-4240-B1A6-C1B57B9E0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20" y="503978"/>
            <a:ext cx="2907626" cy="1460347"/>
          </a:xfrm>
        </p:spPr>
        <p:txBody>
          <a:bodyPr/>
          <a:lstStyle/>
          <a:p>
            <a:r>
              <a:rPr lang="en-AU" sz="3200" dirty="0"/>
              <a:t>Methodology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7A865-7B68-4E09-A84A-5947E30D0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AEMO will be reviewing the current Forward Looking Loss Factor (FLLF) methodology, in order to:</a:t>
            </a:r>
          </a:p>
          <a:p>
            <a:pPr lvl="1"/>
            <a:r>
              <a:rPr lang="en-AU" dirty="0"/>
              <a:t>Incorporate changes to the Rules from the recent AEMC final determination</a:t>
            </a:r>
          </a:p>
          <a:p>
            <a:pPr lvl="1"/>
            <a:r>
              <a:rPr lang="en-AU" dirty="0"/>
              <a:t>Re-align the methodology with changes in operational practise, particularly with respect to new generation</a:t>
            </a:r>
          </a:p>
          <a:p>
            <a:pPr lvl="1"/>
            <a:r>
              <a:rPr lang="en-AU" dirty="0"/>
              <a:t>Address any issues with the methodology, including in light of the changing generation mix</a:t>
            </a:r>
          </a:p>
          <a:p>
            <a:r>
              <a:rPr lang="en-AU" dirty="0"/>
              <a:t>Aiming to have pre-consultation discussions in April and May, but refining our approach in light of social distancing</a:t>
            </a:r>
          </a:p>
        </p:txBody>
      </p:sp>
    </p:spTree>
    <p:extLst>
      <p:ext uri="{BB962C8B-B14F-4D97-AF65-F5344CB8AC3E}">
        <p14:creationId xmlns:p14="http://schemas.microsoft.com/office/powerpoint/2010/main" val="3450549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C17F33-E22F-4BEC-92FF-664315B72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Appendix – Regional summary for load/generation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A7DA1D-CC54-48B1-8142-7D5F9A36D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1085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FBEDBF-923D-4F09-A1D8-39D2D348D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430794-4E57-4E48-8A55-3ADD8F202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48" y="2003892"/>
            <a:ext cx="4452816" cy="54052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46FD1C-7999-40A1-AA0A-39DF628E1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536" y="2003892"/>
            <a:ext cx="4308997" cy="5371883"/>
          </a:xfrm>
          <a:prstGeom prst="rect">
            <a:avLst/>
          </a:prstGeom>
        </p:spPr>
      </p:pic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48157D22-8432-4D30-BD2F-942D563866C4}"/>
              </a:ext>
            </a:extLst>
          </p:cNvPr>
          <p:cNvSpPr txBox="1">
            <a:spLocks/>
          </p:cNvSpPr>
          <p:nvPr/>
        </p:nvSpPr>
        <p:spPr>
          <a:xfrm>
            <a:off x="206547" y="1509154"/>
            <a:ext cx="5048093" cy="470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dirty="0"/>
              <a:t>Loads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788F8D92-865E-4E54-B817-E30A8E89AAC7}"/>
              </a:ext>
            </a:extLst>
          </p:cNvPr>
          <p:cNvSpPr txBox="1">
            <a:spLocks/>
          </p:cNvSpPr>
          <p:nvPr/>
        </p:nvSpPr>
        <p:spPr>
          <a:xfrm>
            <a:off x="5436026" y="1509154"/>
            <a:ext cx="5049240" cy="494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dirty="0"/>
              <a:t>Generation</a:t>
            </a:r>
          </a:p>
        </p:txBody>
      </p:sp>
    </p:spTree>
    <p:extLst>
      <p:ext uri="{BB962C8B-B14F-4D97-AF65-F5344CB8AC3E}">
        <p14:creationId xmlns:p14="http://schemas.microsoft.com/office/powerpoint/2010/main" val="3996621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FBEDBF-923D-4F09-A1D8-39D2D348D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NSW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904810B-697B-401F-BD6F-9CA59ED97EE1}"/>
              </a:ext>
            </a:extLst>
          </p:cNvPr>
          <p:cNvSpPr txBox="1">
            <a:spLocks/>
          </p:cNvSpPr>
          <p:nvPr/>
        </p:nvSpPr>
        <p:spPr>
          <a:xfrm>
            <a:off x="206547" y="1509154"/>
            <a:ext cx="5048093" cy="470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/>
              <a:t>Loads</a:t>
            </a:r>
            <a:endParaRPr lang="en-AU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D915E962-7E7E-4DD3-AF82-544830814F9F}"/>
              </a:ext>
            </a:extLst>
          </p:cNvPr>
          <p:cNvSpPr txBox="1">
            <a:spLocks/>
          </p:cNvSpPr>
          <p:nvPr/>
        </p:nvSpPr>
        <p:spPr>
          <a:xfrm>
            <a:off x="5436026" y="1509154"/>
            <a:ext cx="5049240" cy="510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dirty="0"/>
              <a:t>Generation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4ADF5F-041D-45D9-ADF6-F2BFA1EB9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59" y="2027873"/>
            <a:ext cx="5409026" cy="4330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8B1384-570A-48D7-9B41-B420046C3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624" y="3128003"/>
            <a:ext cx="5263430" cy="433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98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FBEDBF-923D-4F09-A1D8-39D2D348D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Vic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D5F5333-A602-46EE-BAB9-736355EC9136}"/>
              </a:ext>
            </a:extLst>
          </p:cNvPr>
          <p:cNvSpPr txBox="1">
            <a:spLocks/>
          </p:cNvSpPr>
          <p:nvPr/>
        </p:nvSpPr>
        <p:spPr>
          <a:xfrm>
            <a:off x="206547" y="1509154"/>
            <a:ext cx="5048093" cy="470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/>
              <a:t>Loads</a:t>
            </a:r>
            <a:endParaRPr lang="en-AU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DA77274A-D0FD-46A7-BCBB-533E75ED62B9}"/>
              </a:ext>
            </a:extLst>
          </p:cNvPr>
          <p:cNvSpPr txBox="1">
            <a:spLocks/>
          </p:cNvSpPr>
          <p:nvPr/>
        </p:nvSpPr>
        <p:spPr>
          <a:xfrm>
            <a:off x="5436026" y="1509153"/>
            <a:ext cx="5049240" cy="542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dirty="0"/>
              <a:t>Generation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1F3756-078F-44DE-8CF0-101EE4F8B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40" y="1979908"/>
            <a:ext cx="5094579" cy="3909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507FA6-8290-42E9-B848-AF40D6525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283" y="3562801"/>
            <a:ext cx="5469961" cy="388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37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FBEDBF-923D-4F09-A1D8-39D2D348D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SA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6AA19270-B4CA-4103-B894-7130865161CF}"/>
              </a:ext>
            </a:extLst>
          </p:cNvPr>
          <p:cNvSpPr txBox="1">
            <a:spLocks/>
          </p:cNvSpPr>
          <p:nvPr/>
        </p:nvSpPr>
        <p:spPr>
          <a:xfrm>
            <a:off x="206547" y="1509154"/>
            <a:ext cx="5048093" cy="470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/>
              <a:t>Loads</a:t>
            </a:r>
            <a:endParaRPr lang="en-AU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4B884DA9-E5E6-45D7-A382-484006165094}"/>
              </a:ext>
            </a:extLst>
          </p:cNvPr>
          <p:cNvSpPr txBox="1">
            <a:spLocks/>
          </p:cNvSpPr>
          <p:nvPr/>
        </p:nvSpPr>
        <p:spPr>
          <a:xfrm>
            <a:off x="5436026" y="1509153"/>
            <a:ext cx="5049240" cy="470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dirty="0"/>
              <a:t>Generation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335B24-20C5-4B4D-AA58-E6C639264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46" y="1979906"/>
            <a:ext cx="5459467" cy="5446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27A8AA-A5D9-44D2-8089-593549AA4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299" y="3029075"/>
            <a:ext cx="4030037" cy="41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61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FBEDBF-923D-4F09-A1D8-39D2D348D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Tas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79E7E18-6584-491D-BEE5-A189363E70D4}"/>
              </a:ext>
            </a:extLst>
          </p:cNvPr>
          <p:cNvSpPr txBox="1">
            <a:spLocks/>
          </p:cNvSpPr>
          <p:nvPr/>
        </p:nvSpPr>
        <p:spPr>
          <a:xfrm>
            <a:off x="206547" y="1509154"/>
            <a:ext cx="5048093" cy="470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/>
              <a:t>Loads</a:t>
            </a:r>
            <a:endParaRPr lang="en-AU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79ADF535-4098-4FA5-AD2D-83458DB600AC}"/>
              </a:ext>
            </a:extLst>
          </p:cNvPr>
          <p:cNvSpPr txBox="1">
            <a:spLocks/>
          </p:cNvSpPr>
          <p:nvPr/>
        </p:nvSpPr>
        <p:spPr>
          <a:xfrm>
            <a:off x="5436026" y="1509153"/>
            <a:ext cx="5049240" cy="470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482" indent="-200482" algn="l" defTabSz="801929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44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411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375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340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dirty="0"/>
              <a:t>Generation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0BD941-128B-4AF2-B434-94EF496C3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26" y="2027871"/>
            <a:ext cx="5089314" cy="4520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31D949-073F-4848-9E79-BD4959708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906" y="2949338"/>
            <a:ext cx="5271847" cy="445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86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F4A775-3352-4B37-B89D-ED3D48DD8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BC3F-847B-4830-98BB-D83FE39CC1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Context</a:t>
            </a:r>
          </a:p>
          <a:p>
            <a:r>
              <a:rPr lang="en-AU" dirty="0"/>
              <a:t>Summary of results</a:t>
            </a:r>
          </a:p>
          <a:p>
            <a:r>
              <a:rPr lang="en-AU" dirty="0"/>
              <a:t>Impact of COVID-19</a:t>
            </a:r>
          </a:p>
          <a:p>
            <a:r>
              <a:rPr lang="en-AU" dirty="0"/>
              <a:t>Region summary</a:t>
            </a:r>
          </a:p>
          <a:p>
            <a:r>
              <a:rPr lang="en-AU" dirty="0"/>
              <a:t>Approach for FY21/22</a:t>
            </a:r>
          </a:p>
          <a:p>
            <a:r>
              <a:rPr lang="en-AU" dirty="0"/>
              <a:t>Methodology review</a:t>
            </a:r>
          </a:p>
          <a:p>
            <a:r>
              <a:rPr lang="en-AU" dirty="0"/>
              <a:t>Appendix – regional summary for load/generation</a:t>
            </a:r>
          </a:p>
        </p:txBody>
      </p:sp>
    </p:spTree>
    <p:extLst>
      <p:ext uri="{BB962C8B-B14F-4D97-AF65-F5344CB8AC3E}">
        <p14:creationId xmlns:p14="http://schemas.microsoft.com/office/powerpoint/2010/main" val="831067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931AF-E38F-4CBB-99D0-77B07A6DF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6135E2-BB95-4227-B6BA-F528455E4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AEMO is required to publish final MLFs by 1 April each year</a:t>
            </a:r>
          </a:p>
          <a:p>
            <a:r>
              <a:rPr lang="en-AU" dirty="0"/>
              <a:t>MLFs represent the locational price signal for the following financial year, 2020-21</a:t>
            </a:r>
          </a:p>
          <a:p>
            <a:r>
              <a:rPr lang="en-AU" dirty="0"/>
              <a:t>Are based on a forward-looking methodology, that reflects forecast changes in demand, generation, and network configuration</a:t>
            </a:r>
          </a:p>
          <a:p>
            <a:r>
              <a:rPr lang="en-AU" dirty="0"/>
              <a:t>For FY20/21, AEMO published:</a:t>
            </a:r>
          </a:p>
          <a:p>
            <a:pPr lvl="1"/>
            <a:r>
              <a:rPr lang="en-AU" dirty="0"/>
              <a:t>An indicative report in November 2019</a:t>
            </a:r>
          </a:p>
          <a:p>
            <a:pPr lvl="1"/>
            <a:r>
              <a:rPr lang="en-AU" dirty="0"/>
              <a:t>A draft report on 4 March</a:t>
            </a:r>
          </a:p>
          <a:p>
            <a:pPr lvl="1"/>
            <a:r>
              <a:rPr lang="en-AU" dirty="0"/>
              <a:t>The final report on 1 April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98F52-F508-4786-84A3-4E4B712D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D5CE-50B2-4AD0-AF69-20801E4E8051}" type="datetime1">
              <a:rPr lang="en-AU" smtClean="0"/>
              <a:pPr/>
              <a:t>7/05/2020</a:t>
            </a:fld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465CF-94CC-48DA-A9F9-C442C67EE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1F68-4976-451A-B2E9-79BCBD2F70CC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2065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931AF-E38F-4CBB-99D0-77B07A6DF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Summary of results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6135E2-BB95-4227-B6BA-F528455E4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Compared to recent years, changes in MLFs are not as dramatic:</a:t>
            </a:r>
          </a:p>
          <a:p>
            <a:pPr lvl="1"/>
            <a:r>
              <a:rPr lang="en-AU" dirty="0"/>
              <a:t>Emerging network limits in south-west NSW and northern Qld have offset the increased output from renewables, reducing the trend of declining MLFs for generators in these areas</a:t>
            </a:r>
          </a:p>
          <a:p>
            <a:pPr lvl="1"/>
            <a:r>
              <a:rPr lang="en-AU" dirty="0"/>
              <a:t>Changes in MLFs largely driven by the changing generation mix, and resulting interconnector flows</a:t>
            </a:r>
          </a:p>
          <a:p>
            <a:r>
              <a:rPr lang="en-AU" dirty="0"/>
              <a:t>AEMO engaged a consultant to review the MLF process:</a:t>
            </a:r>
          </a:p>
          <a:p>
            <a:pPr lvl="1"/>
            <a:r>
              <a:rPr lang="en-AU" dirty="0"/>
              <a:t>Confirmed the FLLF was being appropriately applied</a:t>
            </a:r>
          </a:p>
          <a:p>
            <a:pPr lvl="1"/>
            <a:r>
              <a:rPr lang="en-AU" dirty="0"/>
              <a:t>Verification study identified a high degree of alignment of MLF values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98F52-F508-4786-84A3-4E4B712D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D5CE-50B2-4AD0-AF69-20801E4E8051}" type="datetime1">
              <a:rPr lang="en-AU" smtClean="0"/>
              <a:pPr/>
              <a:t>7/05/2020</a:t>
            </a:fld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465CF-94CC-48DA-A9F9-C442C67EE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1F68-4976-451A-B2E9-79BCBD2F70CC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4364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931AF-E38F-4CBB-99D0-77B07A6DF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20" y="503978"/>
            <a:ext cx="2907626" cy="1460347"/>
          </a:xfrm>
        </p:spPr>
        <p:txBody>
          <a:bodyPr/>
          <a:lstStyle/>
          <a:p>
            <a:r>
              <a:rPr lang="en-AU" dirty="0"/>
              <a:t>Impact of COVID-19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6135E2-BB95-4227-B6BA-F528455E4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COVID-19 is expected to have a significant short-term impact to consumption patterns and total energy demand, but longer term impact (including over FY20-21) remains uncertain</a:t>
            </a:r>
          </a:p>
          <a:p>
            <a:r>
              <a:rPr lang="en-AU" dirty="0"/>
              <a:t>Demand forecasts used for MLFs were taken in February, prior to impact of COVID-19</a:t>
            </a:r>
          </a:p>
          <a:p>
            <a:r>
              <a:rPr lang="en-AU" dirty="0"/>
              <a:t>Impact to MLFs is uncertain, and at the moment AEMO has limited scope to revise MLFs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98F52-F508-4786-84A3-4E4B712D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D5CE-50B2-4AD0-AF69-20801E4E8051}" type="datetime1">
              <a:rPr lang="en-AU" smtClean="0"/>
              <a:pPr/>
              <a:t>7/05/2020</a:t>
            </a:fld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465CF-94CC-48DA-A9F9-C442C67EE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81F68-4976-451A-B2E9-79BCBD2F70CC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8660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81DA2-9EB3-4407-B44C-B14A00E79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Qld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045C4-649B-4874-8E9E-A6C86FEE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620" y="1824654"/>
            <a:ext cx="2907626" cy="2035755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A decrease in MLFs at connection points in southern Queensland, and an increase in MLFs at connection points in northern and central Queensland.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CA7820-138E-4A46-8531-2300BCCBC4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722452" y="395153"/>
            <a:ext cx="6669276" cy="676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41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D6227-C7FD-4E72-804D-EEAE1EBEC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NSW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980FFB-55E0-4EE9-B52B-825900CB5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620" y="1635369"/>
            <a:ext cx="2907626" cy="3836963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An increase in MLFs at connection points in northern and south-west New South Wales, and a decrease for remaining areas of New South Wales. Generation MLFs in south-west New South Wales have increased as generation output in this area is reduced by network limitations.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62FE7-8E79-4F65-9D3E-B040950C62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07458" y="1166647"/>
            <a:ext cx="6886941" cy="556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89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84D2-04BF-4D53-877B-E3761EF7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93DFE7-4C94-4BCB-AC9D-7340FBE8A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620" y="1863969"/>
            <a:ext cx="2907626" cy="3036277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An increase in MLFs at connection points in northern Victoria, and a decrease in MLFs at connection points for western Victoria. Generation MLFs in north-west Victoria have continued to decline, while load MLFs in this area have increased.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228EB0-5ED6-4240-83A9-B558F163E3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778642" y="1029038"/>
            <a:ext cx="6604078" cy="550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72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5277E-8F84-42A2-97BE-2383164B9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116F5A-966A-4EEC-B716-328F69ECD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620" y="1964325"/>
            <a:ext cx="2907626" cy="2035755"/>
          </a:xfrm>
        </p:spPr>
        <p:txBody>
          <a:bodyPr>
            <a:normAutofit lnSpcReduction="10000"/>
          </a:bodyPr>
          <a:lstStyle/>
          <a:p>
            <a:r>
              <a:rPr lang="en-AU" dirty="0"/>
              <a:t>A decrease in MLFs at connection points in the south-east and Riverland area in South Australia.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6C0D5-BA38-4445-8DCE-E30BD985F6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77044" y="914438"/>
            <a:ext cx="6781149" cy="583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01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EMO PPT 2018">
      <a:dk1>
        <a:srgbClr val="222324"/>
      </a:dk1>
      <a:lt1>
        <a:srgbClr val="FFFFFF"/>
      </a:lt1>
      <a:dk2>
        <a:srgbClr val="000000"/>
      </a:dk2>
      <a:lt2>
        <a:srgbClr val="E0E8EA"/>
      </a:lt2>
      <a:accent1>
        <a:srgbClr val="C41230"/>
      </a:accent1>
      <a:accent2>
        <a:srgbClr val="360F3C"/>
      </a:accent2>
      <a:accent3>
        <a:srgbClr val="F37421"/>
      </a:accent3>
      <a:accent4>
        <a:srgbClr val="FFC222"/>
      </a:accent4>
      <a:accent5>
        <a:srgbClr val="82859C"/>
      </a:accent5>
      <a:accent6>
        <a:srgbClr val="B3E0EE"/>
      </a:accent6>
      <a:hlink>
        <a:srgbClr val="C41230"/>
      </a:hlink>
      <a:folHlink>
        <a:srgbClr val="C41230"/>
      </a:folHlink>
    </a:clrScheme>
    <a:fontScheme name="AEMO TW Segoe">
      <a:majorFont>
        <a:latin typeface="Century Gothic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 A4 v3.potx" id="{A797FDB9-8A26-4056-9623-5571199557CE}" vid="{FFE1CF38-5BBD-4F94-BB00-831C360B7E3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EMOCustodian xmlns="a14523ce-dede-483e-883a-2d83261080bd">
      <UserInfo>
        <DisplayName/>
        <AccountId xsi:nil="true"/>
        <AccountType/>
      </UserInfo>
    </AEMOCustodian>
    <ArchiveDocument xmlns="a14523ce-dede-483e-883a-2d83261080bd">false</ArchiveDocument>
    <AEMODocumentTypeTaxHTField0 xmlns="a14523ce-dede-483e-883a-2d83261080bd">
      <Terms xmlns="http://schemas.microsoft.com/office/infopath/2007/PartnerControls">
        <TermInfo xmlns="http://schemas.microsoft.com/office/infopath/2007/PartnerControls">
          <TermName xmlns="http://schemas.microsoft.com/office/infopath/2007/PartnerControls">Operational Record</TermName>
          <TermId xmlns="http://schemas.microsoft.com/office/infopath/2007/PartnerControls">859762f2-4462-42eb-9744-c955c7e2c540</TermId>
        </TermInfo>
      </Terms>
    </AEMODocumentTypeTaxHTField0>
    <AEMOKeywordsTaxHTField0 xmlns="a14523ce-dede-483e-883a-2d83261080bd">
      <Terms xmlns="http://schemas.microsoft.com/office/infopath/2007/PartnerControls"/>
    </AEMOKeywordsTaxHTField0>
    <TaxCatchAll xmlns="a14523ce-dede-483e-883a-2d83261080bd">
      <Value>1</Value>
    </TaxCatchAll>
    <AEMODescription xmlns="a14523ce-dede-483e-883a-2d83261080bd" xsi:nil="true"/>
    <_dlc_DocId xmlns="a14523ce-dede-483e-883a-2d83261080bd">STAKEHOLD-6-5223</_dlc_DocId>
    <_dlc_DocIdUrl xmlns="a14523ce-dede-483e-883a-2d83261080bd">
      <Url>http://sharedocs/sites/sr/_layouts/15/DocIdRedir.aspx?ID=STAKEHOLD-6-5223</Url>
      <Description>STAKEHOLD-6-5223</Description>
    </_dlc_DocIdUrl>
  </documentManagement>
</p:properties>
</file>

<file path=customXml/item2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SharedContentType xmlns="Microsoft.SharePoint.Taxonomy.ContentTypeSync" SourceId="409ac0fb-07cb-4169-8a26-def2760b5502" ContentTypeId="0x0101009BE89D58CAF0934CA32A20BCFFD353DC" PreviousValue="false"/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AEMODocument" ma:contentTypeID="0x0101009BE89D58CAF0934CA32A20BCFFD353DC0058F3B1559414874F945054FB97EB8423" ma:contentTypeVersion="9" ma:contentTypeDescription="" ma:contentTypeScope="" ma:versionID="ea786ab8a67165f11073b83aa801ac17">
  <xsd:schema xmlns:xsd="http://www.w3.org/2001/XMLSchema" xmlns:xs="http://www.w3.org/2001/XMLSchema" xmlns:p="http://schemas.microsoft.com/office/2006/metadata/properties" xmlns:ns2="a14523ce-dede-483e-883a-2d83261080bd" targetNamespace="http://schemas.microsoft.com/office/2006/metadata/properties" ma:root="true" ma:fieldsID="5b14b08eadba20b194e44806c70cf5d1" ns2:_="">
    <xsd:import namespace="a14523ce-dede-483e-883a-2d83261080b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TaxCatchAll" minOccurs="0"/>
                <xsd:element ref="ns2:TaxCatchAllLabel" minOccurs="0"/>
                <xsd:element ref="ns2:AEMOCustodian" minOccurs="0"/>
                <xsd:element ref="ns2:AEMODescription" minOccurs="0"/>
                <xsd:element ref="ns2:AEMODocumentTypeTaxHTField0" minOccurs="0"/>
                <xsd:element ref="ns2:AEMOKeywordsTaxHTField0" minOccurs="0"/>
                <xsd:element ref="ns2:ArchiveDocu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4523ce-dede-483e-883a-2d83261080b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1" nillable="true" ma:displayName="Taxonomy Catch All Column" ma:description="" ma:hidden="true" ma:list="{06b1b9cb-2d7e-449d-975f-61ff2967b4d7}" ma:internalName="TaxCatchAll" ma:showField="CatchAllData" ma:web="02ca1290-7040-4608-b4cb-d584c4cb7c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description="" ma:hidden="true" ma:list="{06b1b9cb-2d7e-449d-975f-61ff2967b4d7}" ma:internalName="TaxCatchAllLabel" ma:readOnly="true" ma:showField="CatchAllDataLabel" ma:web="02ca1290-7040-4608-b4cb-d584c4cb7c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EMOCustodian" ma:index="13" nillable="true" ma:displayName="AEMOCustodian" ma:list="UserInfo" ma:SharePointGroup="0" ma:internalName="AEMOCustodian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EMODescription" ma:index="14" nillable="true" ma:displayName="AEMODescription" ma:internalName="AEMODescription" ma:readOnly="false">
      <xsd:simpleType>
        <xsd:restriction base="dms:Note"/>
      </xsd:simpleType>
    </xsd:element>
    <xsd:element name="AEMODocumentTypeTaxHTField0" ma:index="15" nillable="true" ma:taxonomy="true" ma:internalName="AEMODocumentTypeTaxHTField0" ma:taxonomyFieldName="AEMODocumentType" ma:displayName="AEMODocumentType" ma:readOnly="false" ma:default="1;#Operational Record|859762f2-4462-42eb-9744-c955c7e2c540" ma:fieldId="{da861434-c661-4929-8c0f-a462c80621ee}" ma:sspId="409ac0fb-07cb-4169-8a26-def2760b5502" ma:termSetId="7d85e329-3a18-4351-8865-4c9585fd1cc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EMOKeywordsTaxHTField0" ma:index="17" nillable="true" ma:taxonomy="true" ma:internalName="AEMOKeywordsTaxHTField0" ma:taxonomyFieldName="AEMOKeywords" ma:displayName="AEMOKeywords" ma:readOnly="false" ma:default="" ma:fieldId="{443585ba-fce9-427e-bd78-308c17c973aa}" ma:taxonomyMulti="true" ma:sspId="409ac0fb-07cb-4169-8a26-def2760b5502" ma:termSetId="70885f33-8be5-4917-bc67-8833a068ef45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ArchiveDocument" ma:index="19" nillable="true" ma:displayName="ArchiveDocument" ma:default="0" ma:description="Checking this box will send the document to the AEMO Archive and leave a link in its place." ma:internalName="ArchiveDocument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C47742-AB37-4ACD-9A32-B2B251739A8B}">
  <ds:schemaRefs>
    <ds:schemaRef ds:uri="http://purl.org/dc/terms/"/>
    <ds:schemaRef ds:uri="http://schemas.openxmlformats.org/package/2006/metadata/core-properties"/>
    <ds:schemaRef ds:uri="a14523ce-dede-483e-883a-2d83261080b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0D4F113-2B66-4B8B-8352-AB7A5A3291F0}">
  <ds:schemaRefs>
    <ds:schemaRef ds:uri="http://schemas.microsoft.com/office/2006/metadata/customXsn"/>
  </ds:schemaRefs>
</ds:datastoreItem>
</file>

<file path=customXml/itemProps3.xml><?xml version="1.0" encoding="utf-8"?>
<ds:datastoreItem xmlns:ds="http://schemas.openxmlformats.org/officeDocument/2006/customXml" ds:itemID="{CEFADA72-3F24-4632-8FE9-746D56ED12D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2815090-3AE7-4A11-BCF4-4C5059D53255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18BBDC6F-A0CD-4730-9D70-2C44281E8C04}">
  <ds:schemaRefs>
    <ds:schemaRef ds:uri="Microsoft.SharePoint.Taxonomy.ContentTypeSync"/>
  </ds:schemaRefs>
</ds:datastoreItem>
</file>

<file path=customXml/itemProps6.xml><?xml version="1.0" encoding="utf-8"?>
<ds:datastoreItem xmlns:ds="http://schemas.openxmlformats.org/officeDocument/2006/customXml" ds:itemID="{916C4982-76BE-42E3-870E-F6494C8891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4523ce-dede-483e-883a-2d83261080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A4 full colour</Template>
  <TotalTime>1983</TotalTime>
  <Words>570</Words>
  <Application>Microsoft Office PowerPoint</Application>
  <PresentationFormat>Custom</PresentationFormat>
  <Paragraphs>73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Century Gothic</vt:lpstr>
      <vt:lpstr>Futura Std Light</vt:lpstr>
      <vt:lpstr>Segoe UI Semilight</vt:lpstr>
      <vt:lpstr>Office Theme</vt:lpstr>
      <vt:lpstr>Marginal Loss Factors for FY20/21</vt:lpstr>
      <vt:lpstr>Agenda</vt:lpstr>
      <vt:lpstr>Context</vt:lpstr>
      <vt:lpstr>Summary of results</vt:lpstr>
      <vt:lpstr>Impact of COVID-19</vt:lpstr>
      <vt:lpstr>Qld</vt:lpstr>
      <vt:lpstr>NSW</vt:lpstr>
      <vt:lpstr>Vic</vt:lpstr>
      <vt:lpstr>SA</vt:lpstr>
      <vt:lpstr>Tas</vt:lpstr>
      <vt:lpstr>Approach for FY21/22</vt:lpstr>
      <vt:lpstr>Methodology review</vt:lpstr>
      <vt:lpstr>Appendix – Regional summary for load/generation</vt:lpstr>
      <vt:lpstr>Qld</vt:lpstr>
      <vt:lpstr>NSW</vt:lpstr>
      <vt:lpstr>Vic</vt:lpstr>
      <vt:lpstr>SA</vt:lpstr>
      <vt:lpstr>Tas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</dc:title>
  <dc:creator>Chris Muffett</dc:creator>
  <cp:lastModifiedBy>Jo Ashby</cp:lastModifiedBy>
  <cp:revision>15</cp:revision>
  <dcterms:created xsi:type="dcterms:W3CDTF">2020-03-24T01:50:03Z</dcterms:created>
  <dcterms:modified xsi:type="dcterms:W3CDTF">2020-05-07T02:08:33Z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0x0101009BE89D58CAF0934CA32A20BCFFD353DC0058F3B1559414874F945054FB97EB8423</vt:lpwstr>
  </property>
  <property fmtid="{D5CDD505-2E9C-101B-9397-08002B2CF9AE}" pid="3" name="_dlc_DocIdItemGuid">
    <vt:lpwstr>b42924c1-27e6-465a-bf2a-48196734c69a</vt:lpwstr>
  </property>
  <property fmtid="{D5CDD505-2E9C-101B-9397-08002B2CF9AE}" pid="4" name="AEMODocumentType">
    <vt:lpwstr>1;#Operational Record|859762f2-4462-42eb-9744-c955c7e2c540</vt:lpwstr>
  </property>
  <property fmtid="{D5CDD505-2E9C-101B-9397-08002B2CF9AE}" pid="5" name="AEMOKeywords">
    <vt:lpwstr/>
  </property>
</Properties>
</file>