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7"/>
    <p:sldMasterId id="2147483668" r:id="rId8"/>
  </p:sldMasterIdLst>
  <p:notesMasterIdLst>
    <p:notesMasterId r:id="rId12"/>
  </p:notesMasterIdLst>
  <p:handoutMasterIdLst>
    <p:handoutMasterId r:id="rId13"/>
  </p:handoutMasterIdLst>
  <p:sldIdLst>
    <p:sldId id="279" r:id="rId9"/>
    <p:sldId id="280" r:id="rId10"/>
    <p:sldId id="281" r:id="rId11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>
      <p:cViewPr varScale="1">
        <p:scale>
          <a:sx n="64" d="100"/>
          <a:sy n="64" d="100"/>
        </p:scale>
        <p:origin x="5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842" y="-10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3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2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BEE0F-9B4D-491C-84BB-3E9E0070B385}" type="datetime6">
              <a:rPr lang="en-AU" smtClean="0"/>
              <a:pPr/>
              <a:t>August 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9B4BD-713B-4495-9D01-E8924967338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84302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CC81A-B302-4C12-B328-398E6FA12FC5}" type="datetime6">
              <a:rPr lang="en-AU" smtClean="0"/>
              <a:pPr/>
              <a:t>August 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55DB7-4594-4DFF-AA9B-D4C01173DE3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72088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itle-Page-Red.jp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7600" cy="686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4348" y="500042"/>
            <a:ext cx="7772400" cy="1470025"/>
          </a:xfrm>
        </p:spPr>
        <p:txBody>
          <a:bodyPr anchor="b">
            <a:normAutofit/>
          </a:bodyPr>
          <a:lstStyle>
            <a:lvl1pPr algn="l">
              <a:defRPr sz="3000" cap="all" baseline="0"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4348" y="2214554"/>
            <a:ext cx="6400800" cy="500066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October 09</a:t>
            </a:r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lver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ilver li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-14257"/>
            <a:ext cx="9144000" cy="68722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429420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pic>
        <p:nvPicPr>
          <p:cNvPr id="6" name="Picture 5" descr="Header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d lines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3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429420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0063" y="1428750"/>
            <a:ext cx="7858125" cy="4714875"/>
          </a:xfrm>
        </p:spPr>
        <p:txBody>
          <a:bodyPr/>
          <a:lstStyle>
            <a:lvl1pPr marL="457200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1pPr>
            <a:lvl2pPr marL="820738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>
              <a:buFont typeface="Courier New" pitchFamily="49" charset="0"/>
              <a:buChar char="o"/>
              <a:defRPr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pic>
        <p:nvPicPr>
          <p:cNvPr id="8" name="Picture 7" descr="Header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lver 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ilver li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-14257"/>
            <a:ext cx="9144000" cy="6872258"/>
          </a:xfrm>
          <a:prstGeom prst="rect">
            <a:avLst/>
          </a:prstGeom>
        </p:spPr>
      </p:pic>
      <p:pic>
        <p:nvPicPr>
          <p:cNvPr id="8" name="Picture 7" descr="Header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357982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0063" y="1428750"/>
            <a:ext cx="7858125" cy="4714875"/>
          </a:xfrm>
        </p:spPr>
        <p:txBody>
          <a:bodyPr/>
          <a:lstStyle>
            <a:lvl1pPr marL="457200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1pPr>
            <a:lvl2pPr marL="820738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>
              <a:buFont typeface="Courier New" pitchFamily="49" charset="0"/>
              <a:buChar char="o"/>
              <a:defRPr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4572000" y="1617681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4040188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57298"/>
            <a:ext cx="4041775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vider-Red.jp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7600" cy="686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772400" cy="714380"/>
          </a:xfrm>
        </p:spPr>
        <p:txBody>
          <a:bodyPr anchor="b">
            <a:normAutofit/>
          </a:bodyPr>
          <a:lstStyle>
            <a:lvl1pPr algn="l"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vider-Red.jp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7600" cy="686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772400" cy="714380"/>
          </a:xfrm>
        </p:spPr>
        <p:txBody>
          <a:bodyPr anchor="b">
            <a:normAutofit/>
          </a:bodyPr>
          <a:lstStyle>
            <a:lvl1pPr algn="l"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0063" y="1428750"/>
            <a:ext cx="7858125" cy="4714875"/>
          </a:xfrm>
        </p:spPr>
        <p:txBody>
          <a:bodyPr/>
          <a:lstStyle>
            <a:lvl1pPr marL="457200" indent="-457200"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820738" indent="-457200">
              <a:buFont typeface="+mj-lt"/>
              <a:buAutoNum type="arabicPeriod"/>
              <a:defRPr>
                <a:solidFill>
                  <a:schemeClr val="bg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3pPr>
            <a:lvl4pPr>
              <a:buFont typeface="Courier New" pitchFamily="49" charset="0"/>
              <a:buChar char="o"/>
              <a:defRPr>
                <a:solidFill>
                  <a:schemeClr val="bg1"/>
                </a:solidFill>
              </a:defRPr>
            </a:lvl4pPr>
            <a:lvl5pPr>
              <a:buFont typeface="Wingdings" pitchFamily="2" charset="2"/>
              <a:buChar char="Ø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4040188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57298"/>
            <a:ext cx="4041775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ed lines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32" cy="6858000"/>
          </a:xfrm>
          <a:prstGeom prst="rect">
            <a:avLst/>
          </a:prstGeom>
        </p:spPr>
      </p:pic>
      <p:pic>
        <p:nvPicPr>
          <p:cNvPr id="6" name="Picture 5" descr="Header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357982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sthead-Generic.jpg"/>
          <p:cNvPicPr>
            <a:picLocks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0" y="0"/>
            <a:ext cx="9147600" cy="107899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6472254" cy="8572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8229600" cy="4768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543792" y="6357958"/>
            <a:ext cx="11430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100" dirty="0" smtClean="0"/>
              <a:t>SLIDE </a:t>
            </a:r>
            <a:fld id="{B602A6DE-BF6F-4EAB-917C-8134D0F37D4B}" type="slidenum">
              <a:rPr lang="en-AU" sz="1100" smtClean="0"/>
              <a:pPr algn="r"/>
              <a:t>‹#›</a:t>
            </a:fld>
            <a:endParaRPr lang="en-AU" sz="11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  <p:sldLayoutId id="2147483652" r:id="rId5"/>
    <p:sldLayoutId id="2147483653" r:id="rId6"/>
    <p:sldLayoutId id="2147483654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 cap="all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363538" indent="-363538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3492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363538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613" indent="-268288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900" indent="-268288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6329378" cy="8572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8229600" cy="4768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7543792" y="6357958"/>
            <a:ext cx="11430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100" dirty="0" smtClean="0"/>
              <a:t>SLIDE </a:t>
            </a:r>
            <a:fld id="{B602A6DE-BF6F-4EAB-917C-8134D0F37D4B}" type="slidenum">
              <a:rPr lang="en-AU" sz="1100" smtClean="0"/>
              <a:pPr algn="r"/>
              <a:t>‹#›</a:t>
            </a:fld>
            <a:endParaRPr lang="en-AU" sz="1100" dirty="0"/>
          </a:p>
        </p:txBody>
      </p:sp>
      <p:pic>
        <p:nvPicPr>
          <p:cNvPr id="6" name="Picture 5" descr="Header 1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600" indent="-363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3492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400" indent="-363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6400" indent="-2700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800" indent="-2700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CPWG – Meeting #1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46149"/>
            <a:ext cx="8784976" cy="4991164"/>
          </a:xfrm>
        </p:spPr>
        <p:txBody>
          <a:bodyPr>
            <a:normAutofit fontScale="925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AU" sz="2200" b="1" dirty="0" smtClean="0"/>
              <a:t>Background</a:t>
            </a:r>
          </a:p>
          <a:p>
            <a:pPr>
              <a:spcAft>
                <a:spcPts val="600"/>
              </a:spcAft>
            </a:pPr>
            <a:r>
              <a:rPr lang="en-AU" sz="2200" dirty="0" smtClean="0"/>
              <a:t>CPWG has been established following a request </a:t>
            </a:r>
            <a:r>
              <a:rPr lang="en-AU" sz="2200" dirty="0" smtClean="0"/>
              <a:t>from the POC Executive Forum to bring forward industry contingency planning for “go-live” on 1 December 2017</a:t>
            </a:r>
            <a:endParaRPr lang="en-AU" sz="2200" dirty="0"/>
          </a:p>
          <a:p>
            <a:pPr lvl="1">
              <a:spcBef>
                <a:spcPts val="600"/>
              </a:spcBef>
            </a:pPr>
            <a:r>
              <a:rPr lang="en-AU" dirty="0"/>
              <a:t>CPWG </a:t>
            </a:r>
            <a:r>
              <a:rPr lang="en-AU" dirty="0"/>
              <a:t>will be a sub-working group comprised of RWG reps</a:t>
            </a:r>
          </a:p>
          <a:p>
            <a:pPr lvl="1">
              <a:spcBef>
                <a:spcPts val="600"/>
              </a:spcBef>
            </a:pPr>
            <a:r>
              <a:rPr lang="en-AU" dirty="0"/>
              <a:t>CPWG will develop an industry contingency plan that details industry scenarios, triggers and actions – this plan will form part of the POC Market Readiness Strategy</a:t>
            </a:r>
          </a:p>
          <a:p>
            <a:pPr lvl="1">
              <a:spcBef>
                <a:spcPts val="600"/>
              </a:spcBef>
            </a:pPr>
            <a:r>
              <a:rPr lang="en-AU" dirty="0"/>
              <a:t>CPWG will be responsible for industry contingency planning, however this does not remove the necessity for individual organisations to develop and maintain their own internal contingency plans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en-AU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AU" dirty="0" smtClean="0"/>
              <a:t>Refer to the CPWG Terms of Reference</a:t>
            </a:r>
          </a:p>
          <a:p>
            <a:pPr lvl="2">
              <a:spcBef>
                <a:spcPts val="600"/>
              </a:spcBef>
            </a:pPr>
            <a:endParaRPr lang="en-AU" sz="18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AU" sz="2100" dirty="0"/>
          </a:p>
          <a:p>
            <a:pPr lvl="1"/>
            <a:endParaRPr lang="en-AU" dirty="0"/>
          </a:p>
          <a:p>
            <a:pPr marL="363538" lvl="1" indent="0">
              <a:buNone/>
            </a:pP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114454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CPWG Meeting #1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46149"/>
            <a:ext cx="8784976" cy="4991164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AU" sz="2000" b="1" dirty="0" smtClean="0"/>
              <a:t>Approach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2000" b="1" dirty="0" smtClean="0"/>
              <a:t>Step 1</a:t>
            </a:r>
            <a:r>
              <a:rPr lang="en-AU" sz="2000" dirty="0" smtClean="0"/>
              <a:t>: Agree on CPWG Terms of Reference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2000" b="1" dirty="0" smtClean="0"/>
              <a:t>Step 2</a:t>
            </a:r>
            <a:r>
              <a:rPr lang="en-AU" sz="2000" dirty="0" smtClean="0"/>
              <a:t>: Review/prioritise initial list of high-level scenarios and develop a first draft of scenarios, triggers, actions, etc.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AU" dirty="0" smtClean="0"/>
              <a:t>Scenarios </a:t>
            </a:r>
            <a:r>
              <a:rPr lang="en-AU" dirty="0"/>
              <a:t>will be identified from various sources:</a:t>
            </a:r>
          </a:p>
          <a:p>
            <a:pPr lvl="3">
              <a:spcBef>
                <a:spcPts val="600"/>
              </a:spcBef>
            </a:pPr>
            <a:r>
              <a:rPr lang="en-AU" sz="2000" dirty="0"/>
              <a:t>E.g. readiness reporting, PCF issues/risks register, PwC surveys, etc.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AU" dirty="0"/>
              <a:t>Scenarios will be developed based on themes:</a:t>
            </a:r>
          </a:p>
          <a:p>
            <a:pPr lvl="3">
              <a:spcBef>
                <a:spcPts val="600"/>
              </a:spcBef>
            </a:pPr>
            <a:r>
              <a:rPr lang="en-AU" sz="2000" dirty="0"/>
              <a:t>E.g. customer, safety, IT systems, testing, compliance, etc</a:t>
            </a:r>
            <a:r>
              <a:rPr lang="en-AU" sz="2000" dirty="0" smtClean="0"/>
              <a:t>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2000" b="1" dirty="0" smtClean="0"/>
              <a:t>Step 3</a:t>
            </a:r>
            <a:r>
              <a:rPr lang="en-AU" sz="2000" dirty="0" smtClean="0"/>
              <a:t>: Finalise industry contingency plan and update POC Market Readiness Strategy in conjunction with the POC-RWG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AU" sz="2100" dirty="0"/>
          </a:p>
          <a:p>
            <a:pPr lvl="1"/>
            <a:endParaRPr lang="en-AU" dirty="0"/>
          </a:p>
          <a:p>
            <a:pPr marL="363538" lvl="1" indent="0">
              <a:buNone/>
            </a:pP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153434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CPWG Meeting #1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46149"/>
            <a:ext cx="8784976" cy="499116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AU" sz="2200" dirty="0" smtClean="0"/>
              <a:t>Difference between risk management and contingency planning: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2100" dirty="0" smtClean="0"/>
              <a:t>Risk management: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AU" sz="1800" dirty="0" smtClean="0"/>
              <a:t>Identifying potential risks/issues that may arise within the POC implementation program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AU" sz="1800" dirty="0" smtClean="0"/>
              <a:t>Includes an assessment on the likelihood and consequence of each risk, and mitigation </a:t>
            </a:r>
            <a:r>
              <a:rPr lang="en-AU" sz="1800" dirty="0" smtClean="0"/>
              <a:t>to treat or reduce the probability of that risk occurring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AU" sz="1800" dirty="0" smtClean="0"/>
              <a:t>See </a:t>
            </a:r>
            <a:r>
              <a:rPr lang="en-AU" sz="1800" dirty="0" smtClean="0"/>
              <a:t>the POC Issues/Risk </a:t>
            </a:r>
            <a:r>
              <a:rPr lang="en-AU" sz="1800" dirty="0" smtClean="0"/>
              <a:t>Register</a:t>
            </a:r>
            <a:endParaRPr lang="en-AU" sz="18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2100" dirty="0" smtClean="0"/>
              <a:t>Contingency </a:t>
            </a:r>
            <a:r>
              <a:rPr lang="en-AU" sz="2100" dirty="0" smtClean="0"/>
              <a:t>planning:</a:t>
            </a:r>
            <a:endParaRPr lang="en-AU" sz="2100" dirty="0" smtClean="0"/>
          </a:p>
          <a:p>
            <a:pPr lvl="2">
              <a:spcBef>
                <a:spcPts val="600"/>
              </a:spcBef>
            </a:pPr>
            <a:r>
              <a:rPr lang="en-AU" sz="1800" dirty="0" smtClean="0"/>
              <a:t>Specific </a:t>
            </a:r>
            <a:r>
              <a:rPr lang="en-AU" sz="1800" dirty="0" smtClean="0"/>
              <a:t>scenarios </a:t>
            </a:r>
            <a:r>
              <a:rPr lang="en-AU" sz="1800" dirty="0" smtClean="0"/>
              <a:t>that could be based realised at, or around go-live</a:t>
            </a:r>
          </a:p>
          <a:p>
            <a:pPr lvl="2">
              <a:spcBef>
                <a:spcPts val="600"/>
              </a:spcBef>
            </a:pPr>
            <a:r>
              <a:rPr lang="en-AU" sz="1800" dirty="0" smtClean="0"/>
              <a:t>Includes specific triggers, actions/decisions to be made, an in what timeframe these are expected to be </a:t>
            </a:r>
            <a:r>
              <a:rPr lang="en-AU" sz="1800" dirty="0" smtClean="0"/>
              <a:t>completed</a:t>
            </a:r>
          </a:p>
          <a:p>
            <a:pPr lvl="2">
              <a:spcBef>
                <a:spcPts val="600"/>
              </a:spcBef>
            </a:pPr>
            <a:r>
              <a:rPr lang="en-AU" sz="1800" dirty="0" smtClean="0"/>
              <a:t>i.e. assumes the risk will occur and outlines how to respond</a:t>
            </a:r>
            <a:endParaRPr lang="en-AU" sz="18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AU" sz="2100" dirty="0"/>
          </a:p>
          <a:p>
            <a:pPr lvl="1"/>
            <a:endParaRPr lang="en-AU" dirty="0"/>
          </a:p>
          <a:p>
            <a:pPr marL="363538" lvl="1" indent="0">
              <a:buNone/>
            </a:pP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340461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EMO09">
      <a:dk1>
        <a:srgbClr val="1E4164"/>
      </a:dk1>
      <a:lt1>
        <a:srgbClr val="FFFFFF"/>
      </a:lt1>
      <a:dk2>
        <a:srgbClr val="F37421"/>
      </a:dk2>
      <a:lt2>
        <a:srgbClr val="C41230"/>
      </a:lt2>
      <a:accent1>
        <a:srgbClr val="FFC222"/>
      </a:accent1>
      <a:accent2>
        <a:srgbClr val="948671"/>
      </a:accent2>
      <a:accent3>
        <a:srgbClr val="FFFFFF"/>
      </a:accent3>
      <a:accent4>
        <a:srgbClr val="1E4164"/>
      </a:accent4>
      <a:accent5>
        <a:srgbClr val="A9C399"/>
      </a:accent5>
      <a:accent6>
        <a:srgbClr val="CB7E80"/>
      </a:accent6>
      <a:hlink>
        <a:srgbClr val="F37421"/>
      </a:hlink>
      <a:folHlink>
        <a:srgbClr val="C4123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l AEMO powerpoint template.pptx" id="{1C6B682F-29C1-4B7F-8BBF-507962EDAB27}" vid="{B501CB5A-AC99-4B0F-8D8B-B0C7B0429B05}"/>
    </a:ext>
  </a:extLst>
</a:theme>
</file>

<file path=ppt/theme/theme2.xml><?xml version="1.0" encoding="utf-8"?>
<a:theme xmlns:a="http://schemas.openxmlformats.org/drawingml/2006/main" name="AEMO09">
  <a:themeElements>
    <a:clrScheme name="AEMO09">
      <a:dk1>
        <a:srgbClr val="1E4164"/>
      </a:dk1>
      <a:lt1>
        <a:srgbClr val="FFFFFF"/>
      </a:lt1>
      <a:dk2>
        <a:srgbClr val="F37421"/>
      </a:dk2>
      <a:lt2>
        <a:srgbClr val="C41230"/>
      </a:lt2>
      <a:accent1>
        <a:srgbClr val="FFC222"/>
      </a:accent1>
      <a:accent2>
        <a:srgbClr val="948671"/>
      </a:accent2>
      <a:accent3>
        <a:srgbClr val="FFFFFF"/>
      </a:accent3>
      <a:accent4>
        <a:srgbClr val="1E4164"/>
      </a:accent4>
      <a:accent5>
        <a:srgbClr val="A9C399"/>
      </a:accent5>
      <a:accent6>
        <a:srgbClr val="CB7E80"/>
      </a:accent6>
      <a:hlink>
        <a:srgbClr val="F37421"/>
      </a:hlink>
      <a:folHlink>
        <a:srgbClr val="C4123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l AEMO powerpoint template.pptx" id="{1C6B682F-29C1-4B7F-8BBF-507962EDAB27}" vid="{AD20D0BB-7AB8-4900-97BE-F6E901A2929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haredContentType xmlns="Microsoft.SharePoint.Taxonomy.ContentTypeSync" SourceId="409ac0fb-07cb-4169-8a26-def2760b5502" ContentTypeId="0x0101009BE89D58CAF0934CA32A20BCFFD353DC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EMODocument" ma:contentTypeID="0x0101009BE89D58CAF0934CA32A20BCFFD353DC00DDEC116C19245B4398932FF2C50DC75A" ma:contentTypeVersion="0" ma:contentTypeDescription="" ma:contentTypeScope="" ma:versionID="89bccbf02eec9f969d3651569cced181">
  <xsd:schema xmlns:xsd="http://www.w3.org/2001/XMLSchema" xmlns:xs="http://www.w3.org/2001/XMLSchema" xmlns:p="http://schemas.microsoft.com/office/2006/metadata/properties" xmlns:ns2="a14523ce-dede-483e-883a-2d83261080bd" targetNamespace="http://schemas.microsoft.com/office/2006/metadata/properties" ma:root="true" ma:fieldsID="7d74405751bc119387ad193d718cb389" ns2:_="">
    <xsd:import namespace="a14523ce-dede-483e-883a-2d83261080b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2:AEMOCustodian" minOccurs="0"/>
                <xsd:element ref="ns2:AEMODescription" minOccurs="0"/>
                <xsd:element ref="ns2:AEMODocumentTypeTaxHTField0" minOccurs="0"/>
                <xsd:element ref="ns2:AEMOKeywordsTaxHTField0" minOccurs="0"/>
                <xsd:element ref="ns2:ArchiveDocum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4523ce-dede-483e-883a-2d83261080b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93fb317b-587c-4d3f-8b3e-5de22a86522e}" ma:internalName="TaxCatchAll" ma:showField="CatchAllData" ma:web="dba14153-4303-4379-8f24-de02eb1e2c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93fb317b-587c-4d3f-8b3e-5de22a86522e}" ma:internalName="TaxCatchAllLabel" ma:readOnly="true" ma:showField="CatchAllDataLabel" ma:web="dba14153-4303-4379-8f24-de02eb1e2c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EMOCustodian" ma:index="13" nillable="true" ma:displayName="AEMOCustodian" ma:list="UserInfo" ma:SharePointGroup="0" ma:internalName="AEMOCustodian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EMODescription" ma:index="14" nillable="true" ma:displayName="AEMODescription" ma:internalName="AEMODescription">
      <xsd:simpleType>
        <xsd:restriction base="dms:Note"/>
      </xsd:simpleType>
    </xsd:element>
    <xsd:element name="AEMODocumentTypeTaxHTField0" ma:index="15" nillable="true" ma:taxonomy="true" ma:internalName="AEMODocumentTypeTaxHTField0" ma:taxonomyFieldName="AEMODocumentType" ma:displayName="AEMODocumentType" ma:default="1;#Operational Record|859762f2-4462-42eb-9744-c955c7e2c540" ma:fieldId="{da861434-c661-4929-8c0f-a462c80621ee}" ma:sspId="409ac0fb-07cb-4169-8a26-def2760b5502" ma:termSetId="7d85e329-3a18-4351-8865-4c9585fd1c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EMOKeywordsTaxHTField0" ma:index="17" nillable="true" ma:taxonomy="true" ma:internalName="AEMOKeywordsTaxHTField0" ma:taxonomyFieldName="AEMOKeywords" ma:displayName="AEMOKeywords" ma:default="" ma:fieldId="{443585ba-fce9-427e-bd78-308c17c973aa}" ma:taxonomyMulti="true" ma:sspId="409ac0fb-07cb-4169-8a26-def2760b5502" ma:termSetId="70885f33-8be5-4917-bc67-8833a068ef45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ArchiveDocument" ma:index="19" nillable="true" ma:displayName="ArchiveDocument" ma:default="0" ma:description="Checking this box will send the document to the AEMO Archive and leave a link in its place." ma:internalName="ArchiveDocument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EMOCustodian xmlns="a14523ce-dede-483e-883a-2d83261080bd">
      <UserInfo>
        <DisplayName/>
        <AccountId xsi:nil="true"/>
        <AccountType/>
      </UserInfo>
    </AEMOCustodian>
    <ArchiveDocument xmlns="a14523ce-dede-483e-883a-2d83261080bd">false</ArchiveDocument>
    <AEMODocumentTypeTaxHTField0 xmlns="a14523ce-dede-483e-883a-2d83261080bd">
      <Terms xmlns="http://schemas.microsoft.com/office/infopath/2007/PartnerControls">
        <TermInfo xmlns="http://schemas.microsoft.com/office/infopath/2007/PartnerControls">
          <TermName xmlns="http://schemas.microsoft.com/office/infopath/2007/PartnerControls">Operational Record</TermName>
          <TermId xmlns="http://schemas.microsoft.com/office/infopath/2007/PartnerControls">859762f2-4462-42eb-9744-c955c7e2c540</TermId>
        </TermInfo>
      </Terms>
    </AEMODocumentTypeTaxHTField0>
    <AEMOKeywordsTaxHTField0 xmlns="a14523ce-dede-483e-883a-2d83261080bd">
      <Terms xmlns="http://schemas.microsoft.com/office/infopath/2007/PartnerControls"/>
    </AEMOKeywordsTaxHTField0>
    <TaxCatchAll xmlns="a14523ce-dede-483e-883a-2d83261080bd">
      <Value>1</Value>
    </TaxCatchAll>
    <AEMODescription xmlns="a14523ce-dede-483e-883a-2d83261080bd" xsi:nil="true"/>
    <_dlc_DocId xmlns="a14523ce-dede-483e-883a-2d83261080bd">PROJECT-352-7183</_dlc_DocId>
    <_dlc_DocIdUrl xmlns="a14523ce-dede-483e-883a-2d83261080bd">
      <Url>http://sharedocs/projects/pocprogram/_layouts/15/DocIdRedir.aspx?ID=PROJECT-352-7183</Url>
      <Description>PROJECT-352-7183</Description>
    </_dlc_DocIdUrl>
  </documentManagement>
</p:properties>
</file>

<file path=customXml/itemProps1.xml><?xml version="1.0" encoding="utf-8"?>
<ds:datastoreItem xmlns:ds="http://schemas.openxmlformats.org/officeDocument/2006/customXml" ds:itemID="{83E21C8F-0B44-42E1-942E-7A074BA0B521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C75EF89E-A4BF-4F36-A434-9958C44B4C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4523ce-dede-483e-883a-2d83261080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F0AE1EF-B3DB-44B8-8999-2A7A4ABB909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BE85A69-C65F-44C1-B62F-F3BF29E32680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7E45D24A-AD7F-4C2E-AD5F-83903020531D}">
  <ds:schemaRefs>
    <ds:schemaRef ds:uri="http://schemas.microsoft.com/office/2006/metadata/customXsn"/>
  </ds:schemaRefs>
</ds:datastoreItem>
</file>

<file path=customXml/itemProps6.xml><?xml version="1.0" encoding="utf-8"?>
<ds:datastoreItem xmlns:ds="http://schemas.openxmlformats.org/officeDocument/2006/customXml" ds:itemID="{A9C703B2-AF92-45A3-BE10-153F17D2D4F4}">
  <ds:schemaRefs>
    <ds:schemaRef ds:uri="http://purl.org/dc/elements/1.1/"/>
    <ds:schemaRef ds:uri="http://purl.org/dc/dcmitype/"/>
    <ds:schemaRef ds:uri="http://purl.org/dc/terms/"/>
    <ds:schemaRef ds:uri="http://schemas.microsoft.com/office/2006/metadata/properties"/>
    <ds:schemaRef ds:uri="a14523ce-dede-483e-883a-2d83261080bd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External AEMO powerpoint template</Template>
  <TotalTime>4789</TotalTime>
  <Words>305</Words>
  <Application>Microsoft Office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Courier New</vt:lpstr>
      <vt:lpstr>Wingdings</vt:lpstr>
      <vt:lpstr>Office Theme</vt:lpstr>
      <vt:lpstr>AEMO09</vt:lpstr>
      <vt:lpstr>CPWG – Meeting #1</vt:lpstr>
      <vt:lpstr>CPWG Meeting #1</vt:lpstr>
      <vt:lpstr>CPWG Meeting #1</vt:lpstr>
    </vt:vector>
  </TitlesOfParts>
  <Company>AEMO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Slavko Jovanoski</dc:creator>
  <cp:lastModifiedBy>Tim Sheridan</cp:lastModifiedBy>
  <cp:revision>307</cp:revision>
  <cp:lastPrinted>2017-08-28T23:49:38Z</cp:lastPrinted>
  <dcterms:created xsi:type="dcterms:W3CDTF">2016-06-09T01:17:24Z</dcterms:created>
  <dcterms:modified xsi:type="dcterms:W3CDTF">2017-08-29T07:17:55Z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0x0101009BE89D58CAF0934CA32A20BCFFD353DC00DDEC116C19245B4398932FF2C50DC75A</vt:lpwstr>
  </property>
  <property fmtid="{D5CDD505-2E9C-101B-9397-08002B2CF9AE}" pid="3" name="_dlc_DocIdItemGuid">
    <vt:lpwstr>02c8a0d4-b429-442e-8ca4-96997fa81ee2</vt:lpwstr>
  </property>
  <property fmtid="{D5CDD505-2E9C-101B-9397-08002B2CF9AE}" pid="4" name="AEMODocumentType">
    <vt:lpwstr>1;#Operational Record|859762f2-4462-42eb-9744-c955c7e2c540</vt:lpwstr>
  </property>
  <property fmtid="{D5CDD505-2E9C-101B-9397-08002B2CF9AE}" pid="5" name="AEMOKeywords">
    <vt:lpwstr/>
  </property>
</Properties>
</file>