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71" r:id="rId6"/>
    <p:sldMasterId id="2147483694" r:id="rId7"/>
    <p:sldMasterId id="2147483705" r:id="rId8"/>
    <p:sldMasterId id="2147483728" r:id="rId9"/>
    <p:sldMasterId id="2147483739" r:id="rId10"/>
    <p:sldMasterId id="2147483762" r:id="rId11"/>
  </p:sldMasterIdLst>
  <p:notesMasterIdLst>
    <p:notesMasterId r:id="rId21"/>
  </p:notesMasterIdLst>
  <p:handoutMasterIdLst>
    <p:handoutMasterId r:id="rId22"/>
  </p:handoutMasterIdLst>
  <p:sldIdLst>
    <p:sldId id="256" r:id="rId12"/>
    <p:sldId id="543" r:id="rId13"/>
    <p:sldId id="534" r:id="rId14"/>
    <p:sldId id="536" r:id="rId15"/>
    <p:sldId id="542" r:id="rId16"/>
    <p:sldId id="538" r:id="rId17"/>
    <p:sldId id="539" r:id="rId18"/>
    <p:sldId id="540" r:id="rId19"/>
    <p:sldId id="541" r:id="rId2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Bagnato" initials="T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2" autoAdjust="0"/>
    <p:restoredTop sz="95171" autoAdjust="0"/>
  </p:normalViewPr>
  <p:slideViewPr>
    <p:cSldViewPr>
      <p:cViewPr varScale="1">
        <p:scale>
          <a:sx n="130" d="100"/>
          <a:sy n="130" d="100"/>
        </p:scale>
        <p:origin x="2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EE0F-9B4D-491C-84BB-3E9E0070B385}" type="datetime6">
              <a:rPr lang="en-AU" smtClean="0"/>
              <a:pPr/>
              <a:t>October 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B4BD-713B-4495-9D01-E892496733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27141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C81A-B302-4C12-B328-398E6FA12FC5}" type="datetime6">
              <a:rPr lang="en-AU" smtClean="0"/>
              <a:pPr/>
              <a:t>October 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55DB7-4594-4DFF-AA9B-D4C01173DE3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98503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/>
              <a:pPr/>
              <a:t>October 17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606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61768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02178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0766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048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46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9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6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5600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04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6033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596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962322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405213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2076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220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02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19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1384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483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6864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43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915669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961449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0095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9571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18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942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33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077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0068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5830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7114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19539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9115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3988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3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416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149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1379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3640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753926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963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2591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316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909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072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63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7" r:id="rId5"/>
    <p:sldLayoutId id="2147483655" r:id="rId6"/>
    <p:sldLayoutId id="2147483658" r:id="rId7"/>
    <p:sldLayoutId id="2147483652" r:id="rId8"/>
    <p:sldLayoutId id="2147483653" r:id="rId9"/>
    <p:sldLayoutId id="214748365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  <p:pic>
        <p:nvPicPr>
          <p:cNvPr id="6" name="Picture 5" descr="Header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8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5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mo.com.au/Electricity/National-Electricity-Market-NEM/Participant-information/Current-participants/Current-registration-and-exemption-lists" TargetMode="External"/><Relationship Id="rId2" Type="http://schemas.openxmlformats.org/officeDocument/2006/relationships/hyperlink" Target="http://www.aemo.com.au/Electricity/National-Electricity-Market-NEM/Power-of-Choice/Readiness-Work-Stream/Industry-Readiness-Reportin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EXECUTIVE FORUM 8a</a:t>
            </a:r>
            <a:br>
              <a:rPr lang="en-AU" b="1" dirty="0"/>
            </a:br>
            <a:r>
              <a:rPr lang="en-AU" b="1" dirty="0"/>
              <a:t>Meeting pack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936" y="1970067"/>
            <a:ext cx="6400800" cy="1368152"/>
          </a:xfrm>
        </p:spPr>
        <p:txBody>
          <a:bodyPr>
            <a:noAutofit/>
          </a:bodyPr>
          <a:lstStyle/>
          <a:p>
            <a:r>
              <a:rPr lang="en-AU" sz="1200" b="1" dirty="0"/>
              <a:t>MEETING DATE:</a:t>
            </a:r>
            <a:r>
              <a:rPr lang="en-AU" sz="1200" dirty="0"/>
              <a:t>	Tuesday 31 October 2017</a:t>
            </a:r>
          </a:p>
          <a:p>
            <a:r>
              <a:rPr lang="en-AU" sz="1200" b="1" dirty="0"/>
              <a:t>TIME</a:t>
            </a:r>
            <a:r>
              <a:rPr lang="en-AU" sz="1200" dirty="0"/>
              <a:t>:  		9.30 AM – 11.00 AM (AEST) </a:t>
            </a:r>
          </a:p>
          <a:p>
            <a:r>
              <a:rPr lang="en-AU" sz="1200" b="1" dirty="0"/>
              <a:t>VENUE: </a:t>
            </a:r>
            <a:r>
              <a:rPr lang="en-AU" sz="1200" dirty="0"/>
              <a:t>		AEMO OFFICES; MEL, SYD, ADE, BRI </a:t>
            </a:r>
          </a:p>
          <a:p>
            <a:r>
              <a:rPr lang="en-AU" sz="1200" b="1" dirty="0"/>
              <a:t>TELECONFERENCE:</a:t>
            </a:r>
            <a:r>
              <a:rPr lang="en-AU" sz="1200" dirty="0"/>
              <a:t>	DIAL IN: 1800 055 132  MEETING ID: 35928681</a:t>
            </a:r>
          </a:p>
          <a:p>
            <a:r>
              <a:rPr lang="en-AU" sz="1200" b="1" dirty="0"/>
              <a:t>CONTACT:	</a:t>
            </a:r>
            <a:r>
              <a:rPr lang="en-AU" sz="1200" dirty="0"/>
              <a:t>	</a:t>
            </a:r>
            <a:r>
              <a:rPr lang="en-AU" sz="1200" u="sng" dirty="0">
                <a:solidFill>
                  <a:srgbClr val="002060"/>
                </a:solidFill>
              </a:rPr>
              <a:t>poc@aemo.com.au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780928"/>
            <a:ext cx="6768752" cy="21602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Accreditation and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Market Trial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Industry Transition and Cutover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Communications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Other Business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509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/>
              <a:t>ACCREDITATION &amp;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AU" sz="1400" b="1" dirty="0"/>
          </a:p>
          <a:p>
            <a:pPr marL="0" indent="0">
              <a:buNone/>
            </a:pPr>
            <a:endParaRPr lang="en-AU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AU" sz="1400" b="1" dirty="0"/>
          </a:p>
          <a:p>
            <a:pPr marL="0" indent="0">
              <a:buNone/>
            </a:pPr>
            <a:endParaRPr lang="en-AU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74776D-D2EC-4DF9-84F5-267763B9482A}"/>
              </a:ext>
            </a:extLst>
          </p:cNvPr>
          <p:cNvSpPr txBox="1">
            <a:spLocks/>
          </p:cNvSpPr>
          <p:nvPr/>
        </p:nvSpPr>
        <p:spPr>
          <a:xfrm>
            <a:off x="323528" y="1196752"/>
            <a:ext cx="8712968" cy="4929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3600" indent="-363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spcBef>
                <a:spcPts val="528"/>
              </a:spcBef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400" indent="-363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4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800" indent="-270000" algn="l" defTabSz="914400" rtl="0" eaLnBrk="1" latinLnBrk="0" hangingPunct="1">
              <a:spcBef>
                <a:spcPts val="384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1400" b="1" dirty="0"/>
              <a:t>Accreditation and Registration:</a:t>
            </a:r>
          </a:p>
          <a:p>
            <a:pPr fontAlgn="ctr"/>
            <a:endParaRPr lang="en-AU" sz="1400" u="sng" dirty="0"/>
          </a:p>
          <a:p>
            <a:pPr fontAlgn="ctr"/>
            <a:r>
              <a:rPr lang="en-AU" sz="1400" u="sng" dirty="0"/>
              <a:t>Metering Coordinators (MC’s): </a:t>
            </a:r>
          </a:p>
          <a:p>
            <a:pPr lvl="1" fontAlgn="ctr"/>
            <a:r>
              <a:rPr lang="en-AU" sz="1400" dirty="0"/>
              <a:t>Full MCs: 1 registration approved (Active Stream), 11 applications received.</a:t>
            </a:r>
          </a:p>
          <a:p>
            <a:pPr lvl="1" fontAlgn="ctr"/>
            <a:r>
              <a:rPr lang="en-AU" sz="1400" dirty="0"/>
              <a:t>Initial MCs and Type 7: 7 registrations approved, 13 applications received.</a:t>
            </a:r>
          </a:p>
          <a:p>
            <a:pPr lvl="1" fontAlgn="ctr"/>
            <a:r>
              <a:rPr lang="en-AU" sz="1400" dirty="0"/>
              <a:t>TNSP MCs: none approved, 4 applications received.</a:t>
            </a:r>
          </a:p>
          <a:p>
            <a:pPr lvl="1" fontAlgn="ctr"/>
            <a:r>
              <a:rPr lang="en-AU" sz="1400" dirty="0"/>
              <a:t>All Generator MCs have been contacted by AEMO about the NER requirement for them to appoint or become registered as an MC.</a:t>
            </a:r>
          </a:p>
          <a:p>
            <a:pPr marL="363600" lvl="1" indent="-363600" fontAlgn="ctr">
              <a:spcBef>
                <a:spcPct val="20000"/>
              </a:spcBef>
              <a:buFont typeface="Arial" pitchFamily="34" charset="0"/>
              <a:buChar char="•"/>
            </a:pPr>
            <a:endParaRPr lang="en-AU" sz="1400" dirty="0"/>
          </a:p>
          <a:p>
            <a:pPr marL="363600" lvl="1" indent="-363600" font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1400" u="sng" dirty="0"/>
              <a:t>Embedded Network Managers (ENM’s)</a:t>
            </a:r>
          </a:p>
          <a:p>
            <a:pPr lvl="1" fontAlgn="ctr"/>
            <a:r>
              <a:rPr lang="en-AU" sz="1400" dirty="0"/>
              <a:t>23 applications received, 1 approved.</a:t>
            </a:r>
          </a:p>
          <a:p>
            <a:pPr lvl="1" fontAlgn="ctr">
              <a:buFont typeface="Wingdings" panose="05000000000000000000" pitchFamily="2" charset="2"/>
              <a:buChar char="v"/>
            </a:pPr>
            <a:r>
              <a:rPr lang="en-AU" sz="1400" dirty="0"/>
              <a:t>AEMO has contacted all Full MC and ENM applicants and requested their full applications by 31 October.</a:t>
            </a:r>
          </a:p>
          <a:p>
            <a:pPr marL="363538" lvl="1" indent="0" fontAlgn="ctr">
              <a:buFont typeface="Courier New" pitchFamily="49" charset="0"/>
              <a:buNone/>
            </a:pPr>
            <a:endParaRPr lang="en-AU" sz="1400" dirty="0"/>
          </a:p>
          <a:p>
            <a:pPr fontAlgn="ctr"/>
            <a:r>
              <a:rPr lang="en-AU" sz="1400" u="sng" dirty="0"/>
              <a:t>B2B e-Hub</a:t>
            </a:r>
            <a:endParaRPr lang="en-AU" sz="1400" dirty="0"/>
          </a:p>
          <a:p>
            <a:pPr marL="706512" lvl="2" indent="-342900" fontAlgn="ctr">
              <a:buFont typeface="Courier New" panose="02070309020205020404" pitchFamily="49" charset="0"/>
              <a:buChar char="o"/>
            </a:pPr>
            <a:r>
              <a:rPr lang="en-AU" sz="1400" dirty="0"/>
              <a:t>37 B2B e-Hub accreditations have been approved.</a:t>
            </a:r>
          </a:p>
          <a:p>
            <a:pPr marL="363612" lvl="2" indent="0" fontAlgn="ctr">
              <a:buFont typeface="Wingdings" pitchFamily="2" charset="2"/>
              <a:buNone/>
            </a:pPr>
            <a:endParaRPr lang="en-AU" sz="1200" dirty="0"/>
          </a:p>
          <a:p>
            <a:pPr marL="285750" lvl="1" indent="-285750" fontAlgn="ct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hlinkClick r:id="rId2"/>
              </a:rPr>
              <a:t>Click here </a:t>
            </a:r>
            <a:r>
              <a:rPr lang="en-AU" sz="1400" dirty="0"/>
              <a:t>for a list of Full MC’s and ENM’s that submitted Oct 2017 Market Readiness Reports</a:t>
            </a:r>
          </a:p>
          <a:p>
            <a:pPr marL="285750" lvl="1" indent="-285750" fontAlgn="ctr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85750" lvl="1" indent="-285750" fontAlgn="ct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hlinkClick r:id="rId3"/>
              </a:rPr>
              <a:t>Click here</a:t>
            </a:r>
            <a:r>
              <a:rPr lang="en-AU" sz="1400" dirty="0"/>
              <a:t> for the NEM Registration and Exemption List</a:t>
            </a:r>
          </a:p>
          <a:p>
            <a:pPr lvl="1" fontAlgn="ctr"/>
            <a:endParaRPr lang="en-AU" sz="1400" dirty="0"/>
          </a:p>
          <a:p>
            <a:pPr lvl="1" fontAlgn="ctr"/>
            <a:endParaRPr lang="en-AU" sz="1400" dirty="0"/>
          </a:p>
          <a:p>
            <a:pPr marL="363538" lvl="1" indent="0" fontAlgn="ctr">
              <a:buFont typeface="Courier New" pitchFamily="49" charset="0"/>
              <a:buNone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29003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8197-32B6-43B9-90A1-D051E58E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MARKET TRIAL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3988A6-7B8E-48ED-A551-FC5C73FC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472608"/>
          </a:xfrm>
        </p:spPr>
        <p:txBody>
          <a:bodyPr vert="horz" lIns="91440" tIns="45720" rIns="91440" bIns="45720" rtlCol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6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AU" sz="1600" dirty="0"/>
              <a:t>Phase three has been executed in 3 </a:t>
            </a:r>
            <a:r>
              <a:rPr lang="en-AU" sz="1600" dirty="0" smtClean="0"/>
              <a:t>cycles:</a:t>
            </a:r>
          </a:p>
          <a:p>
            <a:pPr lvl="3" fontAlgn="ctr"/>
            <a:r>
              <a:rPr lang="en-AU" sz="1000" dirty="0"/>
              <a:t>Cycle 1 - 21 August to 8 September (completed)</a:t>
            </a:r>
          </a:p>
          <a:p>
            <a:pPr lvl="3" fontAlgn="ctr"/>
            <a:r>
              <a:rPr lang="en-AU" sz="1000" dirty="0"/>
              <a:t>Cycle 2 - 18 September to 6 October (completed)</a:t>
            </a:r>
          </a:p>
          <a:p>
            <a:pPr lvl="3" fontAlgn="ctr"/>
            <a:r>
              <a:rPr lang="en-AU" sz="1000" dirty="0"/>
              <a:t>Cycle 3 - 16 October to 3 November (underway</a:t>
            </a:r>
            <a:r>
              <a:rPr lang="en-AU" sz="1000" dirty="0" smtClean="0"/>
              <a:t>)</a:t>
            </a:r>
            <a:endParaRPr lang="en-AU" sz="12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AU" sz="1600" dirty="0"/>
              <a:t>Each cycle has had test cases split into 3 core categories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Default MC – Day one scenarios designed to test day to day activities where the MC is the default LNSP using B2B r36.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MC Churn – Tests designed to verify day to activity that results in a new meter and the appointment of an MC or day to day activities where the MC is not the LNSP using B2B r36.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Base C&amp;I – Test designed to confirm that day to day communications for the current contestable meters are able to be completed with the introduction of a new MC using B2B r36.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AU" sz="1600" dirty="0"/>
              <a:t>Cycle 1 had x participants made up of 9 distributors, 8 retailers and 5 independent metering companies.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167 Default MC – 129 completed, 6 failed and 32 moved to the next cycle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78 MC Churn – 27 completed, 2 failed and 49 moved to the next cycle 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20 Base C&amp;I - 8 completed, and 12 moved to the next cycle </a:t>
            </a:r>
          </a:p>
          <a:p>
            <a:pPr marL="712787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16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4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4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4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4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4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Workbook Status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4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77827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D989-3968-4D53-8A4A-A8C2D6E5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MARKET TRIAL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584DC6-CA07-4956-A05C-4EE94402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472608"/>
          </a:xfrm>
        </p:spPr>
        <p:txBody>
          <a:bodyPr vert="horz" lIns="91440" tIns="45720" rIns="91440" bIns="45720" rtlCol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6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AU" sz="1600" dirty="0"/>
              <a:t>Cycle 2 had x participants made up of 12 distributors, 15 retailers and 8 independent metering companies.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340 Default MC – 105 completed, 26 failed and 209 not executed or completed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337 MC Churn – 100 completed, 13 failed and 224 not executed or completed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169 Base C&amp;I - 75 completed, 6 failed and 88 not executed or completed</a:t>
            </a:r>
          </a:p>
          <a:p>
            <a:pPr marL="712787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16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AU" sz="1600" dirty="0"/>
              <a:t>Cycle 3 has x participants made up of 12 distributors, 22 retailers and 8 independent metering companies.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225 Default MC – 18 completed, 15 failed and 192 in progress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253 MC Churn – 23 completed, 7 failed and 223 in progress  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100 Base C&amp;I – 21 currently completed, 4 failed and 75 in progress</a:t>
            </a:r>
            <a:endParaRPr lang="en-AU" sz="16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4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4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4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4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4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4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AU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6077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Industry transition &amp; cutover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Version 1.1 of the Industry Transition &amp; Cutover Plan was published 9 October 2017.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AU" sz="1400" dirty="0"/>
              <a:t>Industry Transition Period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AU" sz="1400" dirty="0">
                <a:solidFill>
                  <a:srgbClr val="1E4164"/>
                </a:solidFill>
              </a:rPr>
              <a:t>Transition activities commence </a:t>
            </a:r>
            <a:r>
              <a:rPr lang="en-AU" sz="1400" b="1" dirty="0">
                <a:solidFill>
                  <a:srgbClr val="1E4164"/>
                </a:solidFill>
              </a:rPr>
              <a:t>Wednesday, 1 November 2017 to Friday, 30 March 2018</a:t>
            </a:r>
            <a:r>
              <a:rPr lang="en-AU" sz="1400" dirty="0">
                <a:solidFill>
                  <a:srgbClr val="1E4164"/>
                </a:solidFill>
              </a:rPr>
              <a:t> inclusive. *(Staged Approach – New Connections and Ads/Alts concludes 30 Mar 2018).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AU" sz="1400" dirty="0"/>
              <a:t>Industry Cutover Period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The cutover period commences </a:t>
            </a:r>
            <a:r>
              <a:rPr lang="en-AU" sz="1400" b="1" dirty="0"/>
              <a:t>5pm on Friday, 1 December 2017 to 11:59pm Sunday, 3 December 2017 </a:t>
            </a:r>
            <a:r>
              <a:rPr lang="en-AU" sz="1400" dirty="0"/>
              <a:t>(AEST) inclusive. 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AU" sz="1400" dirty="0"/>
              <a:t>Industry Dress Rehearsal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Dress Rehearsal period commences Wednesday, </a:t>
            </a:r>
            <a:r>
              <a:rPr lang="en-AU" sz="1400" b="1" dirty="0"/>
              <a:t>15 November 2017 and concludes Friday, 17 December 2017</a:t>
            </a:r>
            <a:r>
              <a:rPr lang="en-AU" sz="1400" dirty="0"/>
              <a:t> (inclusive).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24258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Industry transition &amp; cutover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b="1" dirty="0"/>
              <a:t>Post Go-Live Heightened Support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sz="1400" dirty="0"/>
              <a:t>Is from </a:t>
            </a:r>
            <a:r>
              <a:rPr lang="en-AU" sz="1400" b="1" dirty="0"/>
              <a:t>Monday, 4 December 2017 till Friday, 30th March 2018</a:t>
            </a:r>
            <a:r>
              <a:rPr lang="en-AU" sz="1400" dirty="0"/>
              <a:t> inclusive.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sz="1400" dirty="0"/>
              <a:t>Includes the use of existing AEMO support hub services.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sz="1400" dirty="0"/>
              <a:t>Additional AEMO support includes;</a:t>
            </a:r>
          </a:p>
          <a:p>
            <a:pPr>
              <a:spcBef>
                <a:spcPts val="1200"/>
              </a:spcBef>
            </a:pPr>
            <a:r>
              <a:rPr lang="en-AU" sz="1400" dirty="0"/>
              <a:t>Ongoing AEMO POC project SME support (Incl. technical transaction monitoring and facilitating resolution of system issues or defects experienced by either Participants or AEMO).</a:t>
            </a:r>
          </a:p>
          <a:p>
            <a:pPr>
              <a:spcBef>
                <a:spcPts val="1200"/>
              </a:spcBef>
            </a:pPr>
            <a:r>
              <a:rPr lang="en-AU" sz="1400" dirty="0"/>
              <a:t>Daily phone conference scheduled each morning between </a:t>
            </a:r>
            <a:r>
              <a:rPr lang="en-AU" sz="1400" b="1" dirty="0"/>
              <a:t>Monday 4 December 2017 and Friday 15 December 2017.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81409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993E-D6D2-425D-998D-48C59370C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COMMUNICATIONS PLAN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A2B9AE-1BA5-4F5A-B44A-929BF1F76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1600" dirty="0"/>
          </a:p>
          <a:p>
            <a:r>
              <a:rPr lang="en-AU" sz="1600" dirty="0"/>
              <a:t>AEMO has been working closely with representatives across the industry on a communications strategy.</a:t>
            </a:r>
          </a:p>
          <a:p>
            <a:endParaRPr lang="en-AU" sz="1600" dirty="0"/>
          </a:p>
          <a:p>
            <a:r>
              <a:rPr lang="en-AU" sz="1600" dirty="0"/>
              <a:t>Purpose: to communicate as an industry to parties affected by the changes:</a:t>
            </a:r>
          </a:p>
          <a:p>
            <a:endParaRPr lang="en-AU" sz="1600" dirty="0"/>
          </a:p>
          <a:p>
            <a:pPr lvl="1"/>
            <a:r>
              <a:rPr lang="en-AU" sz="1600" dirty="0"/>
              <a:t>AEMO has prepared fact sheets for jurisdictions and industry to adapt for their use.</a:t>
            </a:r>
          </a:p>
          <a:p>
            <a:pPr marL="363538" lvl="1" indent="0">
              <a:buNone/>
            </a:pPr>
            <a:endParaRPr lang="en-AU" sz="1600" dirty="0"/>
          </a:p>
          <a:p>
            <a:pPr lvl="1"/>
            <a:r>
              <a:rPr lang="en-AU" sz="1600" dirty="0"/>
              <a:t>AEMO has prepared frequently asked questions for jurisdictions and market participants to adapt for their use. 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104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BD0E-353F-4B99-9D0C-3E57EE0E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86A08-C84A-4313-8242-1BA2CBFBE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600" dirty="0"/>
              <a:t>8.1 Tier 1 Retailer Top 10 Issues – Stephen Thomson - Spotless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3638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3334492E-F98E-4952-9A34-64E83E2930BE}"/>
    </a:ext>
  </a:extLst>
</a:theme>
</file>

<file path=ppt/theme/theme2.xml><?xml version="1.0" encoding="utf-8"?>
<a:theme xmlns:a="http://schemas.openxmlformats.org/drawingml/2006/main" name="AEMO09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966B3682-E9FC-4DD7-B65F-3FB446357E9D}"/>
    </a:ext>
  </a:extLst>
</a:theme>
</file>

<file path=ppt/theme/theme3.xml><?xml version="1.0" encoding="utf-8"?>
<a:theme xmlns:a="http://schemas.openxmlformats.org/drawingml/2006/main" name="2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EMODocument" ma:contentTypeID="0x0101009BE89D58CAF0934CA32A20BCFFD353DC00DDEC116C19245B4398932FF2C50DC75A" ma:contentTypeVersion="0" ma:contentTypeDescription="" ma:contentTypeScope="" ma:versionID="89bccbf02eec9f969d3651569cced181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7d74405751bc119387ad193d718cb389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AEMOCustodian" minOccurs="0"/>
                <xsd:element ref="ns2:AEMODescription" minOccurs="0"/>
                <xsd:element ref="ns2:AEMODocumentTypeTaxHTField0" minOccurs="0"/>
                <xsd:element ref="ns2:AEMOKeywordsTaxHTField0" minOccurs="0"/>
                <xsd:element ref="ns2:Archiv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3fb317b-587c-4d3f-8b3e-5de22a86522e}" ma:internalName="TaxCatchAll" ma:showField="CatchAllData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3fb317b-587c-4d3f-8b3e-5de22a86522e}" ma:internalName="TaxCatchAllLabel" ma:readOnly="true" ma:showField="CatchAllDataLabel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MOCustodian" ma:index="13" nillable="true" ma:displayName="AEMOCustodian" ma:list="UserInfo" ma:SharePointGroup="0" ma:internalName="AEMOCustodia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EMODescription" ma:index="14" nillable="true" ma:displayName="AEMODescription" ma:internalName="AEMODescription">
      <xsd:simpleType>
        <xsd:restriction base="dms:Note"/>
      </xsd:simpleType>
    </xsd:element>
    <xsd:element name="AEMODocumentTypeTaxHTField0" ma:index="15" nillable="true" ma:taxonomy="true" ma:internalName="AEMODocumentTypeTaxHTField0" ma:taxonomyFieldName="AEMODocumentType" ma:displayName="AEMODocumentType" ma:default="1;#Operational Record|859762f2-4462-42eb-9744-c955c7e2c540" ma:fieldId="{da861434-c661-4929-8c0f-a462c80621ee}" ma:sspId="409ac0fb-07cb-4169-8a26-def2760b5502" ma:termSetId="7d85e329-3a18-4351-8865-4c9585fd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MOKeywordsTaxHTField0" ma:index="17" nillable="true" ma:taxonomy="true" ma:internalName="AEMOKeywordsTaxHTField0" ma:taxonomyFieldName="AEMOKeywords" ma:displayName="AEMOKeywords" ma:default="" ma:fieldId="{443585ba-fce9-427e-bd78-308c17c973aa}" ma:taxonomyMulti="true" ma:sspId="409ac0fb-07cb-4169-8a26-def2760b5502" ma:termSetId="70885f33-8be5-4917-bc67-8833a068ef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chiveDocument" ma:index="19" nillable="true" ma:displayName="ArchiveDocument" ma:default="0" ma:description="Checking this box will send the document to the AEMO Archive and leave a link in its place." ma:internalName="Archiv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MOCustodian xmlns="a14523ce-dede-483e-883a-2d83261080bd">
      <UserInfo>
        <DisplayName>Ben Healy</DisplayName>
        <AccountId>939</AccountId>
        <AccountType/>
      </UserInfo>
    </AEMOCustodian>
    <ArchiveDocument xmlns="a14523ce-dede-483e-883a-2d83261080bd">false</ArchiveDocument>
    <AEMODocumentType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Operational Record</TermName>
          <TermId xmlns="http://schemas.microsoft.com/office/infopath/2007/PartnerControls">859762f2-4462-42eb-9744-c955c7e2c540</TermId>
        </TermInfo>
      </Terms>
    </AEMODocumentTypeTaxHTField0>
    <AEMOKeywordsTaxHTField0 xmlns="a14523ce-dede-483e-883a-2d83261080bd">
      <Terms xmlns="http://schemas.microsoft.com/office/infopath/2007/PartnerControls"/>
    </AEMOKeywordsTaxHTField0>
    <TaxCatchAll xmlns="a14523ce-dede-483e-883a-2d83261080bd">
      <Value>1</Value>
    </TaxCatchAll>
    <AEMODescription xmlns="a14523ce-dede-483e-883a-2d83261080bd" xsi:nil="true"/>
    <_dlc_DocId xmlns="a14523ce-dede-483e-883a-2d83261080bd">PROJECT-352-7524</_dlc_DocId>
    <_dlc_DocIdUrl xmlns="a14523ce-dede-483e-883a-2d83261080bd">
      <Url>http://sharedocs/projects/pocprogram/_layouts/15/DocIdRedir.aspx?ID=PROJECT-352-7524</Url>
      <Description>PROJECT-352-7524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7E4FE20-90BF-495C-8418-A29908B4B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523ce-dede-483e-883a-2d8326108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E43073-57B6-4713-8FA4-44D0827A27D9}">
  <ds:schemaRefs>
    <ds:schemaRef ds:uri="http://purl.org/dc/terms/"/>
    <ds:schemaRef ds:uri="http://purl.org/dc/elements/1.1/"/>
    <ds:schemaRef ds:uri="http://schemas.openxmlformats.org/package/2006/metadata/core-properties"/>
    <ds:schemaRef ds:uri="a14523ce-dede-483e-883a-2d83261080b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218661-9379-4823-9798-8CBD112AB1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F13C0F7-3A54-4521-8822-FF65FC9BD9D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RMCF Presentation - November 2014</Template>
  <TotalTime>9273</TotalTime>
  <Words>765</Words>
  <Application>Microsoft Office PowerPoint</Application>
  <PresentationFormat>On-screen Show (4:3)</PresentationFormat>
  <Paragraphs>105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Office Theme</vt:lpstr>
      <vt:lpstr>AEMO09</vt:lpstr>
      <vt:lpstr>2_AEMO Internal - White</vt:lpstr>
      <vt:lpstr>AEMO Internal - White</vt:lpstr>
      <vt:lpstr>3_AEMO Internal - White</vt:lpstr>
      <vt:lpstr>1_AEMO Internal - White</vt:lpstr>
      <vt:lpstr>2_Office Theme</vt:lpstr>
      <vt:lpstr>EXECUTIVE FORUM 8a Meeting pack</vt:lpstr>
      <vt:lpstr>Agenda</vt:lpstr>
      <vt:lpstr>ACCREDITATION &amp; REGISTRATION</vt:lpstr>
      <vt:lpstr>MARKET TRIAL</vt:lpstr>
      <vt:lpstr>MARKET TRIAL</vt:lpstr>
      <vt:lpstr>Industry transition &amp; cutover plan</vt:lpstr>
      <vt:lpstr>Industry transition &amp; cutover plan</vt:lpstr>
      <vt:lpstr>COMMUNICATIONS PLAN</vt:lpstr>
      <vt:lpstr>OTHER BUSINESS</vt:lpstr>
    </vt:vector>
  </TitlesOfParts>
  <Company>AEMO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CONSULTATIVE FORUM Meeting pack</dc:title>
  <dc:creator>Tania Bagnato</dc:creator>
  <cp:lastModifiedBy>Antara Mascarenhas</cp:lastModifiedBy>
  <cp:revision>574</cp:revision>
  <cp:lastPrinted>2017-08-23T02:13:58Z</cp:lastPrinted>
  <dcterms:created xsi:type="dcterms:W3CDTF">2014-11-05T02:16:53Z</dcterms:created>
  <dcterms:modified xsi:type="dcterms:W3CDTF">2017-10-25T22:48:18Z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0x0101009BE89D58CAF0934CA32A20BCFFD353DC00DDEC116C19245B4398932FF2C50DC75A</vt:lpwstr>
  </property>
  <property fmtid="{D5CDD505-2E9C-101B-9397-08002B2CF9AE}" pid="3" name="_dlc_DocIdItemGuid">
    <vt:lpwstr>bde4d69c-f313-40d6-8aba-3fb7f26e7163</vt:lpwstr>
  </property>
  <property fmtid="{D5CDD505-2E9C-101B-9397-08002B2CF9AE}" pid="4" name="AEMODocumentType">
    <vt:lpwstr>1;#Operational Record|859762f2-4462-42eb-9744-c955c7e2c540</vt:lpwstr>
  </property>
  <property fmtid="{D5CDD505-2E9C-101B-9397-08002B2CF9AE}" pid="5" name="AEMOKeywords">
    <vt:lpwstr/>
  </property>
</Properties>
</file>